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59" r:id="rId5"/>
  </p:sldMasterIdLst>
  <p:notesMasterIdLst>
    <p:notesMasterId r:id="rId46"/>
  </p:notesMasterIdLst>
  <p:handoutMasterIdLst>
    <p:handoutMasterId r:id="rId47"/>
  </p:handoutMasterIdLst>
  <p:sldIdLst>
    <p:sldId id="2076136279" r:id="rId6"/>
    <p:sldId id="331" r:id="rId7"/>
    <p:sldId id="344" r:id="rId8"/>
    <p:sldId id="2076136285" r:id="rId9"/>
    <p:sldId id="341" r:id="rId10"/>
    <p:sldId id="2076136253" r:id="rId11"/>
    <p:sldId id="2076136254" r:id="rId12"/>
    <p:sldId id="2076136255" r:id="rId13"/>
    <p:sldId id="2076136256" r:id="rId14"/>
    <p:sldId id="2076136287" r:id="rId15"/>
    <p:sldId id="2076136258" r:id="rId16"/>
    <p:sldId id="2076136259" r:id="rId17"/>
    <p:sldId id="2076136260" r:id="rId18"/>
    <p:sldId id="343" r:id="rId19"/>
    <p:sldId id="399" r:id="rId20"/>
    <p:sldId id="389" r:id="rId21"/>
    <p:sldId id="2076136286" r:id="rId22"/>
    <p:sldId id="2076136262" r:id="rId23"/>
    <p:sldId id="2076136277" r:id="rId24"/>
    <p:sldId id="2076136263" r:id="rId25"/>
    <p:sldId id="318" r:id="rId26"/>
    <p:sldId id="350" r:id="rId27"/>
    <p:sldId id="351" r:id="rId28"/>
    <p:sldId id="2076136278" r:id="rId29"/>
    <p:sldId id="2076136269" r:id="rId30"/>
    <p:sldId id="2076136282" r:id="rId31"/>
    <p:sldId id="2076136267" r:id="rId32"/>
    <p:sldId id="2076136273" r:id="rId33"/>
    <p:sldId id="2076136274" r:id="rId34"/>
    <p:sldId id="2076136268" r:id="rId35"/>
    <p:sldId id="2076136270" r:id="rId36"/>
    <p:sldId id="2076136272" r:id="rId37"/>
    <p:sldId id="2076136284" r:id="rId38"/>
    <p:sldId id="753" r:id="rId39"/>
    <p:sldId id="2076136288" r:id="rId40"/>
    <p:sldId id="2076136289" r:id="rId41"/>
    <p:sldId id="2076136290" r:id="rId42"/>
    <p:sldId id="737" r:id="rId43"/>
    <p:sldId id="2076136252"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tting Started" id="{B9BCB9FB-41D6-4346-874E-444D3F4827AA}">
          <p14:sldIdLst>
            <p14:sldId id="2076136279"/>
          </p14:sldIdLst>
        </p14:section>
        <p14:section name="Introduction" id="{81211235-E6E5-4B70-9068-3AB0D0F20D04}">
          <p14:sldIdLst>
            <p14:sldId id="331"/>
            <p14:sldId id="344"/>
          </p14:sldIdLst>
        </p14:section>
        <p14:section name="Purpose of High School" id="{16CFA2F5-0C9C-4FFF-84C4-3823E413FA09}">
          <p14:sldIdLst>
            <p14:sldId id="2076136285"/>
            <p14:sldId id="341"/>
            <p14:sldId id="2076136253"/>
            <p14:sldId id="2076136254"/>
          </p14:sldIdLst>
        </p14:section>
        <p14:section name="You Know What You Know" id="{2A0DD08D-A475-48D4-972D-FD927AF3200E}">
          <p14:sldIdLst>
            <p14:sldId id="2076136255"/>
            <p14:sldId id="2076136256"/>
            <p14:sldId id="2076136287"/>
            <p14:sldId id="2076136258"/>
          </p14:sldIdLst>
        </p14:section>
        <p14:section name="Post-School Outcomes" id="{AE57191F-1359-4213-A0A1-1ED8A15095A1}">
          <p14:sldIdLst>
            <p14:sldId id="2076136259"/>
            <p14:sldId id="2076136260"/>
            <p14:sldId id="343"/>
            <p14:sldId id="399"/>
            <p14:sldId id="389"/>
            <p14:sldId id="2076136286"/>
            <p14:sldId id="2076136262"/>
            <p14:sldId id="2076136277"/>
          </p14:sldIdLst>
        </p14:section>
        <p14:section name="DVR School Working Together" id="{28C06670-250F-498F-BB38-ADF3CAE8E83C}">
          <p14:sldIdLst>
            <p14:sldId id="2076136263"/>
            <p14:sldId id="318"/>
            <p14:sldId id="350"/>
            <p14:sldId id="351"/>
            <p14:sldId id="2076136278"/>
            <p14:sldId id="2076136269"/>
            <p14:sldId id="2076136282"/>
          </p14:sldIdLst>
        </p14:section>
        <p14:section name="Suggestions and Recommendations" id="{EF28D185-4730-40B5-98DC-29A95C2F22B8}">
          <p14:sldIdLst>
            <p14:sldId id="2076136267"/>
            <p14:sldId id="2076136273"/>
            <p14:sldId id="2076136274"/>
            <p14:sldId id="2076136268"/>
            <p14:sldId id="2076136270"/>
            <p14:sldId id="2076136272"/>
            <p14:sldId id="2076136284"/>
          </p14:sldIdLst>
        </p14:section>
        <p14:section name="Reflection and Wrap-Up" id="{DE1956BA-1FB2-4735-B9CF-8880BAD944CA}">
          <p14:sldIdLst>
            <p14:sldId id="753"/>
            <p14:sldId id="2076136288"/>
            <p14:sldId id="2076136289"/>
            <p14:sldId id="2076136290"/>
          </p14:sldIdLst>
        </p14:section>
        <p14:section name="Connect, Contact, Thank you" id="{70B8A963-F740-4F68-BB0B-9084DA95245F}">
          <p14:sldIdLst>
            <p14:sldId id="737"/>
            <p14:sldId id="2076136252"/>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54C2E-3C33-385E-373E-51FE82C3DFD9}" name="Cinda Johnson" initials="CJ" userId="S::cinda@seattleu.edu::c388f3e6-d3b8-463b-9e8e-d28f0898f861" providerId="AD"/>
  <p188:author id="{338EE08B-A6AE-7831-F1B5-6C95B3F032AA}" name="Elaine Marcinek" initials="EM" userId="S::marcinee@seattleu.edu::ada75f30-be48-4cee-bebd-06548c83bf7e" providerId="AD"/>
  <p188:author id="{1C6B639C-00FF-F5B5-2F97-5CB2C113CF8B}" name="Jay Shepherd" initials="JS" userId="S::shepherj@seattleu.edu::df5e62e7-901c-4a45-ba46-b727b414c8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7C3D3"/>
    <a:srgbClr val="004C97"/>
    <a:srgbClr val="393839"/>
    <a:srgbClr val="E0F2F4"/>
    <a:srgbClr val="FFF7EC"/>
    <a:srgbClr val="FDB913"/>
    <a:srgbClr val="94795D"/>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B2D37-D8D6-364A-BB56-3404495A822F}" v="2" dt="2023-08-01T21:54:26.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2" autoAdjust="0"/>
    <p:restoredTop sz="57603" autoAdjust="0"/>
  </p:normalViewPr>
  <p:slideViewPr>
    <p:cSldViewPr snapToGrid="0">
      <p:cViewPr varScale="1">
        <p:scale>
          <a:sx n="112" d="100"/>
          <a:sy n="112" d="100"/>
        </p:scale>
        <p:origin x="4584" y="184"/>
      </p:cViewPr>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52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88478961495813"/>
          <c:y val="8.8516092552049466E-2"/>
          <c:w val="0.49383684992728366"/>
          <c:h val="0.77809798270893371"/>
        </c:manualLayout>
      </c:layout>
      <c:barChart>
        <c:barDir val="bar"/>
        <c:grouping val="clustered"/>
        <c:varyColors val="0"/>
        <c:ser>
          <c:idx val="0"/>
          <c:order val="0"/>
          <c:tx>
            <c:strRef>
              <c:f>Sheet1!$B$1</c:f>
              <c:strCache>
                <c:ptCount val="1"/>
                <c:pt idx="0">
                  <c:v>Series 1</c:v>
                </c:pt>
              </c:strCache>
            </c:strRef>
          </c:tx>
          <c:spPr>
            <a:solidFill>
              <a:schemeClr val="accent1"/>
            </a:solidFill>
            <a:ln w="12700">
              <a:solidFill>
                <a:srgbClr val="393839"/>
              </a:solidFill>
            </a:ln>
            <a:effectLst/>
          </c:spPr>
          <c:invertIfNegative val="0"/>
          <c:dPt>
            <c:idx val="0"/>
            <c:invertIfNegative val="0"/>
            <c:bubble3D val="0"/>
            <c:spPr>
              <a:solidFill>
                <a:srgbClr val="088099"/>
              </a:solidFill>
              <a:ln w="12700">
                <a:solidFill>
                  <a:srgbClr val="393839"/>
                </a:solidFill>
              </a:ln>
              <a:effectLst/>
            </c:spPr>
            <c:extLst>
              <c:ext xmlns:c16="http://schemas.microsoft.com/office/drawing/2014/chart" uri="{C3380CC4-5D6E-409C-BE32-E72D297353CC}">
                <c16:uniqueId val="{00000001-5CE4-4A4E-B77B-8A61E0720D64}"/>
              </c:ext>
            </c:extLst>
          </c:dPt>
          <c:dPt>
            <c:idx val="1"/>
            <c:invertIfNegative val="0"/>
            <c:bubble3D val="0"/>
            <c:spPr>
              <a:solidFill>
                <a:srgbClr val="AA0000"/>
              </a:solidFill>
              <a:ln w="12700">
                <a:solidFill>
                  <a:srgbClr val="393839"/>
                </a:solidFill>
              </a:ln>
              <a:effectLst/>
            </c:spPr>
            <c:extLst>
              <c:ext xmlns:c16="http://schemas.microsoft.com/office/drawing/2014/chart" uri="{C3380CC4-5D6E-409C-BE32-E72D297353CC}">
                <c16:uniqueId val="{00000003-5CE4-4A4E-B77B-8A61E0720D64}"/>
              </c:ext>
            </c:extLst>
          </c:dPt>
          <c:dPt>
            <c:idx val="2"/>
            <c:invertIfNegative val="0"/>
            <c:bubble3D val="0"/>
            <c:spPr>
              <a:solidFill>
                <a:srgbClr val="6CB33F"/>
              </a:solidFill>
              <a:ln w="12700">
                <a:solidFill>
                  <a:srgbClr val="393839"/>
                </a:solidFill>
              </a:ln>
              <a:effectLst/>
            </c:spPr>
            <c:extLst>
              <c:ext xmlns:c16="http://schemas.microsoft.com/office/drawing/2014/chart" uri="{C3380CC4-5D6E-409C-BE32-E72D297353CC}">
                <c16:uniqueId val="{00000005-5CE4-4A4E-B77B-8A61E0720D64}"/>
              </c:ext>
            </c:extLst>
          </c:dPt>
          <c:dPt>
            <c:idx val="3"/>
            <c:invertIfNegative val="0"/>
            <c:bubble3D val="0"/>
            <c:spPr>
              <a:solidFill>
                <a:srgbClr val="003282"/>
              </a:solidFill>
              <a:ln w="12700">
                <a:solidFill>
                  <a:srgbClr val="393839"/>
                </a:solidFill>
              </a:ln>
              <a:effectLst/>
            </c:spPr>
            <c:extLst>
              <c:ext xmlns:c16="http://schemas.microsoft.com/office/drawing/2014/chart" uri="{C3380CC4-5D6E-409C-BE32-E72D297353CC}">
                <c16:uniqueId val="{00000007-5CE4-4A4E-B77B-8A61E0720D64}"/>
              </c:ext>
            </c:extLst>
          </c:dPt>
          <c:dPt>
            <c:idx val="4"/>
            <c:invertIfNegative val="0"/>
            <c:bubble3D val="0"/>
            <c:spPr>
              <a:solidFill>
                <a:srgbClr val="FDB913"/>
              </a:solidFill>
              <a:ln w="12700">
                <a:solidFill>
                  <a:srgbClr val="393839"/>
                </a:solidFill>
              </a:ln>
              <a:effectLst/>
            </c:spPr>
            <c:extLst>
              <c:ext xmlns:c16="http://schemas.microsoft.com/office/drawing/2014/chart" uri="{C3380CC4-5D6E-409C-BE32-E72D297353CC}">
                <c16:uniqueId val="{00000009-5CE4-4A4E-B77B-8A61E0720D64}"/>
              </c:ext>
            </c:extLst>
          </c:dPt>
          <c:dLbls>
            <c:numFmt formatCode="0.0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Higher Education</c:v>
                </c:pt>
                <c:pt idx="1">
                  <c:v>Competitive Employment</c:v>
                </c:pt>
                <c:pt idx="2">
                  <c:v>Other Education</c:v>
                </c:pt>
                <c:pt idx="3">
                  <c:v>Other Employment</c:v>
                </c:pt>
                <c:pt idx="4">
                  <c:v>No Engagement</c:v>
                </c:pt>
              </c:strCache>
            </c:strRef>
          </c:cat>
          <c:val>
            <c:numRef>
              <c:f>Sheet1!$B$2:$B$6</c:f>
              <c:numCache>
                <c:formatCode>0.00%</c:formatCode>
                <c:ptCount val="5"/>
                <c:pt idx="0">
                  <c:v>0.16869999999999999</c:v>
                </c:pt>
                <c:pt idx="1">
                  <c:v>0.3075</c:v>
                </c:pt>
                <c:pt idx="2">
                  <c:v>3.9100000000000003E-2</c:v>
                </c:pt>
                <c:pt idx="3">
                  <c:v>0.22739999999999999</c:v>
                </c:pt>
                <c:pt idx="4">
                  <c:v>0.25729999999999997</c:v>
                </c:pt>
              </c:numCache>
            </c:numRef>
          </c:val>
          <c:extLst>
            <c:ext xmlns:c16="http://schemas.microsoft.com/office/drawing/2014/chart" uri="{C3380CC4-5D6E-409C-BE32-E72D297353CC}">
              <c16:uniqueId val="{0000000A-5CE4-4A4E-B77B-8A61E0720D64}"/>
            </c:ext>
          </c:extLst>
        </c:ser>
        <c:dLbls>
          <c:dLblPos val="outEnd"/>
          <c:showLegendKey val="0"/>
          <c:showVal val="1"/>
          <c:showCatName val="0"/>
          <c:showSerName val="0"/>
          <c:showPercent val="0"/>
          <c:showBubbleSize val="0"/>
        </c:dLbls>
        <c:gapWidth val="182"/>
        <c:axId val="727897792"/>
        <c:axId val="727898352"/>
      </c:barChart>
      <c:catAx>
        <c:axId val="727897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7898352"/>
        <c:crosses val="autoZero"/>
        <c:auto val="1"/>
        <c:lblAlgn val="ctr"/>
        <c:lblOffset val="100"/>
        <c:noMultiLvlLbl val="0"/>
      </c:catAx>
      <c:valAx>
        <c:axId val="727898352"/>
        <c:scaling>
          <c:orientation val="minMax"/>
          <c:max val="0.5"/>
        </c:scaling>
        <c:delete val="1"/>
        <c:axPos val="t"/>
        <c:numFmt formatCode="0.00%" sourceLinked="1"/>
        <c:majorTickMark val="out"/>
        <c:minorTickMark val="none"/>
        <c:tickLblPos val="nextTo"/>
        <c:crossAx val="727897792"/>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FF899-C64E-4655-A8A5-8A083324E05A}" type="doc">
      <dgm:prSet loTypeId="urn:microsoft.com/office/officeart/2005/8/layout/hProcess9" loCatId="process" qsTypeId="urn:microsoft.com/office/officeart/2005/8/quickstyle/simple1" qsCatId="simple" csTypeId="urn:microsoft.com/office/officeart/2005/8/colors/accent1_2" csCatId="accent1" phldr="1"/>
      <dgm:spPr/>
    </dgm:pt>
    <dgm:pt modelId="{8A8D42D2-8E9E-4831-9FC3-FBE771C4E8F4}">
      <dgm:prSet phldrT="[Text]"/>
      <dgm:spPr/>
      <dgm:t>
        <a:bodyPr/>
        <a:lstStyle/>
        <a:p>
          <a:r>
            <a:rPr lang="en-US" dirty="0">
              <a:latin typeface="Avenir Next" panose="020B0503020202020204" pitchFamily="34" charset="0"/>
            </a:rPr>
            <a:t>School Based Transition Services </a:t>
          </a:r>
        </a:p>
      </dgm:t>
    </dgm:pt>
    <dgm:pt modelId="{74C0C528-FA7F-4680-9F2F-B0753D7AB1D4}" type="parTrans" cxnId="{34909215-D07D-4055-ABF9-E386273D5490}">
      <dgm:prSet/>
      <dgm:spPr/>
      <dgm:t>
        <a:bodyPr/>
        <a:lstStyle/>
        <a:p>
          <a:endParaRPr lang="en-US"/>
        </a:p>
      </dgm:t>
    </dgm:pt>
    <dgm:pt modelId="{D8891A7E-9DAE-4B8F-9348-AF68D3620E6C}" type="sibTrans" cxnId="{34909215-D07D-4055-ABF9-E386273D5490}">
      <dgm:prSet/>
      <dgm:spPr/>
      <dgm:t>
        <a:bodyPr/>
        <a:lstStyle/>
        <a:p>
          <a:endParaRPr lang="en-US"/>
        </a:p>
      </dgm:t>
    </dgm:pt>
    <dgm:pt modelId="{49A69EF8-32FE-465D-97DF-786245AF2D4E}">
      <dgm:prSet phldrT="[Text]"/>
      <dgm:spPr/>
      <dgm:t>
        <a:bodyPr/>
        <a:lstStyle/>
        <a:p>
          <a:r>
            <a:rPr lang="en-US" dirty="0">
              <a:latin typeface="Avenir Next" panose="020B0503020202020204" pitchFamily="34" charset="0"/>
            </a:rPr>
            <a:t>Pre-Employment Transition Services</a:t>
          </a:r>
        </a:p>
      </dgm:t>
    </dgm:pt>
    <dgm:pt modelId="{6569ED28-9C59-4ACB-AD40-26F1248A44CC}" type="parTrans" cxnId="{41B76890-3F1B-4C64-A21B-DA6246546C57}">
      <dgm:prSet/>
      <dgm:spPr/>
      <dgm:t>
        <a:bodyPr/>
        <a:lstStyle/>
        <a:p>
          <a:endParaRPr lang="en-US"/>
        </a:p>
      </dgm:t>
    </dgm:pt>
    <dgm:pt modelId="{72B844BE-F0A6-4950-94A2-2F1EAED1A891}" type="sibTrans" cxnId="{41B76890-3F1B-4C64-A21B-DA6246546C57}">
      <dgm:prSet/>
      <dgm:spPr/>
      <dgm:t>
        <a:bodyPr/>
        <a:lstStyle/>
        <a:p>
          <a:endParaRPr lang="en-US"/>
        </a:p>
      </dgm:t>
    </dgm:pt>
    <dgm:pt modelId="{79DDEEE8-CEDA-407B-8C4E-30D1607FF83A}">
      <dgm:prSet phldrT="[Text]"/>
      <dgm:spPr/>
      <dgm:t>
        <a:bodyPr/>
        <a:lstStyle/>
        <a:p>
          <a:r>
            <a:rPr lang="en-US" dirty="0">
              <a:latin typeface="Avenir Next" panose="020B0503020202020204" pitchFamily="34" charset="0"/>
            </a:rPr>
            <a:t>Individualized VR Services</a:t>
          </a:r>
        </a:p>
      </dgm:t>
    </dgm:pt>
    <dgm:pt modelId="{582090FA-1E60-439A-B45D-5958F7E42B0D}" type="parTrans" cxnId="{BB6E22BA-F20C-4DBA-9FAD-F117EEEC580F}">
      <dgm:prSet/>
      <dgm:spPr/>
      <dgm:t>
        <a:bodyPr/>
        <a:lstStyle/>
        <a:p>
          <a:endParaRPr lang="en-US"/>
        </a:p>
      </dgm:t>
    </dgm:pt>
    <dgm:pt modelId="{3DFA53E4-F10A-4B81-9F7C-15353B7094F5}" type="sibTrans" cxnId="{BB6E22BA-F20C-4DBA-9FAD-F117EEEC580F}">
      <dgm:prSet/>
      <dgm:spPr/>
      <dgm:t>
        <a:bodyPr/>
        <a:lstStyle/>
        <a:p>
          <a:endParaRPr lang="en-US"/>
        </a:p>
      </dgm:t>
    </dgm:pt>
    <dgm:pt modelId="{2A260042-FF67-4568-BFD5-5604364F930B}" type="pres">
      <dgm:prSet presAssocID="{0E6FF899-C64E-4655-A8A5-8A083324E05A}" presName="CompostProcess" presStyleCnt="0">
        <dgm:presLayoutVars>
          <dgm:dir/>
          <dgm:resizeHandles val="exact"/>
        </dgm:presLayoutVars>
      </dgm:prSet>
      <dgm:spPr/>
    </dgm:pt>
    <dgm:pt modelId="{39C49D91-7F14-42F1-90BB-A7708AF1D57B}" type="pres">
      <dgm:prSet presAssocID="{0E6FF899-C64E-4655-A8A5-8A083324E05A}" presName="arrow" presStyleLbl="bgShp" presStyleIdx="0" presStyleCnt="1"/>
      <dgm:spPr/>
    </dgm:pt>
    <dgm:pt modelId="{4613323E-A97F-405E-8D92-A9B4E6AC3309}" type="pres">
      <dgm:prSet presAssocID="{0E6FF899-C64E-4655-A8A5-8A083324E05A}" presName="linearProcess" presStyleCnt="0"/>
      <dgm:spPr/>
    </dgm:pt>
    <dgm:pt modelId="{945B7F48-1C08-4AFB-A832-EAF360CE0BA0}" type="pres">
      <dgm:prSet presAssocID="{8A8D42D2-8E9E-4831-9FC3-FBE771C4E8F4}" presName="textNode" presStyleLbl="node1" presStyleIdx="0" presStyleCnt="3" custScaleX="66924" custScaleY="83534" custLinFactX="-14858" custLinFactNeighborX="-100000" custLinFactNeighborY="0">
        <dgm:presLayoutVars>
          <dgm:bulletEnabled val="1"/>
        </dgm:presLayoutVars>
      </dgm:prSet>
      <dgm:spPr/>
    </dgm:pt>
    <dgm:pt modelId="{83F5009F-0FE5-43AA-B434-4BDD1B58430B}" type="pres">
      <dgm:prSet presAssocID="{D8891A7E-9DAE-4B8F-9348-AF68D3620E6C}" presName="sibTrans" presStyleCnt="0"/>
      <dgm:spPr/>
    </dgm:pt>
    <dgm:pt modelId="{69F280D4-D1EA-4A51-84B2-839807B4A99D}" type="pres">
      <dgm:prSet presAssocID="{49A69EF8-32FE-465D-97DF-786245AF2D4E}" presName="textNode" presStyleLbl="node1" presStyleIdx="1" presStyleCnt="3" custScaleX="57359" custScaleY="81517" custLinFactX="-16543" custLinFactNeighborX="-100000" custLinFactNeighborY="0">
        <dgm:presLayoutVars>
          <dgm:bulletEnabled val="1"/>
        </dgm:presLayoutVars>
      </dgm:prSet>
      <dgm:spPr/>
    </dgm:pt>
    <dgm:pt modelId="{97C11447-905C-4C43-A977-AA5D2D108C79}" type="pres">
      <dgm:prSet presAssocID="{72B844BE-F0A6-4950-94A2-2F1EAED1A891}" presName="sibTrans" presStyleCnt="0"/>
      <dgm:spPr/>
    </dgm:pt>
    <dgm:pt modelId="{6611BCBF-A594-4DE7-8B44-C47C10B833FA}" type="pres">
      <dgm:prSet presAssocID="{79DDEEE8-CEDA-407B-8C4E-30D1607FF83A}" presName="textNode" presStyleLbl="node1" presStyleIdx="2" presStyleCnt="3" custScaleX="60178" custScaleY="82901" custLinFactX="-15865" custLinFactNeighborX="-100000" custLinFactNeighborY="0">
        <dgm:presLayoutVars>
          <dgm:bulletEnabled val="1"/>
        </dgm:presLayoutVars>
      </dgm:prSet>
      <dgm:spPr/>
    </dgm:pt>
  </dgm:ptLst>
  <dgm:cxnLst>
    <dgm:cxn modelId="{34909215-D07D-4055-ABF9-E386273D5490}" srcId="{0E6FF899-C64E-4655-A8A5-8A083324E05A}" destId="{8A8D42D2-8E9E-4831-9FC3-FBE771C4E8F4}" srcOrd="0" destOrd="0" parTransId="{74C0C528-FA7F-4680-9F2F-B0753D7AB1D4}" sibTransId="{D8891A7E-9DAE-4B8F-9348-AF68D3620E6C}"/>
    <dgm:cxn modelId="{18BF7C22-9198-4D94-9144-6D033E1DAC53}" type="presOf" srcId="{8A8D42D2-8E9E-4831-9FC3-FBE771C4E8F4}" destId="{945B7F48-1C08-4AFB-A832-EAF360CE0BA0}" srcOrd="0" destOrd="0" presId="urn:microsoft.com/office/officeart/2005/8/layout/hProcess9"/>
    <dgm:cxn modelId="{93D85055-6615-43C9-A90B-C4571A1976CD}" type="presOf" srcId="{79DDEEE8-CEDA-407B-8C4E-30D1607FF83A}" destId="{6611BCBF-A594-4DE7-8B44-C47C10B833FA}" srcOrd="0" destOrd="0" presId="urn:microsoft.com/office/officeart/2005/8/layout/hProcess9"/>
    <dgm:cxn modelId="{41B76890-3F1B-4C64-A21B-DA6246546C57}" srcId="{0E6FF899-C64E-4655-A8A5-8A083324E05A}" destId="{49A69EF8-32FE-465D-97DF-786245AF2D4E}" srcOrd="1" destOrd="0" parTransId="{6569ED28-9C59-4ACB-AD40-26F1248A44CC}" sibTransId="{72B844BE-F0A6-4950-94A2-2F1EAED1A891}"/>
    <dgm:cxn modelId="{BB6E22BA-F20C-4DBA-9FAD-F117EEEC580F}" srcId="{0E6FF899-C64E-4655-A8A5-8A083324E05A}" destId="{79DDEEE8-CEDA-407B-8C4E-30D1607FF83A}" srcOrd="2" destOrd="0" parTransId="{582090FA-1E60-439A-B45D-5958F7E42B0D}" sibTransId="{3DFA53E4-F10A-4B81-9F7C-15353B7094F5}"/>
    <dgm:cxn modelId="{9D06EFCE-D673-4F9B-A096-5B9EA886AA5A}" type="presOf" srcId="{49A69EF8-32FE-465D-97DF-786245AF2D4E}" destId="{69F280D4-D1EA-4A51-84B2-839807B4A99D}" srcOrd="0" destOrd="0" presId="urn:microsoft.com/office/officeart/2005/8/layout/hProcess9"/>
    <dgm:cxn modelId="{F94E2CE2-FF83-4FE3-B720-C631E4F6D5BC}" type="presOf" srcId="{0E6FF899-C64E-4655-A8A5-8A083324E05A}" destId="{2A260042-FF67-4568-BFD5-5604364F930B}" srcOrd="0" destOrd="0" presId="urn:microsoft.com/office/officeart/2005/8/layout/hProcess9"/>
    <dgm:cxn modelId="{FFC3321B-BBB0-49A3-A88D-DD64F7AB1AAE}" type="presParOf" srcId="{2A260042-FF67-4568-BFD5-5604364F930B}" destId="{39C49D91-7F14-42F1-90BB-A7708AF1D57B}" srcOrd="0" destOrd="0" presId="urn:microsoft.com/office/officeart/2005/8/layout/hProcess9"/>
    <dgm:cxn modelId="{34E7F289-7EAC-41FC-93A5-51915711A21D}" type="presParOf" srcId="{2A260042-FF67-4568-BFD5-5604364F930B}" destId="{4613323E-A97F-405E-8D92-A9B4E6AC3309}" srcOrd="1" destOrd="0" presId="urn:microsoft.com/office/officeart/2005/8/layout/hProcess9"/>
    <dgm:cxn modelId="{24499F79-6BBE-4E9B-AE53-B284E7CB71DB}" type="presParOf" srcId="{4613323E-A97F-405E-8D92-A9B4E6AC3309}" destId="{945B7F48-1C08-4AFB-A832-EAF360CE0BA0}" srcOrd="0" destOrd="0" presId="urn:microsoft.com/office/officeart/2005/8/layout/hProcess9"/>
    <dgm:cxn modelId="{6D79F0C4-6A9E-4DAF-9642-D2CA90D0BB04}" type="presParOf" srcId="{4613323E-A97F-405E-8D92-A9B4E6AC3309}" destId="{83F5009F-0FE5-43AA-B434-4BDD1B58430B}" srcOrd="1" destOrd="0" presId="urn:microsoft.com/office/officeart/2005/8/layout/hProcess9"/>
    <dgm:cxn modelId="{63995ABC-F521-4274-84E9-C11611C52B7A}" type="presParOf" srcId="{4613323E-A97F-405E-8D92-A9B4E6AC3309}" destId="{69F280D4-D1EA-4A51-84B2-839807B4A99D}" srcOrd="2" destOrd="0" presId="urn:microsoft.com/office/officeart/2005/8/layout/hProcess9"/>
    <dgm:cxn modelId="{BCAC6626-D80A-4BFE-8158-B21CF49BA0A1}" type="presParOf" srcId="{4613323E-A97F-405E-8D92-A9B4E6AC3309}" destId="{97C11447-905C-4C43-A977-AA5D2D108C79}" srcOrd="3" destOrd="0" presId="urn:microsoft.com/office/officeart/2005/8/layout/hProcess9"/>
    <dgm:cxn modelId="{8F21D840-F136-44DE-9BA4-24ADA888B718}" type="presParOf" srcId="{4613323E-A97F-405E-8D92-A9B4E6AC3309}" destId="{6611BCBF-A594-4DE7-8B44-C47C10B833F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49D91-7F14-42F1-90BB-A7708AF1D57B}">
      <dsp:nvSpPr>
        <dsp:cNvPr id="0" name=""/>
        <dsp:cNvSpPr/>
      </dsp:nvSpPr>
      <dsp:spPr>
        <a:xfrm>
          <a:off x="679554" y="0"/>
          <a:ext cx="7701612" cy="36950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B7F48-1C08-4AFB-A832-EAF360CE0BA0}">
      <dsp:nvSpPr>
        <dsp:cNvPr id="0" name=""/>
        <dsp:cNvSpPr/>
      </dsp:nvSpPr>
      <dsp:spPr>
        <a:xfrm>
          <a:off x="736166" y="1230213"/>
          <a:ext cx="2080285" cy="1234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panose="020B0503020202020204" pitchFamily="34" charset="0"/>
            </a:rPr>
            <a:t>School Based Transition Services </a:t>
          </a:r>
        </a:p>
      </dsp:txBody>
      <dsp:txXfrm>
        <a:off x="796437" y="1290484"/>
        <a:ext cx="1959743" cy="1114119"/>
      </dsp:txXfrm>
    </dsp:sp>
    <dsp:sp modelId="{69F280D4-D1EA-4A51-84B2-839807B4A99D}">
      <dsp:nvSpPr>
        <dsp:cNvPr id="0" name=""/>
        <dsp:cNvSpPr/>
      </dsp:nvSpPr>
      <dsp:spPr>
        <a:xfrm>
          <a:off x="2996786" y="1245119"/>
          <a:ext cx="1782963" cy="12048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panose="020B0503020202020204" pitchFamily="34" charset="0"/>
            </a:rPr>
            <a:t>Pre-Employment Transition Services</a:t>
          </a:r>
        </a:p>
      </dsp:txBody>
      <dsp:txXfrm>
        <a:off x="3055602" y="1303935"/>
        <a:ext cx="1665331" cy="1087217"/>
      </dsp:txXfrm>
    </dsp:sp>
    <dsp:sp modelId="{6611BCBF-A594-4DE7-8B44-C47C10B833FA}">
      <dsp:nvSpPr>
        <dsp:cNvPr id="0" name=""/>
        <dsp:cNvSpPr/>
      </dsp:nvSpPr>
      <dsp:spPr>
        <a:xfrm>
          <a:off x="5033537" y="1234891"/>
          <a:ext cx="1870590" cy="1225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Next" panose="020B0503020202020204" pitchFamily="34" charset="0"/>
            </a:rPr>
            <a:t>Individualized VR Services</a:t>
          </a:r>
        </a:p>
      </dsp:txBody>
      <dsp:txXfrm>
        <a:off x="5093351" y="1294705"/>
        <a:ext cx="1750962" cy="1105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342A46-0D9E-4184-86DF-2C53EC5E7DFF}" type="slidenum">
              <a:rPr lang="en-US" smtClean="0"/>
              <a:t>‹#›</a:t>
            </a:fld>
            <a:endParaRPr lang="en-US" dirty="0"/>
          </a:p>
        </p:txBody>
      </p:sp>
    </p:spTree>
    <p:extLst>
      <p:ext uri="{BB962C8B-B14F-4D97-AF65-F5344CB8AC3E}">
        <p14:creationId xmlns:p14="http://schemas.microsoft.com/office/powerpoint/2010/main" val="551664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E8FE46E3-F50B-40B7-A854-E3050C9E6CD9}" type="slidenum">
              <a:rPr lang="en-US" smtClean="0"/>
              <a:pPr/>
              <a:t>‹#›</a:t>
            </a:fld>
            <a:endParaRPr lang="en-US" dirty="0"/>
          </a:p>
        </p:txBody>
      </p:sp>
      <p:sp>
        <p:nvSpPr>
          <p:cNvPr id="8" name="Slide Image Placeholder 7">
            <a:extLst>
              <a:ext uri="{FF2B5EF4-FFF2-40B4-BE49-F238E27FC236}">
                <a16:creationId xmlns:a16="http://schemas.microsoft.com/office/drawing/2014/main" id="{7B4BC679-2FF0-44AF-B1A8-DE88A4641F7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a:extLst>
              <a:ext uri="{FF2B5EF4-FFF2-40B4-BE49-F238E27FC236}">
                <a16:creationId xmlns:a16="http://schemas.microsoft.com/office/drawing/2014/main" id="{CFBBA539-8015-47A3-B8E0-AAD5CF9EB52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7298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ccts@seattleu.edu"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seattleu.edu/ccts"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Elaine or Jay</a:t>
            </a:r>
          </a:p>
        </p:txBody>
      </p:sp>
      <p:sp>
        <p:nvSpPr>
          <p:cNvPr id="4" name="Slide Number Placeholder 3"/>
          <p:cNvSpPr>
            <a:spLocks noGrp="1"/>
          </p:cNvSpPr>
          <p:nvPr>
            <p:ph type="sldNum" sz="quarter" idx="5"/>
          </p:nvPr>
        </p:nvSpPr>
        <p:spPr/>
        <p:txBody>
          <a:bodyPr/>
          <a:lstStyle/>
          <a:p>
            <a:fld id="{E8FE46E3-F50B-40B7-A854-E3050C9E6CD9}" type="slidenum">
              <a:rPr lang="en-US" smtClean="0"/>
              <a:pPr/>
              <a:t>1</a:t>
            </a:fld>
            <a:endParaRPr lang="en-US"/>
          </a:p>
        </p:txBody>
      </p:sp>
    </p:spTree>
    <p:extLst>
      <p:ext uri="{BB962C8B-B14F-4D97-AF65-F5344CB8AC3E}">
        <p14:creationId xmlns:p14="http://schemas.microsoft.com/office/powerpoint/2010/main" val="71520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10</a:t>
            </a:fld>
            <a:endParaRPr lang="en-US"/>
          </a:p>
        </p:txBody>
      </p:sp>
    </p:spTree>
    <p:extLst>
      <p:ext uri="{BB962C8B-B14F-4D97-AF65-F5344CB8AC3E}">
        <p14:creationId xmlns:p14="http://schemas.microsoft.com/office/powerpoint/2010/main" val="96296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us working on this we need to think about how to match the students where they are. Do they know how to access things at they are changing their lives, find someone in their social network to talk about it, additional education, things like that.</a:t>
            </a:r>
          </a:p>
          <a:p>
            <a:endParaRPr lang="en-US" dirty="0"/>
          </a:p>
          <a:p>
            <a:r>
              <a:rPr lang="en-US" dirty="0"/>
              <a:t>While all roads lead to graduation and all roads lead to employment, we’re not going to be there forever so how do we support longer term outcomes for students?</a:t>
            </a:r>
          </a:p>
          <a:p>
            <a:endParaRPr lang="en-US" dirty="0"/>
          </a:p>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11</a:t>
            </a:fld>
            <a:endParaRPr lang="en-US" dirty="0"/>
          </a:p>
        </p:txBody>
      </p:sp>
    </p:spTree>
    <p:extLst>
      <p:ext uri="{BB962C8B-B14F-4D97-AF65-F5344CB8AC3E}">
        <p14:creationId xmlns:p14="http://schemas.microsoft.com/office/powerpoint/2010/main" val="3251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12</a:t>
            </a:fld>
            <a:endParaRPr lang="en-US" dirty="0"/>
          </a:p>
        </p:txBody>
      </p:sp>
    </p:spTree>
    <p:extLst>
      <p:ext uri="{BB962C8B-B14F-4D97-AF65-F5344CB8AC3E}">
        <p14:creationId xmlns:p14="http://schemas.microsoft.com/office/powerpoint/2010/main" val="15934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13</a:t>
            </a:fld>
            <a:endParaRPr lang="en-US" dirty="0"/>
          </a:p>
        </p:txBody>
      </p:sp>
    </p:spTree>
    <p:extLst>
      <p:ext uri="{BB962C8B-B14F-4D97-AF65-F5344CB8AC3E}">
        <p14:creationId xmlns:p14="http://schemas.microsoft.com/office/powerpoint/2010/main" val="342083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post-school outcome categories. Four categories are considered engaged. These are </a:t>
            </a:r>
            <a:r>
              <a:rPr lang="en-US" dirty="0">
                <a:ea typeface="ＭＳ Ｐゴシック" pitchFamily="31" charset="-128"/>
              </a:rPr>
              <a:t>Higher Education</a:t>
            </a:r>
            <a:r>
              <a:rPr lang="en-US" dirty="0"/>
              <a:t>, </a:t>
            </a:r>
            <a:r>
              <a:rPr lang="en-US" dirty="0">
                <a:ea typeface="ＭＳ Ｐゴシック" pitchFamily="31" charset="-128"/>
              </a:rPr>
              <a:t>Competitive Employment</a:t>
            </a:r>
            <a:r>
              <a:rPr lang="en-US" dirty="0"/>
              <a:t>, </a:t>
            </a:r>
            <a:r>
              <a:rPr lang="en-US" dirty="0">
                <a:ea typeface="ＭＳ Ｐゴシック" pitchFamily="31" charset="-128"/>
              </a:rPr>
              <a:t>Other Education</a:t>
            </a:r>
            <a:r>
              <a:rPr lang="en-US" dirty="0"/>
              <a:t>, or </a:t>
            </a:r>
            <a:r>
              <a:rPr lang="en-US" dirty="0">
                <a:ea typeface="ＭＳ Ｐゴシック" pitchFamily="31" charset="-128"/>
              </a:rPr>
              <a:t>Other Employment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Former students who do not meet reporting requirements for any of these areas are considered not engaged.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definitions come from the National Technical Assistance Center on Transition: The Collaborative (NTACT:C) and are used nationwide.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the definitions on our website at this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FE46E3-F50B-40B7-A854-E3050C9E6CD9}" type="slidenum">
              <a:rPr lang="en-US" smtClean="0"/>
              <a:t>14</a:t>
            </a:fld>
            <a:endParaRPr lang="en-US"/>
          </a:p>
        </p:txBody>
      </p:sp>
    </p:spTree>
    <p:extLst>
      <p:ext uri="{BB962C8B-B14F-4D97-AF65-F5344CB8AC3E}">
        <p14:creationId xmlns:p14="http://schemas.microsoft.com/office/powerpoint/2010/main" val="337364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Here is a snapshot of the post-school outcome data for former students who graduated, dropped out or aged out during 2020-2021 school year.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total number of leavers, displayed on the first table, was 7,938. Of those, 6,261 responded – or 78.87%.</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second table displays the percentages of statewide respondents who met reporting requirements for each of the five post-school outcome categories: Higher Education, Competitive Employment, Other Education, Other Employment, and No Engagement.</a:t>
            </a:r>
            <a:endParaRPr lang="en-US" sz="1100" kern="1200" dirty="0">
              <a:solidFill>
                <a:schemeClr val="tx1"/>
              </a:solidFill>
              <a:effectLst/>
              <a:latin typeface="+mn-lt"/>
              <a:cs typeface="Arial"/>
            </a:endParaRPr>
          </a:p>
          <a:p>
            <a:endParaRPr lang="en-US" dirty="0"/>
          </a:p>
          <a:p>
            <a:pPr>
              <a:defRPr/>
            </a:pPr>
            <a:r>
              <a:rPr lang="en-US" dirty="0">
                <a:latin typeface="Arial"/>
                <a:ea typeface="ＭＳ Ｐゴシック"/>
                <a:cs typeface="Arial"/>
              </a:rPr>
              <a:t>Each former student is counted in one</a:t>
            </a:r>
            <a:r>
              <a:rPr lang="en-US" baseline="0" dirty="0">
                <a:latin typeface="Arial"/>
                <a:ea typeface="ＭＳ Ｐゴシック"/>
                <a:cs typeface="Arial"/>
              </a:rPr>
              <a:t> </a:t>
            </a:r>
            <a:r>
              <a:rPr lang="en-US" dirty="0">
                <a:latin typeface="Arial"/>
                <a:ea typeface="ＭＳ Ｐゴシック"/>
                <a:cs typeface="Arial"/>
              </a:rPr>
              <a:t>category. </a:t>
            </a:r>
          </a:p>
          <a:p>
            <a:pPr>
              <a:defRPr/>
            </a:pPr>
            <a:endParaRPr lang="en-US" dirty="0">
              <a:latin typeface="Arial"/>
              <a:ea typeface="ＭＳ Ｐゴシック"/>
              <a:cs typeface="Arial"/>
            </a:endParaRPr>
          </a:p>
          <a:p>
            <a:pPr>
              <a:defRPr/>
            </a:pPr>
            <a:r>
              <a:rPr lang="en-US" dirty="0">
                <a:latin typeface="Arial"/>
                <a:ea typeface="ＭＳ Ｐゴシック"/>
                <a:cs typeface="Arial"/>
              </a:rPr>
              <a:t>Higher Education: 16.87%</a:t>
            </a:r>
          </a:p>
          <a:p>
            <a:pPr>
              <a:defRPr/>
            </a:pPr>
            <a:r>
              <a:rPr lang="en-US" dirty="0">
                <a:latin typeface="Arial"/>
                <a:ea typeface="ＭＳ Ｐゴシック"/>
                <a:cs typeface="Arial"/>
              </a:rPr>
              <a:t>Competitive Employment: 30.75%</a:t>
            </a:r>
          </a:p>
          <a:p>
            <a:pPr>
              <a:defRPr/>
            </a:pPr>
            <a:r>
              <a:rPr lang="en-US" dirty="0">
                <a:latin typeface="Arial"/>
                <a:ea typeface="ＭＳ Ｐゴシック"/>
                <a:cs typeface="Arial"/>
              </a:rPr>
              <a:t>Other Education: 3.91%</a:t>
            </a:r>
          </a:p>
          <a:p>
            <a:pPr>
              <a:defRPr/>
            </a:pPr>
            <a:r>
              <a:rPr lang="en-US" dirty="0">
                <a:latin typeface="Arial"/>
                <a:ea typeface="ＭＳ Ｐゴシック"/>
                <a:cs typeface="Arial"/>
              </a:rPr>
              <a:t>Other Employment: 22.74%</a:t>
            </a:r>
          </a:p>
          <a:p>
            <a:pPr>
              <a:defRPr/>
            </a:pPr>
            <a:endParaRPr lang="en-US" dirty="0">
              <a:latin typeface="Arial"/>
              <a:ea typeface="ＭＳ Ｐゴシック"/>
              <a:cs typeface="Arial"/>
            </a:endParaRPr>
          </a:p>
          <a:p>
            <a:pPr>
              <a:defRPr/>
            </a:pPr>
            <a:r>
              <a:rPr lang="en-US" dirty="0">
                <a:latin typeface="Arial"/>
                <a:ea typeface="ＭＳ Ｐゴシック"/>
                <a:cs typeface="Arial"/>
              </a:rPr>
              <a:t>25.73% were not engaged.</a:t>
            </a:r>
          </a:p>
          <a:p>
            <a:pPr>
              <a:defRPr/>
            </a:pP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E8FE46E3-F50B-40B7-A854-E3050C9E6CD9}" type="slidenum">
              <a:rPr lang="en-US" smtClean="0"/>
              <a:t>15</a:t>
            </a:fld>
            <a:endParaRPr lang="en-US"/>
          </a:p>
        </p:txBody>
      </p:sp>
    </p:spTree>
    <p:extLst>
      <p:ext uri="{BB962C8B-B14F-4D97-AF65-F5344CB8AC3E}">
        <p14:creationId xmlns:p14="http://schemas.microsoft.com/office/powerpoint/2010/main" val="207355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This chart shows the five outcome categories: Higher Education, Competitive Employment, Other Education and Other Employment.</a:t>
            </a:r>
          </a:p>
          <a:p>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a:ea typeface="ＭＳ Ｐゴシック"/>
                <a:cs typeface="Arial"/>
              </a:rPr>
              <a:t>A little over a quarter of former students did not meet the definition of engaged. </a:t>
            </a: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A9D9B7-951B-46C4-B61F-7C3A673F39EC}" type="slidenum">
              <a:rPr lang="en-US" smtClean="0"/>
              <a:t>16</a:t>
            </a:fld>
            <a:endParaRPr lang="en-US"/>
          </a:p>
        </p:txBody>
      </p:sp>
    </p:spTree>
    <p:extLst>
      <p:ext uri="{BB962C8B-B14F-4D97-AF65-F5344CB8AC3E}">
        <p14:creationId xmlns:p14="http://schemas.microsoft.com/office/powerpoint/2010/main" val="183712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17</a:t>
            </a:fld>
            <a:endParaRPr lang="en-US" dirty="0"/>
          </a:p>
        </p:txBody>
      </p:sp>
    </p:spTree>
    <p:extLst>
      <p:ext uri="{BB962C8B-B14F-4D97-AF65-F5344CB8AC3E}">
        <p14:creationId xmlns:p14="http://schemas.microsoft.com/office/powerpoint/2010/main" val="218118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18</a:t>
            </a:fld>
            <a:endParaRPr lang="en-US" dirty="0"/>
          </a:p>
        </p:txBody>
      </p:sp>
    </p:spTree>
    <p:extLst>
      <p:ext uri="{BB962C8B-B14F-4D97-AF65-F5344CB8AC3E}">
        <p14:creationId xmlns:p14="http://schemas.microsoft.com/office/powerpoint/2010/main" val="661122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19</a:t>
            </a:fld>
            <a:endParaRPr lang="en-US" dirty="0"/>
          </a:p>
        </p:txBody>
      </p:sp>
    </p:spTree>
    <p:extLst>
      <p:ext uri="{BB962C8B-B14F-4D97-AF65-F5344CB8AC3E}">
        <p14:creationId xmlns:p14="http://schemas.microsoft.com/office/powerpoint/2010/main" val="321748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Elaine or Jay</a:t>
            </a:r>
          </a:p>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2</a:t>
            </a:fld>
            <a:endParaRPr lang="en-US" dirty="0"/>
          </a:p>
        </p:txBody>
      </p:sp>
    </p:spTree>
    <p:extLst>
      <p:ext uri="{BB962C8B-B14F-4D97-AF65-F5344CB8AC3E}">
        <p14:creationId xmlns:p14="http://schemas.microsoft.com/office/powerpoint/2010/main" val="64452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20</a:t>
            </a:fld>
            <a:endParaRPr lang="en-US" dirty="0"/>
          </a:p>
        </p:txBody>
      </p:sp>
    </p:spTree>
    <p:extLst>
      <p:ext uri="{BB962C8B-B14F-4D97-AF65-F5344CB8AC3E}">
        <p14:creationId xmlns:p14="http://schemas.microsoft.com/office/powerpoint/2010/main" val="346875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C39CEFF-A139-A843-B985-A1AE7BB881BC}" type="slidenum">
              <a:rPr lang="en-US" smtClean="0"/>
              <a:t>21</a:t>
            </a:fld>
            <a:endParaRPr lang="en-US"/>
          </a:p>
        </p:txBody>
      </p:sp>
    </p:spTree>
    <p:extLst>
      <p:ext uri="{BB962C8B-B14F-4D97-AF65-F5344CB8AC3E}">
        <p14:creationId xmlns:p14="http://schemas.microsoft.com/office/powerpoint/2010/main" val="2220107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Rockwell" panose="02060603020205020403" pitchFamily="18" charset="77"/>
            </a:endParaRPr>
          </a:p>
          <a:p>
            <a:endParaRPr lang="en-US" dirty="0">
              <a:latin typeface="Rockwell" panose="02060603020205020403" pitchFamily="18" charset="77"/>
            </a:endParaRPr>
          </a:p>
        </p:txBody>
      </p:sp>
      <p:sp>
        <p:nvSpPr>
          <p:cNvPr id="4" name="Slide Number Placeholder 3"/>
          <p:cNvSpPr>
            <a:spLocks noGrp="1"/>
          </p:cNvSpPr>
          <p:nvPr>
            <p:ph type="sldNum" sz="quarter" idx="5"/>
          </p:nvPr>
        </p:nvSpPr>
        <p:spPr/>
        <p:txBody>
          <a:bodyPr/>
          <a:lstStyle/>
          <a:p>
            <a:fld id="{AC39CEFF-A139-A843-B985-A1AE7BB881BC}" type="slidenum">
              <a:rPr lang="en-US" smtClean="0"/>
              <a:t>22</a:t>
            </a:fld>
            <a:endParaRPr lang="en-US"/>
          </a:p>
        </p:txBody>
      </p:sp>
    </p:spTree>
    <p:extLst>
      <p:ext uri="{BB962C8B-B14F-4D97-AF65-F5344CB8AC3E}">
        <p14:creationId xmlns:p14="http://schemas.microsoft.com/office/powerpoint/2010/main" val="3240125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9CEFF-A139-A843-B985-A1AE7BB881BC}" type="slidenum">
              <a:rPr lang="en-US" smtClean="0"/>
              <a:t>23</a:t>
            </a:fld>
            <a:endParaRPr lang="en-US"/>
          </a:p>
        </p:txBody>
      </p:sp>
    </p:spTree>
    <p:extLst>
      <p:ext uri="{BB962C8B-B14F-4D97-AF65-F5344CB8AC3E}">
        <p14:creationId xmlns:p14="http://schemas.microsoft.com/office/powerpoint/2010/main" val="106072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to promote positive transitions to life after high school.</a:t>
            </a:r>
          </a:p>
        </p:txBody>
      </p:sp>
      <p:sp>
        <p:nvSpPr>
          <p:cNvPr id="4" name="Slide Number Placeholder 3"/>
          <p:cNvSpPr>
            <a:spLocks noGrp="1"/>
          </p:cNvSpPr>
          <p:nvPr>
            <p:ph type="sldNum" sz="quarter" idx="5"/>
          </p:nvPr>
        </p:nvSpPr>
        <p:spPr/>
        <p:txBody>
          <a:bodyPr/>
          <a:lstStyle/>
          <a:p>
            <a:fld id="{E8FE46E3-F50B-40B7-A854-E3050C9E6CD9}" type="slidenum">
              <a:rPr lang="en-US" smtClean="0"/>
              <a:pPr/>
              <a:t>24</a:t>
            </a:fld>
            <a:endParaRPr lang="en-US" dirty="0"/>
          </a:p>
        </p:txBody>
      </p:sp>
    </p:spTree>
    <p:extLst>
      <p:ext uri="{BB962C8B-B14F-4D97-AF65-F5344CB8AC3E}">
        <p14:creationId xmlns:p14="http://schemas.microsoft.com/office/powerpoint/2010/main" val="3871499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25</a:t>
            </a:fld>
            <a:endParaRPr lang="en-US" dirty="0"/>
          </a:p>
        </p:txBody>
      </p:sp>
    </p:spTree>
    <p:extLst>
      <p:ext uri="{BB962C8B-B14F-4D97-AF65-F5344CB8AC3E}">
        <p14:creationId xmlns:p14="http://schemas.microsoft.com/office/powerpoint/2010/main" val="517554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p:spPr>
      </p:sp>
      <p:sp>
        <p:nvSpPr>
          <p:cNvPr id="3" name="Notes Placeholder 2"/>
          <p:cNvSpPr>
            <a:spLocks noGrp="1"/>
          </p:cNvSpPr>
          <p:nvPr>
            <p:ph type="body" idx="1"/>
          </p:nvPr>
        </p:nvSpPr>
        <p:spPr/>
        <p:txBody>
          <a:bodyPr/>
          <a:lstStyle/>
          <a:p>
            <a:pPr>
              <a:defRPr/>
            </a:pPr>
            <a:r>
              <a:rPr lang="en-US" sz="1200" b="1" dirty="0">
                <a:highlight>
                  <a:srgbClr val="FFFF00"/>
                </a:highlight>
              </a:rPr>
              <a:t>12 MONTHS FROM </a:t>
            </a:r>
          </a:p>
        </p:txBody>
      </p:sp>
      <p:sp>
        <p:nvSpPr>
          <p:cNvPr id="4" name="Slide Number Placeholder 3"/>
          <p:cNvSpPr>
            <a:spLocks noGrp="1"/>
          </p:cNvSpPr>
          <p:nvPr>
            <p:ph type="sldNum" sz="quarter" idx="5"/>
          </p:nvPr>
        </p:nvSpPr>
        <p:spPr/>
        <p:txBody>
          <a:bodyPr/>
          <a:lstStyle/>
          <a:p>
            <a:fld id="{E8FE46E3-F50B-40B7-A854-E3050C9E6CD9}" type="slidenum">
              <a:rPr lang="en-US" smtClean="0"/>
              <a:t>26</a:t>
            </a:fld>
            <a:endParaRPr lang="en-US"/>
          </a:p>
        </p:txBody>
      </p:sp>
    </p:spTree>
    <p:extLst>
      <p:ext uri="{BB962C8B-B14F-4D97-AF65-F5344CB8AC3E}">
        <p14:creationId xmlns:p14="http://schemas.microsoft.com/office/powerpoint/2010/main" val="3976862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27</a:t>
            </a:fld>
            <a:endParaRPr lang="en-US" dirty="0"/>
          </a:p>
        </p:txBody>
      </p:sp>
    </p:spTree>
    <p:extLst>
      <p:ext uri="{BB962C8B-B14F-4D97-AF65-F5344CB8AC3E}">
        <p14:creationId xmlns:p14="http://schemas.microsoft.com/office/powerpoint/2010/main" val="799642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28</a:t>
            </a:fld>
            <a:endParaRPr lang="en-US" dirty="0"/>
          </a:p>
        </p:txBody>
      </p:sp>
    </p:spTree>
    <p:extLst>
      <p:ext uri="{BB962C8B-B14F-4D97-AF65-F5344CB8AC3E}">
        <p14:creationId xmlns:p14="http://schemas.microsoft.com/office/powerpoint/2010/main" val="197010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29</a:t>
            </a:fld>
            <a:endParaRPr lang="en-US" dirty="0"/>
          </a:p>
        </p:txBody>
      </p:sp>
    </p:spTree>
    <p:extLst>
      <p:ext uri="{BB962C8B-B14F-4D97-AF65-F5344CB8AC3E}">
        <p14:creationId xmlns:p14="http://schemas.microsoft.com/office/powerpoint/2010/main" val="131657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0" dirty="0"/>
              <a:t>Elaine or Jay</a:t>
            </a:r>
          </a:p>
          <a:p>
            <a:endParaRPr lang="en-US" b="0" dirty="0"/>
          </a:p>
          <a:p>
            <a:r>
              <a:rPr lang="en-US" b="0" dirty="0"/>
              <a:t>At CCTS, our mission is to </a:t>
            </a:r>
            <a:r>
              <a:rPr lang="en-US" b="0" dirty="0">
                <a:solidFill>
                  <a:srgbClr val="393839"/>
                </a:solidFill>
              </a:rPr>
              <a:t>empower educators and administrators to improve transition services for youth with disabilities through partnerships, research, and training.</a:t>
            </a:r>
            <a:endParaRPr lang="en-US" dirty="0"/>
          </a:p>
          <a:p>
            <a:endParaRPr lang="en-US" b="0" dirty="0">
              <a:solidFill>
                <a:srgbClr val="393839"/>
              </a:solidFill>
            </a:endParaRPr>
          </a:p>
          <a:p>
            <a:r>
              <a:rPr lang="en-US" b="0" dirty="0">
                <a:solidFill>
                  <a:srgbClr val="393839"/>
                </a:solidFill>
              </a:rPr>
              <a:t>We do this by providing secondary transition training and technical assistance to Washington state partnering agencies, Educational Service Districts (ESDs), Local Educational Agencies (LEAs), and public schools that serve high school-age students.</a:t>
            </a:r>
          </a:p>
          <a:p>
            <a:endParaRPr lang="en-US" b="0" dirty="0">
              <a:solidFill>
                <a:srgbClr val="393839"/>
              </a:solidFill>
            </a:endParaRPr>
          </a:p>
          <a:p>
            <a:pPr marL="0" indent="0">
              <a:spcBef>
                <a:spcPts val="0"/>
              </a:spcBef>
              <a:spcAft>
                <a:spcPts val="1200"/>
              </a:spcAft>
              <a:buFont typeface="Arial" panose="020B0604020202020204" pitchFamily="34" charset="0"/>
              <a:buNone/>
            </a:pPr>
            <a:r>
              <a:rPr lang="en-US" b="0" dirty="0">
                <a:solidFill>
                  <a:srgbClr val="393839"/>
                </a:solidFill>
              </a:rPr>
              <a:t>We’re also responsible for managing and analyzing the district-reported post-school outcome data. We </a:t>
            </a:r>
            <a:r>
              <a:rPr lang="en-US" dirty="0">
                <a:solidFill>
                  <a:srgbClr val="393839"/>
                </a:solidFill>
              </a:rPr>
              <a:t>use that data to make informed decisions related to training and technical assistance development needs, and we submit the results of the data analysis to OSPI to be included in the state’s Annual Performance Report and to legislators.</a:t>
            </a:r>
          </a:p>
          <a:p>
            <a:endParaRPr lang="en-US" dirty="0"/>
          </a:p>
        </p:txBody>
      </p:sp>
      <p:sp>
        <p:nvSpPr>
          <p:cNvPr id="4" name="Slide Number Placeholder 3"/>
          <p:cNvSpPr>
            <a:spLocks noGrp="1"/>
          </p:cNvSpPr>
          <p:nvPr>
            <p:ph type="sldNum" sz="quarter" idx="10"/>
          </p:nvPr>
        </p:nvSpPr>
        <p:spPr/>
        <p:txBody>
          <a:bodyPr/>
          <a:lstStyle/>
          <a:p>
            <a:fld id="{E8FE46E3-F50B-40B7-A854-E3050C9E6CD9}" type="slidenum">
              <a:rPr lang="en-US" smtClean="0"/>
              <a:t>3</a:t>
            </a:fld>
            <a:endParaRPr lang="en-US"/>
          </a:p>
        </p:txBody>
      </p:sp>
    </p:spTree>
    <p:extLst>
      <p:ext uri="{BB962C8B-B14F-4D97-AF65-F5344CB8AC3E}">
        <p14:creationId xmlns:p14="http://schemas.microsoft.com/office/powerpoint/2010/main" val="4293704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30</a:t>
            </a:fld>
            <a:endParaRPr lang="en-US" dirty="0"/>
          </a:p>
        </p:txBody>
      </p:sp>
    </p:spTree>
    <p:extLst>
      <p:ext uri="{BB962C8B-B14F-4D97-AF65-F5344CB8AC3E}">
        <p14:creationId xmlns:p14="http://schemas.microsoft.com/office/powerpoint/2010/main" val="4121881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31</a:t>
            </a:fld>
            <a:endParaRPr lang="en-US" dirty="0"/>
          </a:p>
        </p:txBody>
      </p:sp>
    </p:spTree>
    <p:extLst>
      <p:ext uri="{BB962C8B-B14F-4D97-AF65-F5344CB8AC3E}">
        <p14:creationId xmlns:p14="http://schemas.microsoft.com/office/powerpoint/2010/main" val="1679260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32</a:t>
            </a:fld>
            <a:endParaRPr lang="en-US" dirty="0"/>
          </a:p>
        </p:txBody>
      </p:sp>
    </p:spTree>
    <p:extLst>
      <p:ext uri="{BB962C8B-B14F-4D97-AF65-F5344CB8AC3E}">
        <p14:creationId xmlns:p14="http://schemas.microsoft.com/office/powerpoint/2010/main" val="1986707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33</a:t>
            </a:fld>
            <a:endParaRPr lang="en-US" dirty="0"/>
          </a:p>
        </p:txBody>
      </p:sp>
    </p:spTree>
    <p:extLst>
      <p:ext uri="{BB962C8B-B14F-4D97-AF65-F5344CB8AC3E}">
        <p14:creationId xmlns:p14="http://schemas.microsoft.com/office/powerpoint/2010/main" val="1918115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t>34</a:t>
            </a:fld>
            <a:endParaRPr lang="en-US"/>
          </a:p>
        </p:txBody>
      </p:sp>
    </p:spTree>
    <p:extLst>
      <p:ext uri="{BB962C8B-B14F-4D97-AF65-F5344CB8AC3E}">
        <p14:creationId xmlns:p14="http://schemas.microsoft.com/office/powerpoint/2010/main" val="1715762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37</a:t>
            </a:fld>
            <a:endParaRPr lang="en-US" dirty="0"/>
          </a:p>
        </p:txBody>
      </p:sp>
    </p:spTree>
    <p:extLst>
      <p:ext uri="{BB962C8B-B14F-4D97-AF65-F5344CB8AC3E}">
        <p14:creationId xmlns:p14="http://schemas.microsoft.com/office/powerpoint/2010/main" val="1881264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8FE46E3-F50B-40B7-A854-E3050C9E6CD9}" type="slidenum">
              <a:rPr lang="en-US" smtClean="0"/>
              <a:t>38</a:t>
            </a:fld>
            <a:endParaRPr lang="en-US"/>
          </a:p>
        </p:txBody>
      </p:sp>
    </p:spTree>
    <p:extLst>
      <p:ext uri="{BB962C8B-B14F-4D97-AF65-F5344CB8AC3E}">
        <p14:creationId xmlns:p14="http://schemas.microsoft.com/office/powerpoint/2010/main" val="716426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6738"/>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rPr>
              <a:t>You can email us at </a:t>
            </a:r>
            <a:r>
              <a:rPr lang="en-US" sz="1200" u="sng" kern="1200">
                <a:solidFill>
                  <a:schemeClr val="tx1"/>
                </a:solidFill>
                <a:effectLst/>
                <a:hlinkClick r:id="rId3"/>
              </a:rPr>
              <a:t>ccts@seattleu.edu</a:t>
            </a:r>
            <a:r>
              <a:rPr lang="en-US" sz="1200" kern="1200">
                <a:solidFill>
                  <a:schemeClr val="tx1"/>
                </a:solidFill>
                <a:effectLst/>
              </a:rPr>
              <a:t>, or call 206-296-6494. You can find us online at </a:t>
            </a:r>
            <a:r>
              <a:rPr lang="en-US" sz="1200" u="sng" kern="1200">
                <a:solidFill>
                  <a:schemeClr val="tx1"/>
                </a:solidFill>
                <a:effectLst/>
                <a:hlinkClick r:id="rId4"/>
              </a:rPr>
              <a:t>www.seattleu.edu/ccts</a:t>
            </a:r>
            <a:r>
              <a:rPr lang="en-US" sz="1200" u="sng" kern="1200">
                <a:solidFill>
                  <a:schemeClr val="tx1"/>
                </a:solidFill>
                <a:effectLst/>
              </a:rPr>
              <a:t>.</a:t>
            </a:r>
          </a:p>
          <a:p>
            <a:r>
              <a:rPr lang="en-US" sz="1200" b="0" i="0" kern="1200">
                <a:solidFill>
                  <a:schemeClr val="tx1"/>
                </a:solidFill>
                <a:effectLst/>
                <a:latin typeface="Arial" panose="020B0604020202020204" pitchFamily="34" charset="0"/>
                <a:ea typeface="+mn-ea"/>
                <a:cs typeface="Arial" panose="020B0604020202020204" pitchFamily="34" charset="0"/>
              </a:rPr>
              <a:t>Stay connected with us by subscribing to our newsletters or joining us on Basecamp. </a:t>
            </a:r>
          </a:p>
          <a:p>
            <a:r>
              <a:rPr lang="en-US" sz="1200" b="0" i="0" kern="1200">
                <a:solidFill>
                  <a:schemeClr val="tx1"/>
                </a:solidFill>
                <a:effectLst/>
                <a:latin typeface="Arial" panose="020B0604020202020204" pitchFamily="34" charset="0"/>
                <a:ea typeface="+mn-ea"/>
                <a:cs typeface="Arial" panose="020B0604020202020204" pitchFamily="34" charset="0"/>
              </a:rPr>
              <a:t>The CCTS Transition Network on Basecamp is a virtual space for statewide announcements and conversations related to transition and inclusionary practices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5" name="Slide Number Placeholder 4"/>
          <p:cNvSpPr>
            <a:spLocks noGrp="1"/>
          </p:cNvSpPr>
          <p:nvPr>
            <p:ph type="sldNum" sz="quarter" idx="11"/>
          </p:nvPr>
        </p:nvSpPr>
        <p:spPr/>
        <p:txBody>
          <a:bodyPr/>
          <a:lstStyle/>
          <a:p>
            <a:fld id="{E8FE46E3-F50B-40B7-A854-E3050C9E6CD9}" type="slidenum">
              <a:rPr lang="en-US" smtClean="0"/>
              <a:t>39</a:t>
            </a:fld>
            <a:endParaRPr lang="en-US"/>
          </a:p>
        </p:txBody>
      </p:sp>
    </p:spTree>
    <p:extLst>
      <p:ext uri="{BB962C8B-B14F-4D97-AF65-F5344CB8AC3E}">
        <p14:creationId xmlns:p14="http://schemas.microsoft.com/office/powerpoint/2010/main" val="1426317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Unless otherwise noted, the material in this presentation is licensed under a </a:t>
            </a:r>
            <a:r>
              <a:rPr lang="en-US" sz="1200" u="sng" kern="1200" dirty="0">
                <a:solidFill>
                  <a:schemeClr val="tx1"/>
                </a:solidFill>
                <a:effectLst/>
                <a:hlinkClick r:id="rId3"/>
              </a:rPr>
              <a:t>Creative Commons Attribution 4.0 International license</a:t>
            </a:r>
            <a:r>
              <a:rPr lang="en-US" sz="1200"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All logos and trademarks are property of their respective owners.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You may share and adapt this material, but you must give appropriate credit, provide a link to the license, and indicate if changes were made.</a:t>
            </a:r>
          </a:p>
          <a:p>
            <a:endParaRPr lang="en-US" dirty="0"/>
          </a:p>
        </p:txBody>
      </p:sp>
      <p:sp>
        <p:nvSpPr>
          <p:cNvPr id="4" name="Slide Number Placeholder 3"/>
          <p:cNvSpPr>
            <a:spLocks noGrp="1"/>
          </p:cNvSpPr>
          <p:nvPr>
            <p:ph type="sldNum" sz="quarter" idx="10"/>
          </p:nvPr>
        </p:nvSpPr>
        <p:spPr/>
        <p:txBody>
          <a:bodyPr/>
          <a:lstStyle/>
          <a:p>
            <a:fld id="{E8FE46E3-F50B-40B7-A854-E3050C9E6CD9}" type="slidenum">
              <a:rPr lang="en-US" smtClean="0"/>
              <a:t>40</a:t>
            </a:fld>
            <a:endParaRPr lang="en-US" dirty="0"/>
          </a:p>
        </p:txBody>
      </p:sp>
    </p:spTree>
    <p:extLst>
      <p:ext uri="{BB962C8B-B14F-4D97-AF65-F5344CB8AC3E}">
        <p14:creationId xmlns:p14="http://schemas.microsoft.com/office/powerpoint/2010/main" val="9935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a:t>
            </a:r>
          </a:p>
        </p:txBody>
      </p:sp>
      <p:sp>
        <p:nvSpPr>
          <p:cNvPr id="4" name="Slide Number Placeholder 3"/>
          <p:cNvSpPr>
            <a:spLocks noGrp="1"/>
          </p:cNvSpPr>
          <p:nvPr>
            <p:ph type="sldNum" sz="quarter" idx="5"/>
          </p:nvPr>
        </p:nvSpPr>
        <p:spPr/>
        <p:txBody>
          <a:bodyPr/>
          <a:lstStyle/>
          <a:p>
            <a:fld id="{E8FE46E3-F50B-40B7-A854-E3050C9E6CD9}" type="slidenum">
              <a:rPr lang="en-US" smtClean="0"/>
              <a:pPr/>
              <a:t>4</a:t>
            </a:fld>
            <a:endParaRPr lang="en-US" dirty="0"/>
          </a:p>
        </p:txBody>
      </p:sp>
    </p:spTree>
    <p:extLst>
      <p:ext uri="{BB962C8B-B14F-4D97-AF65-F5344CB8AC3E}">
        <p14:creationId xmlns:p14="http://schemas.microsoft.com/office/powerpoint/2010/main" val="307305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539750"/>
            <a:ext cx="5759450" cy="3240088"/>
          </a:xfrm>
          <a:prstGeom prst="rect">
            <a:avLst/>
          </a:prstGeom>
        </p:spPr>
      </p:sp>
      <p:sp>
        <p:nvSpPr>
          <p:cNvPr id="3" name="Notes Placeholder 2"/>
          <p:cNvSpPr>
            <a:spLocks noGrp="1"/>
          </p:cNvSpPr>
          <p:nvPr>
            <p:ph type="body" idx="1"/>
          </p:nvPr>
        </p:nvSpPr>
        <p:spPr>
          <a:xfrm>
            <a:off x="685800" y="3982452"/>
            <a:ext cx="5486400" cy="4539755"/>
          </a:xfrm>
          <a:prstGeom prst="rect">
            <a:avLst/>
          </a:prstGeom>
        </p:spPr>
        <p:txBody>
          <a:bodyPr/>
          <a:lstStyle/>
          <a:p>
            <a:r>
              <a:rPr lang="en-US" dirty="0"/>
              <a:t>Marcus</a:t>
            </a:r>
          </a:p>
        </p:txBody>
      </p:sp>
      <p:sp>
        <p:nvSpPr>
          <p:cNvPr id="4" name="Slide Number Placeholder 3"/>
          <p:cNvSpPr>
            <a:spLocks noGrp="1"/>
          </p:cNvSpPr>
          <p:nvPr>
            <p:ph type="sldNum" sz="quarter" idx="10"/>
          </p:nvPr>
        </p:nvSpPr>
        <p:spPr/>
        <p:txBody>
          <a:bodyPr/>
          <a:lstStyle/>
          <a:p>
            <a:fld id="{E8FE46E3-F50B-40B7-A854-E3050C9E6CD9}" type="slidenum">
              <a:rPr lang="en-US" smtClean="0"/>
              <a:t>5</a:t>
            </a:fld>
            <a:endParaRPr lang="en-US" dirty="0"/>
          </a:p>
        </p:txBody>
      </p:sp>
    </p:spTree>
    <p:extLst>
      <p:ext uri="{BB962C8B-B14F-4D97-AF65-F5344CB8AC3E}">
        <p14:creationId xmlns:p14="http://schemas.microsoft.com/office/powerpoint/2010/main" val="51824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a:t>
            </a:r>
          </a:p>
        </p:txBody>
      </p:sp>
      <p:sp>
        <p:nvSpPr>
          <p:cNvPr id="4" name="Slide Number Placeholder 3"/>
          <p:cNvSpPr>
            <a:spLocks noGrp="1"/>
          </p:cNvSpPr>
          <p:nvPr>
            <p:ph type="sldNum" sz="quarter" idx="5"/>
          </p:nvPr>
        </p:nvSpPr>
        <p:spPr/>
        <p:txBody>
          <a:bodyPr/>
          <a:lstStyle/>
          <a:p>
            <a:fld id="{E8FE46E3-F50B-40B7-A854-E3050C9E6CD9}" type="slidenum">
              <a:rPr lang="en-US" smtClean="0"/>
              <a:pPr/>
              <a:t>6</a:t>
            </a:fld>
            <a:endParaRPr lang="en-US" dirty="0"/>
          </a:p>
        </p:txBody>
      </p:sp>
    </p:spTree>
    <p:extLst>
      <p:ext uri="{BB962C8B-B14F-4D97-AF65-F5344CB8AC3E}">
        <p14:creationId xmlns:p14="http://schemas.microsoft.com/office/powerpoint/2010/main" val="20762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a:t>
            </a:r>
          </a:p>
        </p:txBody>
      </p:sp>
      <p:sp>
        <p:nvSpPr>
          <p:cNvPr id="4" name="Slide Number Placeholder 3"/>
          <p:cNvSpPr>
            <a:spLocks noGrp="1"/>
          </p:cNvSpPr>
          <p:nvPr>
            <p:ph type="sldNum" sz="quarter" idx="5"/>
          </p:nvPr>
        </p:nvSpPr>
        <p:spPr/>
        <p:txBody>
          <a:bodyPr/>
          <a:lstStyle/>
          <a:p>
            <a:fld id="{E8FE46E3-F50B-40B7-A854-E3050C9E6CD9}" type="slidenum">
              <a:rPr lang="en-US" smtClean="0"/>
              <a:pPr/>
              <a:t>7</a:t>
            </a:fld>
            <a:endParaRPr lang="en-US"/>
          </a:p>
        </p:txBody>
      </p:sp>
    </p:spTree>
    <p:extLst>
      <p:ext uri="{BB962C8B-B14F-4D97-AF65-F5344CB8AC3E}">
        <p14:creationId xmlns:p14="http://schemas.microsoft.com/office/powerpoint/2010/main" val="340107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a:t>
            </a:r>
          </a:p>
          <a:p>
            <a:endParaRPr lang="en-US" dirty="0"/>
          </a:p>
        </p:txBody>
      </p:sp>
      <p:sp>
        <p:nvSpPr>
          <p:cNvPr id="4" name="Slide Number Placeholder 3"/>
          <p:cNvSpPr>
            <a:spLocks noGrp="1"/>
          </p:cNvSpPr>
          <p:nvPr>
            <p:ph type="sldNum" sz="quarter" idx="5"/>
          </p:nvPr>
        </p:nvSpPr>
        <p:spPr/>
        <p:txBody>
          <a:bodyPr/>
          <a:lstStyle/>
          <a:p>
            <a:fld id="{E8FE46E3-F50B-40B7-A854-E3050C9E6CD9}" type="slidenum">
              <a:rPr lang="en-US" smtClean="0"/>
              <a:pPr/>
              <a:t>8</a:t>
            </a:fld>
            <a:endParaRPr lang="en-US" dirty="0"/>
          </a:p>
        </p:txBody>
      </p:sp>
    </p:spTree>
    <p:extLst>
      <p:ext uri="{BB962C8B-B14F-4D97-AF65-F5344CB8AC3E}">
        <p14:creationId xmlns:p14="http://schemas.microsoft.com/office/powerpoint/2010/main" val="215008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a:t>
            </a:r>
          </a:p>
        </p:txBody>
      </p:sp>
      <p:sp>
        <p:nvSpPr>
          <p:cNvPr id="4" name="Slide Number Placeholder 3"/>
          <p:cNvSpPr>
            <a:spLocks noGrp="1"/>
          </p:cNvSpPr>
          <p:nvPr>
            <p:ph type="sldNum" sz="quarter" idx="5"/>
          </p:nvPr>
        </p:nvSpPr>
        <p:spPr/>
        <p:txBody>
          <a:bodyPr/>
          <a:lstStyle/>
          <a:p>
            <a:fld id="{E8FE46E3-F50B-40B7-A854-E3050C9E6CD9}" type="slidenum">
              <a:rPr lang="en-US" smtClean="0"/>
              <a:pPr/>
              <a:t>9</a:t>
            </a:fld>
            <a:endParaRPr lang="en-US" dirty="0"/>
          </a:p>
        </p:txBody>
      </p:sp>
    </p:spTree>
    <p:extLst>
      <p:ext uri="{BB962C8B-B14F-4D97-AF65-F5344CB8AC3E}">
        <p14:creationId xmlns:p14="http://schemas.microsoft.com/office/powerpoint/2010/main" val="125607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587" y="2907548"/>
            <a:ext cx="10918919" cy="1242994"/>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48586" y="4357012"/>
            <a:ext cx="10918919" cy="600198"/>
          </a:xfrm>
        </p:spPr>
        <p:txBody>
          <a:bodyPr>
            <a:noAutofit/>
          </a:bodyPr>
          <a:lstStyle>
            <a:lvl1pPr marL="0" indent="0" algn="ctr">
              <a:spcBef>
                <a:spcPts val="0"/>
              </a:spcBef>
              <a:buNone/>
              <a:defRPr sz="28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9445FB8A-3B70-47F5-B2CD-43E60C5B3800}"/>
              </a:ext>
            </a:extLst>
          </p:cNvPr>
          <p:cNvSpPr>
            <a:spLocks noGrp="1"/>
          </p:cNvSpPr>
          <p:nvPr>
            <p:ph type="body" sz="quarter" idx="13"/>
          </p:nvPr>
        </p:nvSpPr>
        <p:spPr>
          <a:xfrm>
            <a:off x="648587" y="5406876"/>
            <a:ext cx="10918919" cy="365125"/>
          </a:xfrm>
        </p:spPr>
        <p:txBody>
          <a:bodyPr>
            <a:noAutofit/>
          </a:bodyPr>
          <a:lstStyle>
            <a:lvl1pPr marL="0" indent="0" algn="ctr">
              <a:buNone/>
              <a:defRPr sz="2200">
                <a:solidFill>
                  <a:srgbClr val="002060"/>
                </a:solidFill>
              </a:defRPr>
            </a:lvl1pPr>
          </a:lstStyle>
          <a:p>
            <a:pPr lvl="0"/>
            <a:r>
              <a:rPr lang="en-US"/>
              <a:t>Click to edit Master text styles</a:t>
            </a:r>
          </a:p>
        </p:txBody>
      </p:sp>
      <p:sp>
        <p:nvSpPr>
          <p:cNvPr id="15" name="Rectangle 14">
            <a:extLst>
              <a:ext uri="{FF2B5EF4-FFF2-40B4-BE49-F238E27FC236}">
                <a16:creationId xmlns:a16="http://schemas.microsoft.com/office/drawing/2014/main" id="{165895E9-CF33-4EA0-AA89-5CC9F9FA94DA}"/>
              </a:ext>
              <a:ext uri="{C183D7F6-B498-43B3-948B-1728B52AA6E4}">
                <adec:decorative xmlns:adec="http://schemas.microsoft.com/office/drawing/2017/decorative" val="1"/>
              </a:ext>
            </a:extLst>
          </p:cNvPr>
          <p:cNvSpPr/>
          <p:nvPr userDrawn="1"/>
        </p:nvSpPr>
        <p:spPr>
          <a:xfrm>
            <a:off x="104797" y="6039550"/>
            <a:ext cx="5991203" cy="6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2089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5181600"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8574" y="3702538"/>
            <a:ext cx="5181600"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986585D8-2E87-43EC-A562-CD86BCA6B5D9}"/>
              </a:ext>
            </a:extLst>
          </p:cNvPr>
          <p:cNvSpPr>
            <a:spLocks noGrp="1"/>
          </p:cNvSpPr>
          <p:nvPr>
            <p:ph sz="half" idx="13"/>
          </p:nvPr>
        </p:nvSpPr>
        <p:spPr>
          <a:xfrm>
            <a:off x="6292159" y="1662778"/>
            <a:ext cx="5052015"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7FBA6ABF-D38C-4530-8BEB-3F942E7328AF}"/>
              </a:ext>
            </a:extLst>
          </p:cNvPr>
          <p:cNvSpPr>
            <a:spLocks noGrp="1"/>
          </p:cNvSpPr>
          <p:nvPr>
            <p:ph sz="half" idx="14"/>
          </p:nvPr>
        </p:nvSpPr>
        <p:spPr>
          <a:xfrm>
            <a:off x="6292158" y="3702538"/>
            <a:ext cx="5052015"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70327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a:xfrm>
            <a:off x="639097" y="505143"/>
            <a:ext cx="10705077" cy="984556"/>
          </a:xfrm>
        </p:spPr>
        <p:txBody>
          <a:bodyPr/>
          <a:lstStyle/>
          <a:p>
            <a:r>
              <a:rPr lang="en-US"/>
              <a:t>Click to edit Master title style</a:t>
            </a:r>
          </a:p>
        </p:txBody>
      </p:sp>
      <p:sp>
        <p:nvSpPr>
          <p:cNvPr id="3" name="Content Placeholder 2"/>
          <p:cNvSpPr>
            <a:spLocks noGrp="1"/>
          </p:cNvSpPr>
          <p:nvPr>
            <p:ph sz="half" idx="1"/>
          </p:nvPr>
        </p:nvSpPr>
        <p:spPr>
          <a:xfrm>
            <a:off x="2145671" y="1702858"/>
            <a:ext cx="9198501" cy="358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828" y="1740576"/>
            <a:ext cx="909946" cy="85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986585D8-2E87-43EC-A562-CD86BCA6B5D9}"/>
              </a:ext>
            </a:extLst>
          </p:cNvPr>
          <p:cNvSpPr>
            <a:spLocks noGrp="1"/>
          </p:cNvSpPr>
          <p:nvPr>
            <p:ph sz="half" idx="13"/>
          </p:nvPr>
        </p:nvSpPr>
        <p:spPr>
          <a:xfrm>
            <a:off x="847828" y="2761862"/>
            <a:ext cx="909946" cy="85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7FBA6ABF-D38C-4530-8BEB-3F942E7328AF}"/>
              </a:ext>
            </a:extLst>
          </p:cNvPr>
          <p:cNvSpPr>
            <a:spLocks noGrp="1"/>
          </p:cNvSpPr>
          <p:nvPr>
            <p:ph sz="half" idx="14"/>
          </p:nvPr>
        </p:nvSpPr>
        <p:spPr>
          <a:xfrm>
            <a:off x="847828" y="3783149"/>
            <a:ext cx="909946" cy="857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8582826A-1B8B-441B-83CE-C2E07B36E2A8}"/>
              </a:ext>
            </a:extLst>
          </p:cNvPr>
          <p:cNvSpPr>
            <a:spLocks noGrp="1"/>
          </p:cNvSpPr>
          <p:nvPr>
            <p:ph sz="half" idx="15"/>
          </p:nvPr>
        </p:nvSpPr>
        <p:spPr>
          <a:xfrm>
            <a:off x="840357" y="4791569"/>
            <a:ext cx="917417" cy="85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2745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2612373"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8574" y="3702538"/>
            <a:ext cx="2612373"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986585D8-2E87-43EC-A562-CD86BCA6B5D9}"/>
              </a:ext>
            </a:extLst>
          </p:cNvPr>
          <p:cNvSpPr>
            <a:spLocks noGrp="1"/>
          </p:cNvSpPr>
          <p:nvPr>
            <p:ph sz="half" idx="13"/>
          </p:nvPr>
        </p:nvSpPr>
        <p:spPr>
          <a:xfrm>
            <a:off x="3897302" y="1670927"/>
            <a:ext cx="2547041"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7FBA6ABF-D38C-4530-8BEB-3F942E7328AF}"/>
              </a:ext>
            </a:extLst>
          </p:cNvPr>
          <p:cNvSpPr>
            <a:spLocks noGrp="1"/>
          </p:cNvSpPr>
          <p:nvPr>
            <p:ph sz="half" idx="14"/>
          </p:nvPr>
        </p:nvSpPr>
        <p:spPr>
          <a:xfrm>
            <a:off x="3897301" y="3710687"/>
            <a:ext cx="2547041"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4E7E93C-8056-4760-9777-F7AAF0A553FA}"/>
              </a:ext>
            </a:extLst>
          </p:cNvPr>
          <p:cNvSpPr>
            <a:spLocks noGrp="1"/>
          </p:cNvSpPr>
          <p:nvPr>
            <p:ph sz="half" idx="15"/>
          </p:nvPr>
        </p:nvSpPr>
        <p:spPr>
          <a:xfrm>
            <a:off x="6900696" y="1670927"/>
            <a:ext cx="2547041"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6ACC41DB-137D-4AE8-9AD7-D196BD95CF1B}"/>
              </a:ext>
            </a:extLst>
          </p:cNvPr>
          <p:cNvSpPr>
            <a:spLocks noGrp="1"/>
          </p:cNvSpPr>
          <p:nvPr>
            <p:ph sz="half" idx="16"/>
          </p:nvPr>
        </p:nvSpPr>
        <p:spPr>
          <a:xfrm>
            <a:off x="6900695" y="3710687"/>
            <a:ext cx="2547041"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40589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971024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8" name="Picture 27" descr="CCTS Center for Change in Transition Services (logo)">
            <a:extLst>
              <a:ext uri="{FF2B5EF4-FFF2-40B4-BE49-F238E27FC236}">
                <a16:creationId xmlns:a16="http://schemas.microsoft.com/office/drawing/2014/main" id="{65B78D87-BB2F-41F4-844C-497942E988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797" y="854959"/>
            <a:ext cx="4732405" cy="1852500"/>
          </a:xfrm>
          <a:prstGeom prst="rect">
            <a:avLst/>
          </a:prstGeom>
        </p:spPr>
      </p:pic>
      <p:sp>
        <p:nvSpPr>
          <p:cNvPr id="2" name="Title 1"/>
          <p:cNvSpPr>
            <a:spLocks noGrp="1"/>
          </p:cNvSpPr>
          <p:nvPr>
            <p:ph type="ctrTitle"/>
          </p:nvPr>
        </p:nvSpPr>
        <p:spPr>
          <a:xfrm>
            <a:off x="648587" y="2907548"/>
            <a:ext cx="10918919" cy="1242994"/>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48586" y="4357012"/>
            <a:ext cx="10918919" cy="600198"/>
          </a:xfrm>
        </p:spPr>
        <p:txBody>
          <a:bodyPr>
            <a:noAutofit/>
          </a:bodyPr>
          <a:lstStyle>
            <a:lvl1pPr marL="0" indent="0" algn="ctr">
              <a:spcBef>
                <a:spcPts val="0"/>
              </a:spcBef>
              <a:buNone/>
              <a:defRPr sz="28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9445FB8A-3B70-47F5-B2CD-43E60C5B3800}"/>
              </a:ext>
            </a:extLst>
          </p:cNvPr>
          <p:cNvSpPr>
            <a:spLocks noGrp="1"/>
          </p:cNvSpPr>
          <p:nvPr>
            <p:ph type="body" sz="quarter" idx="13"/>
          </p:nvPr>
        </p:nvSpPr>
        <p:spPr>
          <a:xfrm>
            <a:off x="648587" y="5406876"/>
            <a:ext cx="10918919" cy="365125"/>
          </a:xfrm>
        </p:spPr>
        <p:txBody>
          <a:bodyPr>
            <a:noAutofit/>
          </a:bodyPr>
          <a:lstStyle>
            <a:lvl1pPr marL="0" indent="0" algn="ctr">
              <a:buNone/>
              <a:defRPr sz="2200">
                <a:solidFill>
                  <a:srgbClr val="002060"/>
                </a:solidFill>
              </a:defRPr>
            </a:lvl1pPr>
          </a:lstStyle>
          <a:p>
            <a:pPr lvl="0"/>
            <a:r>
              <a:rPr lang="en-US"/>
              <a:t>Click to edit Master text styles</a:t>
            </a:r>
          </a:p>
        </p:txBody>
      </p:sp>
      <p:sp>
        <p:nvSpPr>
          <p:cNvPr id="15" name="Rectangle 14">
            <a:extLst>
              <a:ext uri="{FF2B5EF4-FFF2-40B4-BE49-F238E27FC236}">
                <a16:creationId xmlns:a16="http://schemas.microsoft.com/office/drawing/2014/main" id="{165895E9-CF33-4EA0-AA89-5CC9F9FA94DA}"/>
              </a:ext>
              <a:ext uri="{C183D7F6-B498-43B3-948B-1728B52AA6E4}">
                <adec:decorative xmlns:adec="http://schemas.microsoft.com/office/drawing/2017/decorative" val="1"/>
              </a:ext>
            </a:extLst>
          </p:cNvPr>
          <p:cNvSpPr/>
          <p:nvPr userDrawn="1"/>
        </p:nvSpPr>
        <p:spPr>
          <a:xfrm>
            <a:off x="104797" y="6039550"/>
            <a:ext cx="5991203" cy="6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a:extLst>
              <a:ext uri="{FF2B5EF4-FFF2-40B4-BE49-F238E27FC236}">
                <a16:creationId xmlns:a16="http://schemas.microsoft.com/office/drawing/2014/main" id="{FE4687B9-864A-4F5C-A82C-060A185A9EF2}"/>
              </a:ext>
              <a:ext uri="{C183D7F6-B498-43B3-948B-1728B52AA6E4}">
                <adec:decorative xmlns:adec="http://schemas.microsoft.com/office/drawing/2017/decorative" val="0"/>
              </a:ext>
            </a:extLst>
          </p:cNvPr>
          <p:cNvSpPr txBox="1"/>
          <p:nvPr userDrawn="1"/>
        </p:nvSpPr>
        <p:spPr>
          <a:xfrm>
            <a:off x="345761" y="6276588"/>
            <a:ext cx="6358757" cy="338554"/>
          </a:xfrm>
          <a:prstGeom prst="rect">
            <a:avLst/>
          </a:prstGeom>
          <a:noFill/>
        </p:spPr>
        <p:txBody>
          <a:bodyPr wrap="square" rtlCol="0">
            <a:spAutoFit/>
          </a:bodyPr>
          <a:lstStyle/>
          <a:p>
            <a:pPr algn="l"/>
            <a:r>
              <a:rPr lang="fr-FR" sz="1600" b="0" baseline="0" dirty="0">
                <a:solidFill>
                  <a:schemeClr val="tx1"/>
                </a:solidFill>
                <a:latin typeface="Arial" panose="020B0604020202020204" pitchFamily="34" charset="0"/>
                <a:cs typeface="Arial" panose="020B0604020202020204" pitchFamily="34" charset="0"/>
                <a:hlinkClick r:id="rId3"/>
              </a:rPr>
              <a:t>Attribution-</a:t>
            </a:r>
            <a:r>
              <a:rPr lang="fr-FR" sz="1600" b="0" baseline="0" dirty="0" err="1">
                <a:solidFill>
                  <a:schemeClr val="tx1"/>
                </a:solidFill>
                <a:latin typeface="Arial" panose="020B0604020202020204" pitchFamily="34" charset="0"/>
                <a:cs typeface="Arial" panose="020B0604020202020204" pitchFamily="34" charset="0"/>
                <a:hlinkClick r:id="rId3"/>
              </a:rPr>
              <a:t>NonCommercial</a:t>
            </a:r>
            <a:r>
              <a:rPr lang="fr-FR" sz="1600" b="0" baseline="0" dirty="0">
                <a:solidFill>
                  <a:schemeClr val="tx1"/>
                </a:solidFill>
                <a:latin typeface="Arial" panose="020B0604020202020204" pitchFamily="34" charset="0"/>
                <a:cs typeface="Arial" panose="020B0604020202020204" pitchFamily="34" charset="0"/>
                <a:hlinkClick r:id="rId3"/>
              </a:rPr>
              <a:t> 4.0 International (CC BY-NC 4.0)</a:t>
            </a:r>
            <a:endParaRPr lang="en-US" sz="1600" b="0"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0ADEE99-5B15-4B10-A3EB-5286E787B43D}" type="slidenum">
              <a:rPr lang="en-US" smtClean="0"/>
              <a:pPr/>
              <a:t>‹#›</a:t>
            </a:fld>
            <a:endParaRPr lang="en-US"/>
          </a:p>
        </p:txBody>
      </p:sp>
      <p:pic>
        <p:nvPicPr>
          <p:cNvPr id="9" name="Picture 8" descr="Seattle U logo">
            <a:extLst>
              <a:ext uri="{FF2B5EF4-FFF2-40B4-BE49-F238E27FC236}">
                <a16:creationId xmlns:a16="http://schemas.microsoft.com/office/drawing/2014/main" id="{D0E18C91-8ED2-434D-AE3F-63834F193DF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277"/>
          <a:stretch/>
        </p:blipFill>
        <p:spPr>
          <a:xfrm>
            <a:off x="10035153" y="6353280"/>
            <a:ext cx="1115435" cy="291254"/>
          </a:xfrm>
          <a:prstGeom prst="rect">
            <a:avLst/>
          </a:prstGeom>
        </p:spPr>
      </p:pic>
    </p:spTree>
    <p:extLst>
      <p:ext uri="{BB962C8B-B14F-4D97-AF65-F5344CB8AC3E}">
        <p14:creationId xmlns:p14="http://schemas.microsoft.com/office/powerpoint/2010/main" val="1356138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ive Content">
    <p:spTree>
      <p:nvGrpSpPr>
        <p:cNvPr id="1" name=""/>
        <p:cNvGrpSpPr/>
        <p:nvPr/>
      </p:nvGrpSpPr>
      <p:grpSpPr>
        <a:xfrm>
          <a:off x="0" y="0"/>
          <a:ext cx="0" cy="0"/>
          <a:chOff x="0" y="0"/>
          <a:chExt cx="0" cy="0"/>
        </a:xfrm>
      </p:grpSpPr>
      <p:sp>
        <p:nvSpPr>
          <p:cNvPr id="2" name="Title 1"/>
          <p:cNvSpPr>
            <a:spLocks noGrp="1"/>
          </p:cNvSpPr>
          <p:nvPr>
            <p:ph type="title"/>
          </p:nvPr>
        </p:nvSpPr>
        <p:spPr>
          <a:xfrm>
            <a:off x="639097" y="505143"/>
            <a:ext cx="10705077" cy="984556"/>
          </a:xfrm>
        </p:spPr>
        <p:txBody>
          <a:bodyPr/>
          <a:lstStyle/>
          <a:p>
            <a:r>
              <a:rPr lang="en-US"/>
              <a:t>Click to edit Master title style</a:t>
            </a:r>
          </a:p>
        </p:txBody>
      </p:sp>
      <p:sp>
        <p:nvSpPr>
          <p:cNvPr id="3" name="Content Placeholder 2"/>
          <p:cNvSpPr>
            <a:spLocks noGrp="1"/>
          </p:cNvSpPr>
          <p:nvPr>
            <p:ph sz="half" idx="1"/>
          </p:nvPr>
        </p:nvSpPr>
        <p:spPr>
          <a:xfrm>
            <a:off x="2145671" y="1702858"/>
            <a:ext cx="9198501" cy="358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828" y="1740576"/>
            <a:ext cx="909946" cy="85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986585D8-2E87-43EC-A562-CD86BCA6B5D9}"/>
              </a:ext>
            </a:extLst>
          </p:cNvPr>
          <p:cNvSpPr>
            <a:spLocks noGrp="1"/>
          </p:cNvSpPr>
          <p:nvPr>
            <p:ph sz="half" idx="13"/>
          </p:nvPr>
        </p:nvSpPr>
        <p:spPr>
          <a:xfrm>
            <a:off x="847828" y="2761862"/>
            <a:ext cx="909946" cy="85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7FBA6ABF-D38C-4530-8BEB-3F942E7328AF}"/>
              </a:ext>
            </a:extLst>
          </p:cNvPr>
          <p:cNvSpPr>
            <a:spLocks noGrp="1"/>
          </p:cNvSpPr>
          <p:nvPr>
            <p:ph sz="half" idx="14"/>
          </p:nvPr>
        </p:nvSpPr>
        <p:spPr>
          <a:xfrm>
            <a:off x="847828" y="3783149"/>
            <a:ext cx="909946" cy="857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8582826A-1B8B-441B-83CE-C2E07B36E2A8}"/>
              </a:ext>
            </a:extLst>
          </p:cNvPr>
          <p:cNvSpPr>
            <a:spLocks noGrp="1"/>
          </p:cNvSpPr>
          <p:nvPr>
            <p:ph sz="half" idx="15"/>
          </p:nvPr>
        </p:nvSpPr>
        <p:spPr>
          <a:xfrm>
            <a:off x="840357" y="4791569"/>
            <a:ext cx="917417" cy="85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839384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1600199" y="4352544"/>
            <a:ext cx="8991599" cy="1239894"/>
          </a:xfrm>
          <a:noFill/>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4168697299"/>
      </p:ext>
    </p:extLst>
  </p:cSld>
  <p:clrMapOvr>
    <a:overrideClrMapping bg1="dk1" tx1="lt1" bg2="dk2" tx2="lt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3245" y="569343"/>
            <a:ext cx="10748513" cy="1240830"/>
          </a:xfrm>
        </p:spPr>
        <p:txBody>
          <a:bodyPr/>
          <a:lstStyle/>
          <a:p>
            <a:r>
              <a:rPr lang="en-US"/>
              <a:t>Click to edit Master title style</a:t>
            </a:r>
            <a:endParaRPr lang="en-US" dirty="0"/>
          </a:p>
        </p:txBody>
      </p:sp>
      <p:sp>
        <p:nvSpPr>
          <p:cNvPr id="3" name="Content Placeholder 2"/>
          <p:cNvSpPr>
            <a:spLocks noGrp="1"/>
          </p:cNvSpPr>
          <p:nvPr>
            <p:ph idx="1"/>
          </p:nvPr>
        </p:nvSpPr>
        <p:spPr>
          <a:xfrm>
            <a:off x="733245" y="2078966"/>
            <a:ext cx="10748513" cy="39250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070A7B3-6521-4DCA-87E5-044747A908C1}" type="datetimeFigureOut">
              <a:rPr lang="en-US" dirty="0"/>
              <a:t>8/1/23</a:t>
            </a:fld>
            <a:endParaRPr lang="en-US" dirty="0"/>
          </a:p>
        </p:txBody>
      </p:sp>
      <p:sp>
        <p:nvSpPr>
          <p:cNvPr id="8" name="Footer Placeholder 7"/>
          <p:cNvSpPr>
            <a:spLocks noGrp="1"/>
          </p:cNvSpPr>
          <p:nvPr>
            <p:ph type="ftr" sz="quarter" idx="11"/>
          </p:nvPr>
        </p:nvSpPr>
        <p:spPr>
          <a:xfrm>
            <a:off x="733246" y="6236208"/>
            <a:ext cx="6768144" cy="320040"/>
          </a:xfrm>
        </p:spPr>
        <p:txBody>
          <a:bodyPr/>
          <a:lstStyle/>
          <a:p>
            <a:endParaRPr lang="en-US" dirty="0"/>
          </a:p>
        </p:txBody>
      </p:sp>
      <p:sp>
        <p:nvSpPr>
          <p:cNvPr id="9" name="Slide Number Placeholder 8"/>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78018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00199" y="4352465"/>
            <a:ext cx="8991599" cy="1265082"/>
          </a:xfrm>
        </p:spPr>
        <p:txBody>
          <a:bodyPr anchor="t" anchorCtr="1">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407386917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8302" y="964692"/>
            <a:ext cx="10046380" cy="1188720"/>
          </a:xfrm>
        </p:spPr>
        <p:txBody>
          <a:bodyPr/>
          <a:lstStyle/>
          <a:p>
            <a:r>
              <a:rPr lang="en-US"/>
              <a:t>Click to edit Master title style</a:t>
            </a:r>
          </a:p>
        </p:txBody>
      </p:sp>
      <p:sp>
        <p:nvSpPr>
          <p:cNvPr id="3" name="Content Placeholder 2"/>
          <p:cNvSpPr>
            <a:spLocks noGrp="1"/>
          </p:cNvSpPr>
          <p:nvPr>
            <p:ph sz="half" idx="1"/>
          </p:nvPr>
        </p:nvSpPr>
        <p:spPr>
          <a:xfrm>
            <a:off x="1078302" y="2638044"/>
            <a:ext cx="477538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78636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8/1/23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0ADEE99-5B15-4B10-A3EB-5286E787B43D}" type="slidenum">
              <a:rPr lang="en-US" smtClean="0"/>
              <a:t>‹#›</a:t>
            </a:fld>
            <a:endParaRPr lang="en-US"/>
          </a:p>
        </p:txBody>
      </p:sp>
    </p:spTree>
    <p:extLst>
      <p:ext uri="{BB962C8B-B14F-4D97-AF65-F5344CB8AC3E}">
        <p14:creationId xmlns:p14="http://schemas.microsoft.com/office/powerpoint/2010/main" val="363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097" y="503853"/>
            <a:ext cx="10714703" cy="9517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indent="-365760">
              <a:lnSpc>
                <a:spcPct val="100000"/>
              </a:lnSpc>
              <a:spcAft>
                <a:spcPts val="0"/>
              </a:spcAft>
              <a:defRPr/>
            </a:lvl1pPr>
            <a:lvl2pPr marL="685800" indent="-365760">
              <a:lnSpc>
                <a:spcPct val="100000"/>
              </a:lnSpc>
              <a:spcAft>
                <a:spcPts val="0"/>
              </a:spcAft>
              <a:buFont typeface="Arial" panose="020B0604020202020204" pitchFamily="34" charset="0"/>
              <a:buChar char="−"/>
              <a:defRPr/>
            </a:lvl2pPr>
            <a:lvl3pPr marL="1143000" indent="-365760">
              <a:lnSpc>
                <a:spcPct val="100000"/>
              </a:lnSpc>
              <a:spcAft>
                <a:spcPts val="0"/>
              </a:spcAft>
              <a:buFont typeface="Courier New" panose="02070309020205020404" pitchFamily="49" charset="0"/>
              <a:buChar char="o"/>
              <a:defRPr/>
            </a:lvl3pPr>
            <a:lvl4pPr indent="-365760">
              <a:lnSpc>
                <a:spcPct val="100000"/>
              </a:lnSpc>
              <a:spcAft>
                <a:spcPts val="0"/>
              </a:spcAft>
              <a:defRPr/>
            </a:lvl4pPr>
            <a:lvl5pPr marL="2057400" indent="-365760">
              <a:lnSpc>
                <a:spcPct val="100000"/>
              </a:lnSpc>
              <a:spcAft>
                <a:spcPts val="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283351" y="6269357"/>
            <a:ext cx="791398" cy="363793"/>
          </a:xfrm>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97563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ADEE99-5B15-4B10-A3EB-5286E787B43D}"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991991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251228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335789056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8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28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8/1/23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220055297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8/1/23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93082780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182594580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80871325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a:xfrm>
            <a:off x="639097" y="505143"/>
            <a:ext cx="10705077" cy="984556"/>
          </a:xfrm>
        </p:spPr>
        <p:txBody>
          <a:bodyPr/>
          <a:lstStyle/>
          <a:p>
            <a:r>
              <a:rPr lang="en-US"/>
              <a:t>Click to edit Master title style</a:t>
            </a:r>
          </a:p>
        </p:txBody>
      </p:sp>
      <p:sp>
        <p:nvSpPr>
          <p:cNvPr id="3" name="Content Placeholder 2"/>
          <p:cNvSpPr>
            <a:spLocks noGrp="1"/>
          </p:cNvSpPr>
          <p:nvPr>
            <p:ph sz="half" idx="1"/>
          </p:nvPr>
        </p:nvSpPr>
        <p:spPr>
          <a:xfrm>
            <a:off x="2145671" y="1702858"/>
            <a:ext cx="9198501" cy="358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828" y="1740576"/>
            <a:ext cx="909946" cy="85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986585D8-2E87-43EC-A562-CD86BCA6B5D9}"/>
              </a:ext>
            </a:extLst>
          </p:cNvPr>
          <p:cNvSpPr>
            <a:spLocks noGrp="1"/>
          </p:cNvSpPr>
          <p:nvPr>
            <p:ph sz="half" idx="13"/>
          </p:nvPr>
        </p:nvSpPr>
        <p:spPr>
          <a:xfrm>
            <a:off x="847828" y="2761862"/>
            <a:ext cx="909946" cy="85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7FBA6ABF-D38C-4530-8BEB-3F942E7328AF}"/>
              </a:ext>
            </a:extLst>
          </p:cNvPr>
          <p:cNvSpPr>
            <a:spLocks noGrp="1"/>
          </p:cNvSpPr>
          <p:nvPr>
            <p:ph sz="half" idx="14"/>
          </p:nvPr>
        </p:nvSpPr>
        <p:spPr>
          <a:xfrm>
            <a:off x="847828" y="3783149"/>
            <a:ext cx="909946" cy="857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8582826A-1B8B-441B-83CE-C2E07B36E2A8}"/>
              </a:ext>
            </a:extLst>
          </p:cNvPr>
          <p:cNvSpPr>
            <a:spLocks noGrp="1"/>
          </p:cNvSpPr>
          <p:nvPr>
            <p:ph sz="half" idx="15"/>
          </p:nvPr>
        </p:nvSpPr>
        <p:spPr>
          <a:xfrm>
            <a:off x="840357" y="4791569"/>
            <a:ext cx="917417" cy="85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422042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OSPI">
    <p:spTree>
      <p:nvGrpSpPr>
        <p:cNvPr id="1" name=""/>
        <p:cNvGrpSpPr/>
        <p:nvPr/>
      </p:nvGrpSpPr>
      <p:grpSpPr>
        <a:xfrm>
          <a:off x="0" y="0"/>
          <a:ext cx="0" cy="0"/>
          <a:chOff x="0" y="0"/>
          <a:chExt cx="0" cy="0"/>
        </a:xfrm>
      </p:grpSpPr>
      <p:sp>
        <p:nvSpPr>
          <p:cNvPr id="2" name="Title 1"/>
          <p:cNvSpPr>
            <a:spLocks noGrp="1"/>
          </p:cNvSpPr>
          <p:nvPr>
            <p:ph type="title"/>
          </p:nvPr>
        </p:nvSpPr>
        <p:spPr>
          <a:xfrm>
            <a:off x="639097" y="503853"/>
            <a:ext cx="10714703" cy="9517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indent="-365760">
              <a:lnSpc>
                <a:spcPct val="100000"/>
              </a:lnSpc>
              <a:spcAft>
                <a:spcPts val="0"/>
              </a:spcAft>
              <a:defRPr/>
            </a:lvl1pPr>
            <a:lvl2pPr marL="685800" indent="-365760">
              <a:lnSpc>
                <a:spcPct val="100000"/>
              </a:lnSpc>
              <a:spcAft>
                <a:spcPts val="0"/>
              </a:spcAft>
              <a:buFont typeface="Arial" panose="020B0604020202020204" pitchFamily="34" charset="0"/>
              <a:buChar char="−"/>
              <a:defRPr/>
            </a:lvl2pPr>
            <a:lvl3pPr marL="1143000" indent="-365760">
              <a:lnSpc>
                <a:spcPct val="100000"/>
              </a:lnSpc>
              <a:spcAft>
                <a:spcPts val="0"/>
              </a:spcAft>
              <a:buFont typeface="Courier New" panose="02070309020205020404" pitchFamily="49" charset="0"/>
              <a:buChar char="o"/>
              <a:defRPr/>
            </a:lvl3pPr>
            <a:lvl4pPr indent="-365760">
              <a:lnSpc>
                <a:spcPct val="100000"/>
              </a:lnSpc>
              <a:spcAft>
                <a:spcPts val="0"/>
              </a:spcAft>
              <a:defRPr/>
            </a:lvl4pPr>
            <a:lvl5pPr marL="2057400" indent="-365760">
              <a:lnSpc>
                <a:spcPct val="100000"/>
              </a:lnSpc>
              <a:spcAft>
                <a:spcPts val="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44589" y="6269357"/>
            <a:ext cx="430160" cy="363793"/>
          </a:xfrm>
        </p:spPr>
        <p:txBody>
          <a:bodyPr/>
          <a:lstStyle/>
          <a:p>
            <a:fld id="{50ADEE99-5B15-4B10-A3EB-5286E787B43D}" type="slidenum">
              <a:rPr lang="en-US" smtClean="0"/>
              <a:t>‹#›</a:t>
            </a:fld>
            <a:endParaRPr lang="en-US" dirty="0"/>
          </a:p>
        </p:txBody>
      </p:sp>
      <p:pic>
        <p:nvPicPr>
          <p:cNvPr id="5" name="Picture 4">
            <a:extLst>
              <a:ext uri="{FF2B5EF4-FFF2-40B4-BE49-F238E27FC236}">
                <a16:creationId xmlns:a16="http://schemas.microsoft.com/office/drawing/2014/main" id="{504D3445-C853-4875-B717-0A83018D197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5710" y="619900"/>
            <a:ext cx="3968199" cy="669003"/>
          </a:xfrm>
          <a:prstGeom prst="rect">
            <a:avLst/>
          </a:prstGeom>
        </p:spPr>
      </p:pic>
    </p:spTree>
    <p:extLst>
      <p:ext uri="{BB962C8B-B14F-4D97-AF65-F5344CB8AC3E}">
        <p14:creationId xmlns:p14="http://schemas.microsoft.com/office/powerpoint/2010/main" val="109621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ue">
    <p:bg>
      <p:bgPr>
        <a:solidFill>
          <a:srgbClr val="47C3D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097" y="503853"/>
            <a:ext cx="10714703" cy="9517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indent="-365760">
              <a:lnSpc>
                <a:spcPct val="100000"/>
              </a:lnSpc>
              <a:spcAft>
                <a:spcPts val="0"/>
              </a:spcAft>
              <a:defRPr/>
            </a:lvl1pPr>
            <a:lvl2pPr marL="685800" indent="-365760">
              <a:lnSpc>
                <a:spcPct val="100000"/>
              </a:lnSpc>
              <a:spcAft>
                <a:spcPts val="0"/>
              </a:spcAft>
              <a:buFont typeface="Arial" panose="020B0604020202020204" pitchFamily="34" charset="0"/>
              <a:buChar char="−"/>
              <a:defRPr/>
            </a:lvl2pPr>
            <a:lvl3pPr marL="1143000" indent="-365760">
              <a:lnSpc>
                <a:spcPct val="100000"/>
              </a:lnSpc>
              <a:spcAft>
                <a:spcPts val="0"/>
              </a:spcAft>
              <a:buFont typeface="Courier New" panose="02070309020205020404" pitchFamily="49" charset="0"/>
              <a:buChar char="o"/>
              <a:defRPr/>
            </a:lvl3pPr>
            <a:lvl4pPr indent="-365760">
              <a:lnSpc>
                <a:spcPct val="100000"/>
              </a:lnSpc>
              <a:spcAft>
                <a:spcPts val="0"/>
              </a:spcAft>
              <a:defRPr/>
            </a:lvl4pPr>
            <a:lvl5pPr marL="2057400" indent="-365760">
              <a:lnSpc>
                <a:spcPct val="100000"/>
              </a:lnSpc>
              <a:spcAft>
                <a:spcPts val="0"/>
              </a:spcAft>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27964" y="6308152"/>
            <a:ext cx="430160" cy="363793"/>
          </a:xfrm>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11762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640417" y="6275955"/>
            <a:ext cx="430160" cy="363793"/>
          </a:xfrm>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58278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2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395825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blue">
    <p:bg>
      <p:bgPr>
        <a:solidFill>
          <a:srgbClr val="47C3D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8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2574" y="166277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115922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67701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78629" y="1662778"/>
            <a:ext cx="81655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9098" y="1662778"/>
            <a:ext cx="2223845"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86585D8-2E87-43EC-A562-CD86BCA6B5D9}"/>
              </a:ext>
            </a:extLst>
          </p:cNvPr>
          <p:cNvSpPr>
            <a:spLocks noGrp="1"/>
          </p:cNvSpPr>
          <p:nvPr>
            <p:ph sz="half" idx="13"/>
          </p:nvPr>
        </p:nvSpPr>
        <p:spPr>
          <a:xfrm>
            <a:off x="639097" y="3678477"/>
            <a:ext cx="2223845" cy="1922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ADEE99-5B15-4B10-A3EB-5286E787B43D}" type="slidenum">
              <a:rPr lang="en-US" smtClean="0"/>
              <a:t>‹#›</a:t>
            </a:fld>
            <a:endParaRPr lang="en-US" dirty="0"/>
          </a:p>
        </p:txBody>
      </p:sp>
    </p:spTree>
    <p:extLst>
      <p:ext uri="{BB962C8B-B14F-4D97-AF65-F5344CB8AC3E}">
        <p14:creationId xmlns:p14="http://schemas.microsoft.com/office/powerpoint/2010/main" val="60301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097" y="494257"/>
            <a:ext cx="10705077" cy="984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9097" y="1543287"/>
            <a:ext cx="10714703" cy="4406355"/>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71208" y="6275955"/>
            <a:ext cx="915995" cy="363793"/>
          </a:xfrm>
          <a:prstGeom prst="rect">
            <a:avLst/>
          </a:prstGeom>
        </p:spPr>
        <p:txBody>
          <a:bodyPr vert="horz" lIns="91440" tIns="45720" rIns="91440" bIns="45720" rtlCol="0" anchor="ctr"/>
          <a:lstStyle>
            <a:lvl1pPr algn="r">
              <a:defRPr lang="en-US" smtClean="0"/>
            </a:lvl1p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42593176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57" r:id="rId14"/>
    <p:sldLayoutId id="2147483758"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Rockwell" panose="02060603020205020403" pitchFamily="18" charset="0"/>
          <a:ea typeface="+mj-ea"/>
          <a:cs typeface="+mj-cs"/>
        </a:defRPr>
      </a:lvl1pPr>
    </p:titleStyle>
    <p:bodyStyle>
      <a:lvl1pPr marL="365760" indent="-36576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36576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365760" algn="l" defTabSz="914400" rtl="0" eaLnBrk="1" latinLnBrk="0" hangingPunct="1">
        <a:lnSpc>
          <a:spcPct val="100000"/>
        </a:lnSpc>
        <a:spcBef>
          <a:spcPts val="500"/>
        </a:spcBef>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3pPr>
      <a:lvl4pPr marL="1600200" indent="-36576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36576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724619" y="560717"/>
            <a:ext cx="10739887" cy="1232203"/>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724619" y="2078966"/>
            <a:ext cx="10739887" cy="40026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8/1/23</a:t>
            </a:fld>
            <a:endParaRPr lang="en-US" dirty="0"/>
          </a:p>
        </p:txBody>
      </p:sp>
      <p:sp>
        <p:nvSpPr>
          <p:cNvPr id="5" name="Footer Placeholder 4"/>
          <p:cNvSpPr>
            <a:spLocks noGrp="1"/>
          </p:cNvSpPr>
          <p:nvPr>
            <p:ph type="ftr" sz="quarter" idx="3"/>
          </p:nvPr>
        </p:nvSpPr>
        <p:spPr>
          <a:xfrm>
            <a:off x="724620" y="6236208"/>
            <a:ext cx="6776770"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0ADEE99-5B15-4B10-A3EB-5286E787B43D}" type="slidenum">
              <a:rPr lang="en-US" smtClean="0"/>
              <a:pPr/>
              <a:t>‹#›</a:t>
            </a:fld>
            <a:endParaRPr lang="en-US" dirty="0"/>
          </a:p>
        </p:txBody>
      </p:sp>
    </p:spTree>
    <p:extLst>
      <p:ext uri="{BB962C8B-B14F-4D97-AF65-F5344CB8AC3E}">
        <p14:creationId xmlns:p14="http://schemas.microsoft.com/office/powerpoint/2010/main" val="261913440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2" r:id="rId12"/>
  </p:sldLayoutIdLst>
  <p:hf hdr="0" ftr="0" dt="0"/>
  <p:txStyles>
    <p:titleStyle>
      <a:lvl1pPr algn="ctr" defTabSz="914400" rtl="0" eaLnBrk="1" latinLnBrk="0" hangingPunct="1">
        <a:lnSpc>
          <a:spcPct val="90000"/>
        </a:lnSpc>
        <a:spcBef>
          <a:spcPct val="0"/>
        </a:spcBef>
        <a:buNone/>
        <a:defRPr sz="3200" kern="1200" cap="none" spc="200" baseline="0">
          <a:solidFill>
            <a:srgbClr val="262626"/>
          </a:solidFill>
          <a:latin typeface="Rockwell" panose="02060603020205020403" pitchFamily="18" charset="0"/>
          <a:ea typeface="+mj-ea"/>
          <a:cs typeface="+mj-cs"/>
        </a:defRPr>
      </a:lvl1pPr>
    </p:titleStyle>
    <p:bodyStyle>
      <a:lvl1pPr marL="344488" indent="-344488"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69913" indent="-341313"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801688" indent="-344488"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27113" indent="-341313"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58888" indent="-344488"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7.svg"/><Relationship Id="rId1" Type="http://schemas.openxmlformats.org/officeDocument/2006/relationships/slideLayout" Target="../slideLayouts/slideLayout1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attleu.edu/ccts/post-school-outcomes/terms-and-definitions/"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www.seattleu.edu/media/ccts/post-schoolsurveyandoutcomes/reports/B14_PSOReport_2020-21.pdf"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hyperlink" Target="https://www.seattleu.edu/media/ccts/post-schoolsurveyandoutcomes/reports/B14_PSOReport_2020-21.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cctsforum.com/2023-schedule/tuesday-june-27-2023/#keynote" TargetMode="External"/><Relationship Id="rId7" Type="http://schemas.openxmlformats.org/officeDocument/2006/relationships/image" Target="../media/image31.sv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23.svg"/><Relationship Id="rId4" Type="http://schemas.openxmlformats.org/officeDocument/2006/relationships/image" Target="../media/image2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53.sv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www.nasa.gov/audience/foreducators/k-4/features/F_People_Behind_the_Astronauts.html"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7.xml"/><Relationship Id="rId6" Type="http://schemas.openxmlformats.org/officeDocument/2006/relationships/hyperlink" Target="http://www.seattleu.edu/ccts" TargetMode="External"/><Relationship Id="rId11" Type="http://schemas.openxmlformats.org/officeDocument/2006/relationships/hyperlink" Target="https://seattleu.us8.list-manage.com/subscribe?u=bc40950e3ac26c0824bd6761b&amp;id=c991382ceb" TargetMode="External"/><Relationship Id="rId5" Type="http://schemas.openxmlformats.org/officeDocument/2006/relationships/hyperlink" Target="mailto:ccts@seattleu.edu" TargetMode="External"/><Relationship Id="rId10" Type="http://schemas.openxmlformats.org/officeDocument/2006/relationships/image" Target="../media/image63.svg"/><Relationship Id="rId4" Type="http://schemas.openxmlformats.org/officeDocument/2006/relationships/image" Target="../media/image59.sv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ideo" Target="https://player.vimeo.com/video/455009841?app_id=122963" TargetMode="Externa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FC9A-FA07-7B6B-6ABD-02CFB890DF22}"/>
              </a:ext>
            </a:extLst>
          </p:cNvPr>
          <p:cNvSpPr>
            <a:spLocks noGrp="1"/>
          </p:cNvSpPr>
          <p:nvPr>
            <p:ph type="ctrTitle"/>
          </p:nvPr>
        </p:nvSpPr>
        <p:spPr>
          <a:xfrm>
            <a:off x="1536123" y="2443292"/>
            <a:ext cx="8991600" cy="1909251"/>
          </a:xfrm>
        </p:spPr>
        <p:txBody>
          <a:bodyPr>
            <a:normAutofit fontScale="90000"/>
          </a:bodyPr>
          <a:lstStyle/>
          <a:p>
            <a:r>
              <a:rPr lang="en-US" dirty="0"/>
              <a:t>It Takes a Team: </a:t>
            </a:r>
            <a:br>
              <a:rPr lang="en-US" dirty="0"/>
            </a:br>
            <a:r>
              <a:rPr lang="en-US" dirty="0"/>
              <a:t>DVR and Schools Working Together</a:t>
            </a:r>
          </a:p>
        </p:txBody>
      </p:sp>
      <p:sp>
        <p:nvSpPr>
          <p:cNvPr id="3" name="Subtitle 2">
            <a:extLst>
              <a:ext uri="{FF2B5EF4-FFF2-40B4-BE49-F238E27FC236}">
                <a16:creationId xmlns:a16="http://schemas.microsoft.com/office/drawing/2014/main" id="{F4F15CBD-3913-98FB-3CC3-AC28D78F55EE}"/>
              </a:ext>
            </a:extLst>
          </p:cNvPr>
          <p:cNvSpPr>
            <a:spLocks noGrp="1"/>
          </p:cNvSpPr>
          <p:nvPr>
            <p:ph type="subTitle" idx="1"/>
          </p:nvPr>
        </p:nvSpPr>
        <p:spPr>
          <a:xfrm>
            <a:off x="1452561" y="4508661"/>
            <a:ext cx="9158723" cy="1239894"/>
          </a:xfrm>
        </p:spPr>
        <p:txBody>
          <a:bodyPr>
            <a:normAutofit/>
          </a:bodyPr>
          <a:lstStyle/>
          <a:p>
            <a:pPr>
              <a:spcBef>
                <a:spcPts val="600"/>
              </a:spcBef>
            </a:pPr>
            <a:r>
              <a:rPr lang="en-US" dirty="0"/>
              <a:t>Center for Change in Transition Services</a:t>
            </a:r>
          </a:p>
          <a:p>
            <a:pPr>
              <a:spcBef>
                <a:spcPts val="600"/>
              </a:spcBef>
            </a:pPr>
            <a:r>
              <a:rPr lang="en-US" sz="2600" dirty="0"/>
              <a:t>Washington Summer Transition Institute | August 1, 2023</a:t>
            </a:r>
          </a:p>
          <a:p>
            <a:pPr>
              <a:spcBef>
                <a:spcPts val="600"/>
              </a:spcBef>
            </a:pPr>
            <a:endParaRPr lang="en-US" dirty="0"/>
          </a:p>
        </p:txBody>
      </p:sp>
      <p:pic>
        <p:nvPicPr>
          <p:cNvPr id="6" name="Graphic 5">
            <a:extLst>
              <a:ext uri="{FF2B5EF4-FFF2-40B4-BE49-F238E27FC236}">
                <a16:creationId xmlns:a16="http://schemas.microsoft.com/office/drawing/2014/main" id="{C072229F-84E8-C897-B303-7D72517BDF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199" y="1265562"/>
            <a:ext cx="914400" cy="914400"/>
          </a:xfrm>
          <a:prstGeom prst="rect">
            <a:avLst/>
          </a:prstGeom>
        </p:spPr>
      </p:pic>
      <p:pic>
        <p:nvPicPr>
          <p:cNvPr id="16" name="Graphic 15">
            <a:extLst>
              <a:ext uri="{FF2B5EF4-FFF2-40B4-BE49-F238E27FC236}">
                <a16:creationId xmlns:a16="http://schemas.microsoft.com/office/drawing/2014/main" id="{1BBA575C-DA19-AE8A-1710-2B4867FE46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35720" y="1265562"/>
            <a:ext cx="914400" cy="914400"/>
          </a:xfrm>
          <a:prstGeom prst="rect">
            <a:avLst/>
          </a:prstGeom>
        </p:spPr>
      </p:pic>
      <p:pic>
        <p:nvPicPr>
          <p:cNvPr id="18" name="Graphic 17">
            <a:extLst>
              <a:ext uri="{FF2B5EF4-FFF2-40B4-BE49-F238E27FC236}">
                <a16:creationId xmlns:a16="http://schemas.microsoft.com/office/drawing/2014/main" id="{A640807A-64B5-BE41-E35C-16EC000B381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1241" y="1265562"/>
            <a:ext cx="914400" cy="914400"/>
          </a:xfrm>
          <a:prstGeom prst="rect">
            <a:avLst/>
          </a:prstGeom>
        </p:spPr>
      </p:pic>
      <p:pic>
        <p:nvPicPr>
          <p:cNvPr id="26" name="Graphic 25" descr="Lightbulb and gear outline">
            <a:extLst>
              <a:ext uri="{FF2B5EF4-FFF2-40B4-BE49-F238E27FC236}">
                <a16:creationId xmlns:a16="http://schemas.microsoft.com/office/drawing/2014/main" id="{1677EE6A-2A8F-6D5D-B267-21FA0025A10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613323" y="1265562"/>
            <a:ext cx="914400" cy="914400"/>
          </a:xfrm>
          <a:prstGeom prst="rect">
            <a:avLst/>
          </a:prstGeom>
        </p:spPr>
      </p:pic>
      <p:pic>
        <p:nvPicPr>
          <p:cNvPr id="28" name="Graphic 27">
            <a:extLst>
              <a:ext uri="{FF2B5EF4-FFF2-40B4-BE49-F238E27FC236}">
                <a16:creationId xmlns:a16="http://schemas.microsoft.com/office/drawing/2014/main" id="{8B6B3B10-1526-623A-BD45-B25F457986C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2283" y="1265562"/>
            <a:ext cx="914400" cy="914400"/>
          </a:xfrm>
          <a:prstGeom prst="rect">
            <a:avLst/>
          </a:prstGeom>
        </p:spPr>
      </p:pic>
      <p:pic>
        <p:nvPicPr>
          <p:cNvPr id="32" name="Graphic 31">
            <a:extLst>
              <a:ext uri="{FF2B5EF4-FFF2-40B4-BE49-F238E27FC236}">
                <a16:creationId xmlns:a16="http://schemas.microsoft.com/office/drawing/2014/main" id="{C93000D2-A61B-2444-30B4-FE0CD459DB06}"/>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77804" y="1265562"/>
            <a:ext cx="914400" cy="914400"/>
          </a:xfrm>
          <a:prstGeom prst="rect">
            <a:avLst/>
          </a:prstGeom>
        </p:spPr>
      </p:pic>
      <p:pic>
        <p:nvPicPr>
          <p:cNvPr id="35" name="Graphic 34">
            <a:extLst>
              <a:ext uri="{FF2B5EF4-FFF2-40B4-BE49-F238E27FC236}">
                <a16:creationId xmlns:a16="http://schemas.microsoft.com/office/drawing/2014/main" id="{933F4951-4A1D-2B73-AF13-462FB78771EA}"/>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38800" y="1265562"/>
            <a:ext cx="914400" cy="914400"/>
          </a:xfrm>
          <a:prstGeom prst="rect">
            <a:avLst/>
          </a:prstGeom>
        </p:spPr>
      </p:pic>
      <p:sp>
        <p:nvSpPr>
          <p:cNvPr id="4" name="Slide Number Placeholder 3">
            <a:extLst>
              <a:ext uri="{FF2B5EF4-FFF2-40B4-BE49-F238E27FC236}">
                <a16:creationId xmlns:a16="http://schemas.microsoft.com/office/drawing/2014/main" id="{8AF067FB-03B3-0A53-009F-B936A8654DD7}"/>
              </a:ext>
            </a:extLst>
          </p:cNvPr>
          <p:cNvSpPr>
            <a:spLocks noGrp="1"/>
          </p:cNvSpPr>
          <p:nvPr>
            <p:ph type="sldNum" sz="quarter" idx="12"/>
          </p:nvPr>
        </p:nvSpPr>
        <p:spPr/>
        <p:txBody>
          <a:bodyPr/>
          <a:lstStyle/>
          <a:p>
            <a:fld id="{50ADEE99-5B15-4B10-A3EB-5286E787B43D}" type="slidenum">
              <a:rPr lang="en-US" smtClean="0"/>
              <a:pPr/>
              <a:t>1</a:t>
            </a:fld>
            <a:endParaRPr lang="en-US"/>
          </a:p>
        </p:txBody>
      </p:sp>
    </p:spTree>
    <p:extLst>
      <p:ext uri="{BB962C8B-B14F-4D97-AF65-F5344CB8AC3E}">
        <p14:creationId xmlns:p14="http://schemas.microsoft.com/office/powerpoint/2010/main" val="201017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6417-6AF0-676A-DA8F-637AE726DDD6}"/>
              </a:ext>
            </a:extLst>
          </p:cNvPr>
          <p:cNvSpPr>
            <a:spLocks noGrp="1"/>
          </p:cNvSpPr>
          <p:nvPr>
            <p:ph type="title"/>
          </p:nvPr>
        </p:nvSpPr>
        <p:spPr/>
        <p:txBody>
          <a:bodyPr>
            <a:normAutofit/>
          </a:bodyPr>
          <a:lstStyle/>
          <a:p>
            <a:r>
              <a:rPr lang="en-US" sz="3000"/>
              <a:t>Life After High School: </a:t>
            </a:r>
            <a:br>
              <a:rPr lang="en-US" sz="3000"/>
            </a:br>
            <a:r>
              <a:rPr lang="en-US" sz="3000"/>
              <a:t>All Roads Lead to Employment</a:t>
            </a:r>
          </a:p>
        </p:txBody>
      </p:sp>
      <p:sp>
        <p:nvSpPr>
          <p:cNvPr id="3" name="Content Placeholder 2">
            <a:extLst>
              <a:ext uri="{FF2B5EF4-FFF2-40B4-BE49-F238E27FC236}">
                <a16:creationId xmlns:a16="http://schemas.microsoft.com/office/drawing/2014/main" id="{AC67A2F1-2D2E-045D-19F4-045B375923BF}"/>
              </a:ext>
            </a:extLst>
          </p:cNvPr>
          <p:cNvSpPr>
            <a:spLocks noGrp="1"/>
          </p:cNvSpPr>
          <p:nvPr>
            <p:ph sz="half" idx="1"/>
          </p:nvPr>
        </p:nvSpPr>
        <p:spPr>
          <a:xfrm>
            <a:off x="1580107" y="2634675"/>
            <a:ext cx="4775381" cy="3101982"/>
          </a:xfrm>
        </p:spPr>
        <p:txBody>
          <a:bodyPr>
            <a:normAutofit/>
          </a:bodyPr>
          <a:lstStyle/>
          <a:p>
            <a:r>
              <a:rPr lang="en-US" dirty="0"/>
              <a:t>Postsecondary education</a:t>
            </a:r>
          </a:p>
          <a:p>
            <a:r>
              <a:rPr lang="en-US" dirty="0"/>
              <a:t>Training</a:t>
            </a:r>
          </a:p>
          <a:p>
            <a:r>
              <a:rPr lang="en-US" dirty="0"/>
              <a:t>Independent living skills</a:t>
            </a:r>
          </a:p>
          <a:p>
            <a:r>
              <a:rPr lang="en-US" dirty="0"/>
              <a:t>Community access</a:t>
            </a:r>
          </a:p>
          <a:p>
            <a:r>
              <a:rPr lang="en-US" dirty="0"/>
              <a:t>Resources and support</a:t>
            </a:r>
          </a:p>
          <a:p>
            <a:endParaRPr lang="en-US" dirty="0"/>
          </a:p>
        </p:txBody>
      </p:sp>
      <p:sp>
        <p:nvSpPr>
          <p:cNvPr id="4" name="Slide Number Placeholder 3">
            <a:extLst>
              <a:ext uri="{FF2B5EF4-FFF2-40B4-BE49-F238E27FC236}">
                <a16:creationId xmlns:a16="http://schemas.microsoft.com/office/drawing/2014/main" id="{BED220B2-1BC6-53E0-EF23-161C58260F2B}"/>
              </a:ext>
            </a:extLst>
          </p:cNvPr>
          <p:cNvSpPr>
            <a:spLocks noGrp="1"/>
          </p:cNvSpPr>
          <p:nvPr>
            <p:ph type="sldNum" sz="quarter" idx="12"/>
          </p:nvPr>
        </p:nvSpPr>
        <p:spPr/>
        <p:txBody>
          <a:bodyPr>
            <a:normAutofit/>
          </a:bodyPr>
          <a:lstStyle/>
          <a:p>
            <a:pPr>
              <a:lnSpc>
                <a:spcPct val="90000"/>
              </a:lnSpc>
              <a:spcAft>
                <a:spcPts val="600"/>
              </a:spcAft>
            </a:pPr>
            <a:fld id="{50ADEE99-5B15-4B10-A3EB-5286E787B43D}" type="slidenum">
              <a:rPr lang="en-US" smtClean="0"/>
              <a:pPr>
                <a:lnSpc>
                  <a:spcPct val="90000"/>
                </a:lnSpc>
                <a:spcAft>
                  <a:spcPts val="600"/>
                </a:spcAft>
              </a:pPr>
              <a:t>10</a:t>
            </a:fld>
            <a:endParaRPr lang="en-US"/>
          </a:p>
        </p:txBody>
      </p:sp>
      <p:pic>
        <p:nvPicPr>
          <p:cNvPr id="68" name="Content Placeholder 67">
            <a:extLst>
              <a:ext uri="{FF2B5EF4-FFF2-40B4-BE49-F238E27FC236}">
                <a16:creationId xmlns:a16="http://schemas.microsoft.com/office/drawing/2014/main" id="{915F8D07-F0EA-5A81-1C74-022642A46660}"/>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181056" y="2638425"/>
            <a:ext cx="3101975" cy="3101975"/>
          </a:xfrm>
          <a:prstGeom prst="rect">
            <a:avLst/>
          </a:prstGeom>
        </p:spPr>
      </p:pic>
    </p:spTree>
    <p:extLst>
      <p:ext uri="{BB962C8B-B14F-4D97-AF65-F5344CB8AC3E}">
        <p14:creationId xmlns:p14="http://schemas.microsoft.com/office/powerpoint/2010/main" val="127603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31BD-9736-DC12-7BA0-71C0ABB34EE7}"/>
              </a:ext>
            </a:extLst>
          </p:cNvPr>
          <p:cNvSpPr>
            <a:spLocks noGrp="1"/>
          </p:cNvSpPr>
          <p:nvPr>
            <p:ph type="title"/>
          </p:nvPr>
        </p:nvSpPr>
        <p:spPr/>
        <p:txBody>
          <a:bodyPr/>
          <a:lstStyle/>
          <a:p>
            <a:r>
              <a:rPr lang="en-US" dirty="0"/>
              <a:t>1-10 years out</a:t>
            </a:r>
          </a:p>
        </p:txBody>
      </p:sp>
      <p:sp>
        <p:nvSpPr>
          <p:cNvPr id="3" name="Content Placeholder 2">
            <a:extLst>
              <a:ext uri="{FF2B5EF4-FFF2-40B4-BE49-F238E27FC236}">
                <a16:creationId xmlns:a16="http://schemas.microsoft.com/office/drawing/2014/main" id="{D40631FE-C55B-59BE-EB1F-D4AAAC9711FB}"/>
              </a:ext>
            </a:extLst>
          </p:cNvPr>
          <p:cNvSpPr>
            <a:spLocks noGrp="1"/>
          </p:cNvSpPr>
          <p:nvPr>
            <p:ph idx="1"/>
          </p:nvPr>
        </p:nvSpPr>
        <p:spPr>
          <a:xfrm>
            <a:off x="733245" y="2078966"/>
            <a:ext cx="11069288" cy="3925019"/>
          </a:xfrm>
        </p:spPr>
        <p:txBody>
          <a:bodyPr>
            <a:normAutofit/>
          </a:bodyPr>
          <a:lstStyle/>
          <a:p>
            <a:r>
              <a:rPr lang="en-US" dirty="0"/>
              <a:t>Injured and couldn’t meet physical requirements of the job</a:t>
            </a:r>
          </a:p>
          <a:p>
            <a:r>
              <a:rPr lang="en-US" dirty="0"/>
              <a:t>Still couldn’t read or write well</a:t>
            </a:r>
          </a:p>
          <a:p>
            <a:r>
              <a:rPr lang="en-US" dirty="0"/>
              <a:t>Didn’t understand disability but knew that school wasn’t for them</a:t>
            </a:r>
          </a:p>
          <a:p>
            <a:r>
              <a:rPr lang="en-US" spc="-30"/>
              <a:t>Didn’t know how to ask for accommodations/advocate for needs</a:t>
            </a:r>
          </a:p>
          <a:p>
            <a:r>
              <a:rPr lang="en-US" dirty="0"/>
              <a:t>Didn’t have any idea about where to find support or resources</a:t>
            </a:r>
          </a:p>
          <a:p>
            <a:endParaRPr lang="en-US" dirty="0"/>
          </a:p>
        </p:txBody>
      </p:sp>
      <p:sp>
        <p:nvSpPr>
          <p:cNvPr id="4" name="Slide Number Placeholder 3">
            <a:extLst>
              <a:ext uri="{FF2B5EF4-FFF2-40B4-BE49-F238E27FC236}">
                <a16:creationId xmlns:a16="http://schemas.microsoft.com/office/drawing/2014/main" id="{4D0F4C05-0FDF-EADF-ED66-C30FDB8B7BEE}"/>
              </a:ext>
            </a:extLst>
          </p:cNvPr>
          <p:cNvSpPr>
            <a:spLocks noGrp="1"/>
          </p:cNvSpPr>
          <p:nvPr>
            <p:ph type="sldNum" sz="quarter" idx="12"/>
          </p:nvPr>
        </p:nvSpPr>
        <p:spPr/>
        <p:txBody>
          <a:bodyPr/>
          <a:lstStyle/>
          <a:p>
            <a:fld id="{50ADEE99-5B15-4B10-A3EB-5286E787B43D}" type="slidenum">
              <a:rPr lang="en-US" smtClean="0"/>
              <a:t>11</a:t>
            </a:fld>
            <a:endParaRPr lang="en-US" dirty="0"/>
          </a:p>
        </p:txBody>
      </p:sp>
    </p:spTree>
    <p:extLst>
      <p:ext uri="{BB962C8B-B14F-4D97-AF65-F5344CB8AC3E}">
        <p14:creationId xmlns:p14="http://schemas.microsoft.com/office/powerpoint/2010/main" val="6819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5ED02-0F8C-D247-A2CE-31DBF8A11D89}"/>
              </a:ext>
            </a:extLst>
          </p:cNvPr>
          <p:cNvSpPr>
            <a:spLocks noGrp="1"/>
          </p:cNvSpPr>
          <p:nvPr>
            <p:ph type="title"/>
          </p:nvPr>
        </p:nvSpPr>
        <p:spPr/>
        <p:txBody>
          <a:bodyPr/>
          <a:lstStyle/>
          <a:p>
            <a:r>
              <a:rPr lang="en-US" dirty="0"/>
              <a:t>Post-School Outcomes (PSO)</a:t>
            </a:r>
          </a:p>
        </p:txBody>
      </p:sp>
      <p:sp>
        <p:nvSpPr>
          <p:cNvPr id="6" name="Text Placeholder 5">
            <a:extLst>
              <a:ext uri="{FF2B5EF4-FFF2-40B4-BE49-F238E27FC236}">
                <a16:creationId xmlns:a16="http://schemas.microsoft.com/office/drawing/2014/main" id="{4D5E7571-2FD8-6493-C0E4-ACD5A58B5D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26B921-C5B7-7AA1-4B4C-E8F12980219A}"/>
              </a:ext>
            </a:extLst>
          </p:cNvPr>
          <p:cNvSpPr>
            <a:spLocks noGrp="1"/>
          </p:cNvSpPr>
          <p:nvPr>
            <p:ph type="sldNum" sz="quarter" idx="12"/>
          </p:nvPr>
        </p:nvSpPr>
        <p:spPr/>
        <p:txBody>
          <a:bodyPr/>
          <a:lstStyle/>
          <a:p>
            <a:fld id="{50ADEE99-5B15-4B10-A3EB-5286E787B43D}" type="slidenum">
              <a:rPr lang="en-US" smtClean="0"/>
              <a:t>12</a:t>
            </a:fld>
            <a:endParaRPr lang="en-US" dirty="0"/>
          </a:p>
        </p:txBody>
      </p:sp>
    </p:spTree>
    <p:extLst>
      <p:ext uri="{BB962C8B-B14F-4D97-AF65-F5344CB8AC3E}">
        <p14:creationId xmlns:p14="http://schemas.microsoft.com/office/powerpoint/2010/main" val="178871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FE4E21-CCC1-D308-C7CA-286D1CC079CB}"/>
              </a:ext>
            </a:extLst>
          </p:cNvPr>
          <p:cNvSpPr>
            <a:spLocks noGrp="1"/>
          </p:cNvSpPr>
          <p:nvPr>
            <p:ph type="title"/>
          </p:nvPr>
        </p:nvSpPr>
        <p:spPr/>
        <p:txBody>
          <a:bodyPr/>
          <a:lstStyle/>
          <a:p>
            <a:r>
              <a:rPr lang="en-US" dirty="0"/>
              <a:t>What are Post-School Outcomes?</a:t>
            </a:r>
          </a:p>
        </p:txBody>
      </p:sp>
      <p:sp>
        <p:nvSpPr>
          <p:cNvPr id="6" name="Content Placeholder 5">
            <a:extLst>
              <a:ext uri="{FF2B5EF4-FFF2-40B4-BE49-F238E27FC236}">
                <a16:creationId xmlns:a16="http://schemas.microsoft.com/office/drawing/2014/main" id="{77301ABD-DED7-BEE3-D677-8E3A1E89317C}"/>
              </a:ext>
            </a:extLst>
          </p:cNvPr>
          <p:cNvSpPr>
            <a:spLocks noGrp="1"/>
          </p:cNvSpPr>
          <p:nvPr>
            <p:ph idx="1"/>
          </p:nvPr>
        </p:nvSpPr>
        <p:spPr/>
        <p:txBody>
          <a:bodyPr>
            <a:normAutofit fontScale="92500" lnSpcReduction="10000"/>
          </a:bodyPr>
          <a:lstStyle/>
          <a:p>
            <a:r>
              <a:rPr lang="en-US" dirty="0"/>
              <a:t>A snapshot of life one year after leaving high school</a:t>
            </a:r>
            <a:r>
              <a:rPr lang="en-US"/>
              <a:t>.</a:t>
            </a:r>
            <a:endParaRPr lang="en-US" dirty="0"/>
          </a:p>
          <a:p>
            <a:r>
              <a:rPr lang="en-US" dirty="0"/>
              <a:t>Former students, ages </a:t>
            </a:r>
            <a:r>
              <a:rPr lang="en-US"/>
              <a:t>16-21</a:t>
            </a:r>
            <a:r>
              <a:rPr lang="en-US" dirty="0"/>
              <a:t>, with an IEP who left school by:</a:t>
            </a:r>
          </a:p>
          <a:p>
            <a:pPr lvl="1"/>
            <a:r>
              <a:rPr lang="en-US" dirty="0"/>
              <a:t>Graduating with a diploma</a:t>
            </a:r>
          </a:p>
          <a:p>
            <a:pPr lvl="1"/>
            <a:r>
              <a:rPr lang="en-US" dirty="0"/>
              <a:t>Aging out at age 21</a:t>
            </a:r>
          </a:p>
          <a:p>
            <a:pPr lvl="1"/>
            <a:r>
              <a:rPr lang="en-US" dirty="0"/>
              <a:t>Dropping out </a:t>
            </a:r>
          </a:p>
          <a:p>
            <a:r>
              <a:rPr lang="en-US" dirty="0"/>
              <a:t>School districts call the former students between June </a:t>
            </a:r>
            <a:r>
              <a:rPr lang="en-US"/>
              <a:t>1</a:t>
            </a:r>
            <a:r>
              <a:rPr lang="en-US" dirty="0"/>
              <a:t> and November </a:t>
            </a:r>
            <a:r>
              <a:rPr lang="en-US"/>
              <a:t>1</a:t>
            </a:r>
            <a:r>
              <a:rPr lang="en-US" dirty="0"/>
              <a:t> the year following their exit</a:t>
            </a:r>
            <a:r>
              <a:rPr lang="en-US"/>
              <a:t>.</a:t>
            </a:r>
            <a:endParaRPr lang="en-US" dirty="0"/>
          </a:p>
          <a:p>
            <a:pPr marL="0" indent="0">
              <a:spcBef>
                <a:spcPts val="2400"/>
              </a:spcBef>
              <a:buNone/>
            </a:pPr>
            <a:r>
              <a:rPr lang="en-US" b="1" dirty="0"/>
              <a:t>So much data, so much information</a:t>
            </a:r>
            <a:r>
              <a:rPr lang="en-US" b="1"/>
              <a:t>.</a:t>
            </a:r>
            <a:endParaRPr lang="en-US" b="1" dirty="0"/>
          </a:p>
        </p:txBody>
      </p:sp>
      <p:sp>
        <p:nvSpPr>
          <p:cNvPr id="4" name="Slide Number Placeholder 3">
            <a:extLst>
              <a:ext uri="{FF2B5EF4-FFF2-40B4-BE49-F238E27FC236}">
                <a16:creationId xmlns:a16="http://schemas.microsoft.com/office/drawing/2014/main" id="{E423F1E8-5823-96FD-D5A5-C0AA66034EF5}"/>
              </a:ext>
            </a:extLst>
          </p:cNvPr>
          <p:cNvSpPr>
            <a:spLocks noGrp="1"/>
          </p:cNvSpPr>
          <p:nvPr>
            <p:ph type="sldNum" sz="quarter" idx="12"/>
          </p:nvPr>
        </p:nvSpPr>
        <p:spPr/>
        <p:txBody>
          <a:bodyPr/>
          <a:lstStyle/>
          <a:p>
            <a:fld id="{50ADEE99-5B15-4B10-A3EB-5286E787B43D}" type="slidenum">
              <a:rPr lang="en-US" smtClean="0"/>
              <a:t>13</a:t>
            </a:fld>
            <a:endParaRPr lang="en-US" dirty="0"/>
          </a:p>
        </p:txBody>
      </p:sp>
    </p:spTree>
    <p:extLst>
      <p:ext uri="{BB962C8B-B14F-4D97-AF65-F5344CB8AC3E}">
        <p14:creationId xmlns:p14="http://schemas.microsoft.com/office/powerpoint/2010/main" val="136036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4607" y="183911"/>
            <a:ext cx="10046380" cy="1188720"/>
          </a:xfrm>
        </p:spPr>
        <p:txBody>
          <a:bodyPr>
            <a:normAutofit/>
          </a:bodyPr>
          <a:lstStyle/>
          <a:p>
            <a:r>
              <a:rPr lang="en-US"/>
              <a:t>Post-School Outcome Categories</a:t>
            </a:r>
          </a:p>
        </p:txBody>
      </p:sp>
      <p:sp>
        <p:nvSpPr>
          <p:cNvPr id="6" name="Content Placeholder 5"/>
          <p:cNvSpPr>
            <a:spLocks noGrp="1"/>
          </p:cNvSpPr>
          <p:nvPr>
            <p:ph sz="half" idx="1"/>
          </p:nvPr>
        </p:nvSpPr>
        <p:spPr/>
        <p:txBody>
          <a:bodyPr>
            <a:normAutofit fontScale="92500" lnSpcReduction="10000"/>
          </a:bodyPr>
          <a:lstStyle/>
          <a:p>
            <a:pPr>
              <a:lnSpc>
                <a:spcPct val="110000"/>
              </a:lnSpc>
              <a:spcAft>
                <a:spcPts val="600"/>
              </a:spcAft>
            </a:pPr>
            <a:r>
              <a:rPr lang="en-US" sz="2400" b="1">
                <a:solidFill>
                  <a:srgbClr val="AA0000"/>
                </a:solidFill>
              </a:rPr>
              <a:t>Any Engagement</a:t>
            </a:r>
            <a:r>
              <a:rPr lang="en-US" sz="2400" b="1"/>
              <a:t> </a:t>
            </a:r>
            <a:endParaRPr lang="en-US" sz="2400"/>
          </a:p>
          <a:p>
            <a:pPr lvl="1">
              <a:lnSpc>
                <a:spcPct val="110000"/>
              </a:lnSpc>
              <a:spcAft>
                <a:spcPts val="600"/>
              </a:spcAft>
            </a:pPr>
            <a:r>
              <a:rPr lang="en-US" sz="2400"/>
              <a:t>Higher Education</a:t>
            </a:r>
          </a:p>
          <a:p>
            <a:pPr lvl="1">
              <a:lnSpc>
                <a:spcPct val="110000"/>
              </a:lnSpc>
              <a:spcBef>
                <a:spcPts val="0"/>
              </a:spcBef>
              <a:spcAft>
                <a:spcPts val="600"/>
              </a:spcAft>
            </a:pPr>
            <a:r>
              <a:rPr lang="en-US" sz="2400"/>
              <a:t>Competitive Employment </a:t>
            </a:r>
          </a:p>
          <a:p>
            <a:pPr lvl="1">
              <a:lnSpc>
                <a:spcPct val="110000"/>
              </a:lnSpc>
              <a:spcBef>
                <a:spcPts val="0"/>
              </a:spcBef>
              <a:spcAft>
                <a:spcPts val="600"/>
              </a:spcAft>
            </a:pPr>
            <a:r>
              <a:rPr lang="en-US" sz="2400"/>
              <a:t>Other Education </a:t>
            </a:r>
          </a:p>
          <a:p>
            <a:pPr lvl="1">
              <a:lnSpc>
                <a:spcPct val="110000"/>
              </a:lnSpc>
              <a:spcBef>
                <a:spcPts val="0"/>
              </a:spcBef>
              <a:spcAft>
                <a:spcPts val="600"/>
              </a:spcAft>
            </a:pPr>
            <a:r>
              <a:rPr lang="en-US" sz="2400"/>
              <a:t>Other Employment</a:t>
            </a:r>
          </a:p>
          <a:p>
            <a:pPr>
              <a:lnSpc>
                <a:spcPct val="110000"/>
              </a:lnSpc>
              <a:spcBef>
                <a:spcPts val="0"/>
              </a:spcBef>
              <a:spcAft>
                <a:spcPts val="600"/>
              </a:spcAft>
            </a:pPr>
            <a:r>
              <a:rPr lang="en-US" sz="2400" b="1">
                <a:solidFill>
                  <a:srgbClr val="AA0000"/>
                </a:solidFill>
              </a:rPr>
              <a:t>No Engagement</a:t>
            </a:r>
          </a:p>
          <a:p>
            <a:pPr lvl="1">
              <a:lnSpc>
                <a:spcPct val="110000"/>
              </a:lnSpc>
              <a:spcBef>
                <a:spcPts val="0"/>
              </a:spcBef>
              <a:spcAft>
                <a:spcPts val="600"/>
              </a:spcAft>
            </a:pPr>
            <a:r>
              <a:rPr lang="en-US" sz="2400"/>
              <a:t>No Engagement</a:t>
            </a:r>
          </a:p>
        </p:txBody>
      </p:sp>
      <p:sp>
        <p:nvSpPr>
          <p:cNvPr id="2" name="TextBox 1">
            <a:extLst>
              <a:ext uri="{FF2B5EF4-FFF2-40B4-BE49-F238E27FC236}">
                <a16:creationId xmlns:a16="http://schemas.microsoft.com/office/drawing/2014/main" id="{51EC3147-9644-8939-8881-C978B73ACEAD}"/>
              </a:ext>
            </a:extLst>
          </p:cNvPr>
          <p:cNvSpPr txBox="1"/>
          <p:nvPr/>
        </p:nvSpPr>
        <p:spPr>
          <a:xfrm>
            <a:off x="2397513" y="5778918"/>
            <a:ext cx="8121669" cy="400110"/>
          </a:xfrm>
          <a:prstGeom prst="rect">
            <a:avLst/>
          </a:prstGeom>
          <a:noFill/>
        </p:spPr>
        <p:txBody>
          <a:bodyPr wrap="square">
            <a:spAutoFit/>
          </a:bodyPr>
          <a:lstStyle/>
          <a:p>
            <a:pPr algn="ctr"/>
            <a:r>
              <a:rPr lang="en-US" sz="2000">
                <a:hlinkClick r:id="rId3"/>
              </a:rPr>
              <a:t>Post-School Outcome Definitions available on the CCTS website</a:t>
            </a:r>
            <a:endParaRPr lang="en-US" sz="2000"/>
          </a:p>
        </p:txBody>
      </p:sp>
      <p:pic>
        <p:nvPicPr>
          <p:cNvPr id="12" name="Content Placeholder 11">
            <a:extLst>
              <a:ext uri="{FF2B5EF4-FFF2-40B4-BE49-F238E27FC236}">
                <a16:creationId xmlns:a16="http://schemas.microsoft.com/office/drawing/2014/main" id="{5AA218DE-7334-22E7-B8DD-CBFDD8B871F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1078302" y="1663352"/>
            <a:ext cx="9705300" cy="4076674"/>
          </a:xfrm>
          <a:prstGeom prst="rect">
            <a:avLst/>
          </a:prstGeom>
          <a:ln>
            <a:noFill/>
          </a:ln>
        </p:spPr>
      </p:pic>
      <p:sp>
        <p:nvSpPr>
          <p:cNvPr id="4" name="Slide Number Placeholder 3"/>
          <p:cNvSpPr>
            <a:spLocks noGrp="1"/>
          </p:cNvSpPr>
          <p:nvPr>
            <p:ph type="sldNum" sz="quarter" idx="12"/>
          </p:nvPr>
        </p:nvSpPr>
        <p:spPr/>
        <p:txBody>
          <a:bodyPr/>
          <a:lstStyle/>
          <a:p>
            <a:fld id="{50ADEE99-5B15-4B10-A3EB-5286E787B43D}" type="slidenum">
              <a:rPr lang="en-US" smtClean="0"/>
              <a:t>14</a:t>
            </a:fld>
            <a:endParaRPr lang="en-US"/>
          </a:p>
        </p:txBody>
      </p:sp>
    </p:spTree>
    <p:extLst>
      <p:ext uri="{BB962C8B-B14F-4D97-AF65-F5344CB8AC3E}">
        <p14:creationId xmlns:p14="http://schemas.microsoft.com/office/powerpoint/2010/main" val="337247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26909-FD5D-4F7E-BAAF-CD614BF9CCCC}"/>
              </a:ext>
            </a:extLst>
          </p:cNvPr>
          <p:cNvSpPr>
            <a:spLocks noGrp="1"/>
          </p:cNvSpPr>
          <p:nvPr>
            <p:ph type="title"/>
          </p:nvPr>
        </p:nvSpPr>
        <p:spPr>
          <a:xfrm>
            <a:off x="639097" y="494257"/>
            <a:ext cx="11374690" cy="1081086"/>
          </a:xfrm>
        </p:spPr>
        <p:txBody>
          <a:bodyPr>
            <a:normAutofit fontScale="90000"/>
          </a:bodyPr>
          <a:lstStyle/>
          <a:p>
            <a:r>
              <a:rPr lang="en-US" sz="3200"/>
              <a:t>Post-School Outcomes, 2020-21</a:t>
            </a:r>
            <a:br>
              <a:rPr lang="en-US" sz="3200"/>
            </a:br>
            <a:r>
              <a:rPr lang="en-US" sz="3200"/>
              <a:t>Washington state data tables</a:t>
            </a:r>
          </a:p>
        </p:txBody>
      </p:sp>
      <p:graphicFrame>
        <p:nvGraphicFramePr>
          <p:cNvPr id="10" name="Table1" descr="Total leavers and survey response rate">
            <a:extLst>
              <a:ext uri="{FF2B5EF4-FFF2-40B4-BE49-F238E27FC236}">
                <a16:creationId xmlns:a16="http://schemas.microsoft.com/office/drawing/2014/main" id="{16A53C21-4798-4694-899B-1B3BE8D9E1DE}"/>
              </a:ext>
            </a:extLst>
          </p:cNvPr>
          <p:cNvGraphicFramePr>
            <a:graphicFrameLocks noGrp="1"/>
          </p:cNvGraphicFramePr>
          <p:nvPr>
            <p:ph sz="half" idx="1"/>
          </p:nvPr>
        </p:nvGraphicFramePr>
        <p:xfrm>
          <a:off x="638996" y="1865312"/>
          <a:ext cx="10939110" cy="1260267"/>
        </p:xfrm>
        <a:graphic>
          <a:graphicData uri="http://schemas.openxmlformats.org/drawingml/2006/table">
            <a:tbl>
              <a:tblPr firstRow="1" firstCol="1" bandRow="1">
                <a:tableStyleId>{69CF1AB2-1976-4502-BF36-3FF5EA218861}</a:tableStyleId>
              </a:tblPr>
              <a:tblGrid>
                <a:gridCol w="3562512">
                  <a:extLst>
                    <a:ext uri="{9D8B030D-6E8A-4147-A177-3AD203B41FA5}">
                      <a16:colId xmlns:a16="http://schemas.microsoft.com/office/drawing/2014/main" val="2608274751"/>
                    </a:ext>
                  </a:extLst>
                </a:gridCol>
                <a:gridCol w="4311449">
                  <a:extLst>
                    <a:ext uri="{9D8B030D-6E8A-4147-A177-3AD203B41FA5}">
                      <a16:colId xmlns:a16="http://schemas.microsoft.com/office/drawing/2014/main" val="718564991"/>
                    </a:ext>
                  </a:extLst>
                </a:gridCol>
                <a:gridCol w="3065149">
                  <a:extLst>
                    <a:ext uri="{9D8B030D-6E8A-4147-A177-3AD203B41FA5}">
                      <a16:colId xmlns:a16="http://schemas.microsoft.com/office/drawing/2014/main" val="1056807777"/>
                    </a:ext>
                  </a:extLst>
                </a:gridCol>
              </a:tblGrid>
              <a:tr h="551659">
                <a:tc>
                  <a:txBody>
                    <a:bodyPr/>
                    <a:lstStyle/>
                    <a:p>
                      <a:pPr marL="0" marR="0" algn="ctr">
                        <a:lnSpc>
                          <a:spcPct val="107000"/>
                        </a:lnSpc>
                        <a:spcBef>
                          <a:spcPts val="0"/>
                        </a:spcBef>
                        <a:spcAft>
                          <a:spcPts val="0"/>
                        </a:spcAft>
                      </a:pPr>
                      <a:r>
                        <a:rPr lang="en-US" sz="2400" b="1">
                          <a:effectLst/>
                          <a:latin typeface="Arial" panose="020B0604020202020204" pitchFamily="34" charset="0"/>
                          <a:ea typeface="Arial" panose="020B0604020202020204" pitchFamily="34" charset="0"/>
                          <a:cs typeface="Times New Roman" panose="02020603050405020304" pitchFamily="18" charset="0"/>
                        </a:rPr>
                        <a:t>Total number of </a:t>
                      </a:r>
                      <a:br>
                        <a:rPr lang="en-US" sz="2400" b="1">
                          <a:effectLst/>
                          <a:latin typeface="Arial" panose="020B0604020202020204" pitchFamily="34" charset="0"/>
                          <a:ea typeface="Arial" panose="020B0604020202020204" pitchFamily="34" charset="0"/>
                          <a:cs typeface="Times New Roman" panose="02020603050405020304" pitchFamily="18" charset="0"/>
                        </a:rPr>
                      </a:br>
                      <a:r>
                        <a:rPr lang="en-US" sz="2400" b="1">
                          <a:effectLst/>
                          <a:latin typeface="Arial" panose="020B0604020202020204" pitchFamily="34" charset="0"/>
                          <a:ea typeface="Arial" panose="020B0604020202020204" pitchFamily="34" charset="0"/>
                          <a:cs typeface="Times New Roman" panose="02020603050405020304" pitchFamily="18" charset="0"/>
                        </a:rPr>
                        <a:t>2020-21 leavers</a:t>
                      </a:r>
                      <a:endParaRPr lang="en-US" sz="2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Total number of respondents (</a:t>
                      </a:r>
                      <a:r>
                        <a:rPr lang="en-US" sz="2400" b="1" dirty="0" err="1">
                          <a:effectLst/>
                          <a:latin typeface="Arial" panose="020B0604020202020204" pitchFamily="34" charset="0"/>
                          <a:ea typeface="Times New Roman" panose="02020603050405020304" pitchFamily="18" charset="0"/>
                          <a:cs typeface="Times New Roman" panose="02020603050405020304" pitchFamily="18" charset="0"/>
                        </a:rPr>
                        <a:t>Resp'ts</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b"/>
                </a:tc>
                <a:tc>
                  <a:txBody>
                    <a:bodyPr/>
                    <a:lstStyle/>
                    <a:p>
                      <a:pPr marL="0" marR="0" algn="ctr">
                        <a:lnSpc>
                          <a:spcPct val="107000"/>
                        </a:lnSpc>
                        <a:spcBef>
                          <a:spcPts val="0"/>
                        </a:spcBef>
                        <a:spcAft>
                          <a:spcPts val="0"/>
                        </a:spcAft>
                      </a:pPr>
                      <a:r>
                        <a:rPr lang="en-US" sz="2400" b="1">
                          <a:effectLst/>
                          <a:latin typeface="Arial" panose="020B0604020202020204" pitchFamily="34" charset="0"/>
                          <a:ea typeface="Arial" panose="020B0604020202020204" pitchFamily="34" charset="0"/>
                          <a:cs typeface="Times New Roman" panose="02020603050405020304" pitchFamily="18" charset="0"/>
                        </a:rPr>
                        <a:t>Survey </a:t>
                      </a:r>
                      <a:br>
                        <a:rPr lang="en-US" sz="2400" b="1">
                          <a:effectLst/>
                          <a:latin typeface="Arial" panose="020B0604020202020204" pitchFamily="34" charset="0"/>
                          <a:ea typeface="Arial" panose="020B0604020202020204" pitchFamily="34" charset="0"/>
                          <a:cs typeface="Times New Roman" panose="02020603050405020304" pitchFamily="18" charset="0"/>
                        </a:rPr>
                      </a:br>
                      <a:r>
                        <a:rPr lang="en-US" sz="2400" b="1">
                          <a:effectLst/>
                          <a:latin typeface="Arial" panose="020B0604020202020204" pitchFamily="34" charset="0"/>
                          <a:ea typeface="Arial" panose="020B0604020202020204" pitchFamily="34" charset="0"/>
                          <a:cs typeface="Times New Roman" panose="02020603050405020304" pitchFamily="18" charset="0"/>
                        </a:rPr>
                        <a:t>response rate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4276890"/>
                  </a:ext>
                </a:extLst>
              </a:tr>
              <a:tr h="506014">
                <a:tc>
                  <a:txBody>
                    <a:bodyPr/>
                    <a:lstStyle/>
                    <a:p>
                      <a:pPr algn="ctr" fontAlgn="b"/>
                      <a:r>
                        <a:rPr lang="en-US" sz="2400" b="0" i="0" u="none" strike="noStrike">
                          <a:effectLst/>
                          <a:latin typeface="Arial" panose="020B0604020202020204" pitchFamily="34" charset="0"/>
                        </a:rPr>
                        <a:t>7,938</a:t>
                      </a:r>
                    </a:p>
                  </a:txBody>
                  <a:tcPr marL="0" marR="0" marT="0" marB="0" anchor="b"/>
                </a:tc>
                <a:tc>
                  <a:txBody>
                    <a:bodyPr/>
                    <a:lstStyle/>
                    <a:p>
                      <a:pPr algn="ctr" fontAlgn="b"/>
                      <a:r>
                        <a:rPr lang="en-US" sz="2400" b="0" i="0" u="none" strike="noStrike">
                          <a:effectLst/>
                          <a:latin typeface="Arial" panose="020B0604020202020204" pitchFamily="34" charset="0"/>
                        </a:rPr>
                        <a:t>6,261</a:t>
                      </a:r>
                    </a:p>
                  </a:txBody>
                  <a:tcPr marL="0" marR="0" marT="0" marB="0" anchor="b"/>
                </a:tc>
                <a:tc>
                  <a:txBody>
                    <a:bodyPr/>
                    <a:lstStyle/>
                    <a:p>
                      <a:pPr algn="ctr" fontAlgn="b"/>
                      <a:r>
                        <a:rPr lang="en-US" sz="2400" b="0" i="0" u="none" strike="noStrike" dirty="0">
                          <a:effectLst/>
                          <a:latin typeface="Arial" panose="020B0604020202020204" pitchFamily="34" charset="0"/>
                        </a:rPr>
                        <a:t>78.87%</a:t>
                      </a:r>
                    </a:p>
                  </a:txBody>
                  <a:tcPr marL="0" marR="0" marT="0" marB="0" anchor="b"/>
                </a:tc>
                <a:extLst>
                  <a:ext uri="{0D108BD9-81ED-4DB2-BD59-A6C34878D82A}">
                    <a16:rowId xmlns:a16="http://schemas.microsoft.com/office/drawing/2014/main" val="3974610188"/>
                  </a:ext>
                </a:extLst>
              </a:tr>
            </a:tbl>
          </a:graphicData>
        </a:graphic>
      </p:graphicFrame>
      <p:graphicFrame>
        <p:nvGraphicFramePr>
          <p:cNvPr id="9" name="Table2" descr="Post-School Outcomes for all respondents. ">
            <a:extLst>
              <a:ext uri="{FF2B5EF4-FFF2-40B4-BE49-F238E27FC236}">
                <a16:creationId xmlns:a16="http://schemas.microsoft.com/office/drawing/2014/main" id="{9672FB53-A4DC-426D-96E5-9974A2D61401}"/>
              </a:ext>
            </a:extLst>
          </p:cNvPr>
          <p:cNvGraphicFramePr>
            <a:graphicFrameLocks noGrp="1"/>
          </p:cNvGraphicFramePr>
          <p:nvPr>
            <p:ph sz="half" idx="2"/>
          </p:nvPr>
        </p:nvGraphicFramePr>
        <p:xfrm>
          <a:off x="638996" y="3793525"/>
          <a:ext cx="10939110" cy="1439893"/>
        </p:xfrm>
        <a:graphic>
          <a:graphicData uri="http://schemas.openxmlformats.org/drawingml/2006/table">
            <a:tbl>
              <a:tblPr firstRow="1" firstCol="1" bandRow="1">
                <a:tableStyleId>{69CF1AB2-1976-4502-BF36-3FF5EA218861}</a:tableStyleId>
              </a:tblPr>
              <a:tblGrid>
                <a:gridCol w="1356059">
                  <a:extLst>
                    <a:ext uri="{9D8B030D-6E8A-4147-A177-3AD203B41FA5}">
                      <a16:colId xmlns:a16="http://schemas.microsoft.com/office/drawing/2014/main" val="2608274751"/>
                    </a:ext>
                  </a:extLst>
                </a:gridCol>
                <a:gridCol w="1762298">
                  <a:extLst>
                    <a:ext uri="{9D8B030D-6E8A-4147-A177-3AD203B41FA5}">
                      <a16:colId xmlns:a16="http://schemas.microsoft.com/office/drawing/2014/main" val="1056807777"/>
                    </a:ext>
                  </a:extLst>
                </a:gridCol>
                <a:gridCol w="2161309">
                  <a:extLst>
                    <a:ext uri="{9D8B030D-6E8A-4147-A177-3AD203B41FA5}">
                      <a16:colId xmlns:a16="http://schemas.microsoft.com/office/drawing/2014/main" val="3527995630"/>
                    </a:ext>
                  </a:extLst>
                </a:gridCol>
                <a:gridCol w="1662545">
                  <a:extLst>
                    <a:ext uri="{9D8B030D-6E8A-4147-A177-3AD203B41FA5}">
                      <a16:colId xmlns:a16="http://schemas.microsoft.com/office/drawing/2014/main" val="3002199596"/>
                    </a:ext>
                  </a:extLst>
                </a:gridCol>
                <a:gridCol w="2061557">
                  <a:extLst>
                    <a:ext uri="{9D8B030D-6E8A-4147-A177-3AD203B41FA5}">
                      <a16:colId xmlns:a16="http://schemas.microsoft.com/office/drawing/2014/main" val="3587713390"/>
                    </a:ext>
                  </a:extLst>
                </a:gridCol>
                <a:gridCol w="1935342">
                  <a:extLst>
                    <a:ext uri="{9D8B030D-6E8A-4147-A177-3AD203B41FA5}">
                      <a16:colId xmlns:a16="http://schemas.microsoft.com/office/drawing/2014/main" val="179744690"/>
                    </a:ext>
                  </a:extLst>
                </a:gridCol>
              </a:tblGrid>
              <a:tr h="900268">
                <a:tc>
                  <a:txBody>
                    <a:bodyPr/>
                    <a:lstStyle/>
                    <a:p>
                      <a:pPr algn="ctr" fontAlgn="b"/>
                      <a:r>
                        <a:rPr lang="en-US" sz="2400" b="1" i="0" u="none" strike="noStrike">
                          <a:solidFill>
                            <a:schemeClr val="tx1"/>
                          </a:solidFill>
                          <a:effectLst/>
                          <a:latin typeface="Arial" panose="020B0604020202020204" pitchFamily="34" charset="0"/>
                          <a:cs typeface="Arial" panose="020B0604020202020204" pitchFamily="34" charset="0"/>
                        </a:rPr>
                        <a:t>Resp’ts</a:t>
                      </a: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Higher Education</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Competitive Employment</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dirty="0">
                          <a:effectLst/>
                          <a:latin typeface="Arial" panose="020B0604020202020204" pitchFamily="34" charset="0"/>
                          <a:cs typeface="Arial" panose="020B0604020202020204" pitchFamily="34" charset="0"/>
                        </a:rPr>
                        <a:t>Other Education</a:t>
                      </a:r>
                      <a:endParaRPr lang="en-US" sz="2400" b="0" i="0" u="none" strike="noStrike" dirty="0">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dirty="0">
                          <a:effectLst/>
                          <a:latin typeface="Arial" panose="020B0604020202020204" pitchFamily="34" charset="0"/>
                          <a:cs typeface="Arial" panose="020B0604020202020204" pitchFamily="34" charset="0"/>
                        </a:rPr>
                        <a:t>Other Employment</a:t>
                      </a:r>
                      <a:endParaRPr lang="en-US" sz="2400" b="0" i="0" u="none" strike="noStrike" dirty="0">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No Engagement</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extLst>
                  <a:ext uri="{0D108BD9-81ED-4DB2-BD59-A6C34878D82A}">
                    <a16:rowId xmlns:a16="http://schemas.microsoft.com/office/drawing/2014/main" val="3554276890"/>
                  </a:ext>
                </a:extLst>
              </a:tr>
              <a:tr h="539625">
                <a:tc>
                  <a:txBody>
                    <a:bodyPr/>
                    <a:lstStyle/>
                    <a:p>
                      <a:pPr algn="ctr" fontAlgn="b"/>
                      <a:r>
                        <a:rPr lang="en-US" sz="2400" b="0" i="0" u="none" strike="noStrike">
                          <a:effectLst/>
                          <a:latin typeface="Arial" panose="020B0604020202020204" pitchFamily="34" charset="0"/>
                        </a:rPr>
                        <a:t>6,261</a:t>
                      </a:r>
                    </a:p>
                  </a:txBody>
                  <a:tcPr marL="0" marR="0" marT="0" marB="0" anchor="b"/>
                </a:tc>
                <a:tc>
                  <a:txBody>
                    <a:bodyPr/>
                    <a:lstStyle/>
                    <a:p>
                      <a:pPr algn="ctr" fontAlgn="b"/>
                      <a:r>
                        <a:rPr lang="en-US" sz="2400" b="0" i="0" u="none" strike="noStrike">
                          <a:effectLst/>
                          <a:latin typeface="Arial" panose="020B0604020202020204" pitchFamily="34" charset="0"/>
                        </a:rPr>
                        <a:t>16.87%</a:t>
                      </a:r>
                    </a:p>
                  </a:txBody>
                  <a:tcPr marL="0" marR="0" marT="0" marB="0" anchor="b"/>
                </a:tc>
                <a:tc>
                  <a:txBody>
                    <a:bodyPr/>
                    <a:lstStyle/>
                    <a:p>
                      <a:pPr algn="ctr" fontAlgn="b"/>
                      <a:r>
                        <a:rPr lang="en-US" sz="2400" b="0" i="0" u="none" strike="noStrike">
                          <a:effectLst/>
                          <a:latin typeface="Arial" panose="020B0604020202020204" pitchFamily="34" charset="0"/>
                        </a:rPr>
                        <a:t>30.75%</a:t>
                      </a:r>
                    </a:p>
                  </a:txBody>
                  <a:tcPr marL="0" marR="0" marT="0" marB="0" anchor="b"/>
                </a:tc>
                <a:tc>
                  <a:txBody>
                    <a:bodyPr/>
                    <a:lstStyle/>
                    <a:p>
                      <a:pPr algn="ctr" fontAlgn="b"/>
                      <a:r>
                        <a:rPr lang="en-US" sz="2400" b="0" i="0" u="none" strike="noStrike" dirty="0">
                          <a:effectLst/>
                          <a:latin typeface="Arial" panose="020B0604020202020204" pitchFamily="34" charset="0"/>
                        </a:rPr>
                        <a:t>3.91%</a:t>
                      </a:r>
                    </a:p>
                  </a:txBody>
                  <a:tcPr marL="0" marR="0" marT="0" marB="0" anchor="b"/>
                </a:tc>
                <a:tc>
                  <a:txBody>
                    <a:bodyPr/>
                    <a:lstStyle/>
                    <a:p>
                      <a:pPr algn="ctr" fontAlgn="b"/>
                      <a:r>
                        <a:rPr lang="en-US" sz="2400" b="0" i="0" u="none" strike="noStrike" dirty="0">
                          <a:effectLst/>
                          <a:latin typeface="Arial" panose="020B0604020202020204" pitchFamily="34" charset="0"/>
                        </a:rPr>
                        <a:t>22.74%</a:t>
                      </a:r>
                    </a:p>
                  </a:txBody>
                  <a:tcPr marL="0" marR="0" marT="0" marB="0" anchor="b"/>
                </a:tc>
                <a:tc>
                  <a:txBody>
                    <a:bodyPr/>
                    <a:lstStyle/>
                    <a:p>
                      <a:pPr algn="ctr" fontAlgn="b"/>
                      <a:r>
                        <a:rPr lang="en-US" sz="2400" b="0" i="0" u="none" strike="noStrike" dirty="0">
                          <a:effectLst/>
                          <a:latin typeface="Arial" panose="020B0604020202020204" pitchFamily="34" charset="0"/>
                        </a:rPr>
                        <a:t>25.73%</a:t>
                      </a:r>
                    </a:p>
                  </a:txBody>
                  <a:tcPr marL="0" marR="0" marT="0" marB="0" anchor="b"/>
                </a:tc>
                <a:extLst>
                  <a:ext uri="{0D108BD9-81ED-4DB2-BD59-A6C34878D82A}">
                    <a16:rowId xmlns:a16="http://schemas.microsoft.com/office/drawing/2014/main" val="3974610188"/>
                  </a:ext>
                </a:extLst>
              </a:tr>
            </a:tbl>
          </a:graphicData>
        </a:graphic>
      </p:graphicFrame>
      <p:sp>
        <p:nvSpPr>
          <p:cNvPr id="6" name="Rectangle 5">
            <a:extLst>
              <a:ext uri="{FF2B5EF4-FFF2-40B4-BE49-F238E27FC236}">
                <a16:creationId xmlns:a16="http://schemas.microsoft.com/office/drawing/2014/main" id="{75DCC2D5-6582-4A5E-B033-0D244AB8A997}"/>
              </a:ext>
            </a:extLst>
          </p:cNvPr>
          <p:cNvSpPr/>
          <p:nvPr/>
        </p:nvSpPr>
        <p:spPr>
          <a:xfrm>
            <a:off x="639097" y="5465502"/>
            <a:ext cx="11027694" cy="369332"/>
          </a:xfrm>
          <a:prstGeom prst="rect">
            <a:avLst/>
          </a:prstGeom>
        </p:spPr>
        <p:txBody>
          <a:bodyPr wrap="square">
            <a:spAutoFit/>
          </a:bodyPr>
          <a:lstStyle/>
          <a:p>
            <a:pPr algn="ctr"/>
            <a:r>
              <a:rPr lang="en-US">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hlinkClick r:id="rId3"/>
              </a:rPr>
              <a:t>CCTS 2023, </a:t>
            </a:r>
            <a:r>
              <a:rPr lang="en-US" i="1">
                <a:latin typeface="Arial" panose="020B0604020202020204" pitchFamily="34" charset="0"/>
                <a:cs typeface="Arial" panose="020B0604020202020204" pitchFamily="34" charset="0"/>
                <a:hlinkClick r:id="rId3"/>
              </a:rPr>
              <a:t>Indicator B14 Post-School Outcome Report, Washington state, 2020-21</a:t>
            </a:r>
            <a:r>
              <a:rPr lang="en-US">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C553C702-5BF2-4A9D-A66B-E413EA8DF73F}"/>
              </a:ext>
            </a:extLst>
          </p:cNvPr>
          <p:cNvSpPr>
            <a:spLocks noGrp="1"/>
          </p:cNvSpPr>
          <p:nvPr>
            <p:ph type="sldNum" sz="quarter" idx="12"/>
          </p:nvPr>
        </p:nvSpPr>
        <p:spPr/>
        <p:txBody>
          <a:bodyPr/>
          <a:lstStyle/>
          <a:p>
            <a:fld id="{50ADEE99-5B15-4B10-A3EB-5286E787B43D}" type="slidenum">
              <a:rPr lang="en-US" smtClean="0"/>
              <a:t>15</a:t>
            </a:fld>
            <a:endParaRPr lang="en-US"/>
          </a:p>
        </p:txBody>
      </p:sp>
    </p:spTree>
    <p:extLst>
      <p:ext uri="{BB962C8B-B14F-4D97-AF65-F5344CB8AC3E}">
        <p14:creationId xmlns:p14="http://schemas.microsoft.com/office/powerpoint/2010/main" val="39051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97" y="453915"/>
            <a:ext cx="10705077" cy="1189534"/>
          </a:xfrm>
        </p:spPr>
        <p:txBody>
          <a:bodyPr>
            <a:noAutofit/>
          </a:bodyPr>
          <a:lstStyle/>
          <a:p>
            <a:r>
              <a:rPr lang="en-US" sz="3200"/>
              <a:t>Post-School Outcomes, 2020-21 </a:t>
            </a:r>
            <a:br>
              <a:rPr lang="en-US" sz="3200"/>
            </a:br>
            <a:r>
              <a:rPr lang="en-US" sz="3200"/>
              <a:t>Washington state graph</a:t>
            </a:r>
          </a:p>
        </p:txBody>
      </p:sp>
      <p:sp>
        <p:nvSpPr>
          <p:cNvPr id="3" name="Slide Number Placeholder 2">
            <a:extLst>
              <a:ext uri="{FF2B5EF4-FFF2-40B4-BE49-F238E27FC236}">
                <a16:creationId xmlns:a16="http://schemas.microsoft.com/office/drawing/2014/main" id="{2F20C5F8-E7F7-4978-981D-AC8EDC1545B3}"/>
              </a:ext>
            </a:extLst>
          </p:cNvPr>
          <p:cNvSpPr>
            <a:spLocks noGrp="1"/>
          </p:cNvSpPr>
          <p:nvPr>
            <p:ph type="sldNum" sz="quarter" idx="12"/>
          </p:nvPr>
        </p:nvSpPr>
        <p:spPr/>
        <p:txBody>
          <a:bodyPr/>
          <a:lstStyle/>
          <a:p>
            <a:fld id="{50ADEE99-5B15-4B10-A3EB-5286E787B43D}" type="slidenum">
              <a:rPr lang="en-US" smtClean="0"/>
              <a:t>16</a:t>
            </a:fld>
            <a:endParaRPr lang="en-US"/>
          </a:p>
        </p:txBody>
      </p:sp>
      <p:graphicFrame>
        <p:nvGraphicFramePr>
          <p:cNvPr id="8" name="Content Placeholder 8" descr="Post-School Outcomes, Washington state">
            <a:extLst>
              <a:ext uri="{FF2B5EF4-FFF2-40B4-BE49-F238E27FC236}">
                <a16:creationId xmlns:a16="http://schemas.microsoft.com/office/drawing/2014/main" id="{16EF6CAD-2A1C-4CDF-9365-7507D0C78B09}"/>
              </a:ext>
            </a:extLst>
          </p:cNvPr>
          <p:cNvGraphicFramePr>
            <a:graphicFrameLocks/>
          </p:cNvGraphicFramePr>
          <p:nvPr/>
        </p:nvGraphicFramePr>
        <p:xfrm>
          <a:off x="1224882" y="1500525"/>
          <a:ext cx="10358745" cy="425153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BED75CBA-2C84-48BD-B641-1337702DCE7E}"/>
              </a:ext>
            </a:extLst>
          </p:cNvPr>
          <p:cNvSpPr/>
          <p:nvPr/>
        </p:nvSpPr>
        <p:spPr>
          <a:xfrm>
            <a:off x="639097" y="5465502"/>
            <a:ext cx="11027694" cy="369332"/>
          </a:xfrm>
          <a:prstGeom prst="rect">
            <a:avLst/>
          </a:prstGeom>
        </p:spPr>
        <p:txBody>
          <a:bodyPr wrap="square">
            <a:spAutoFit/>
          </a:bodyPr>
          <a:lstStyle/>
          <a:p>
            <a:pPr algn="ctr"/>
            <a:r>
              <a:rPr lang="en-US">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hlinkClick r:id="rId4"/>
              </a:rPr>
              <a:t>CCTS 2023, </a:t>
            </a:r>
            <a:r>
              <a:rPr lang="en-US" i="1">
                <a:latin typeface="Arial" panose="020B0604020202020204" pitchFamily="34" charset="0"/>
                <a:cs typeface="Arial" panose="020B0604020202020204" pitchFamily="34" charset="0"/>
                <a:hlinkClick r:id="rId4"/>
              </a:rPr>
              <a:t>Indicator B14 Post-School Outcome Report, Washington state, 2020-21</a:t>
            </a:r>
            <a:r>
              <a:rPr 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7908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D3AB-CDD3-8BA2-857E-857B43CCF052}"/>
              </a:ext>
            </a:extLst>
          </p:cNvPr>
          <p:cNvSpPr>
            <a:spLocks noGrp="1"/>
          </p:cNvSpPr>
          <p:nvPr>
            <p:ph type="title"/>
          </p:nvPr>
        </p:nvSpPr>
        <p:spPr/>
        <p:txBody>
          <a:bodyPr/>
          <a:lstStyle/>
          <a:p>
            <a:r>
              <a:rPr lang="en-US" dirty="0"/>
              <a:t>Learning from Our Students</a:t>
            </a:r>
          </a:p>
        </p:txBody>
      </p:sp>
      <p:sp>
        <p:nvSpPr>
          <p:cNvPr id="3" name="Text Placeholder 2">
            <a:extLst>
              <a:ext uri="{FF2B5EF4-FFF2-40B4-BE49-F238E27FC236}">
                <a16:creationId xmlns:a16="http://schemas.microsoft.com/office/drawing/2014/main" id="{4EFE44C4-4A2A-62AF-2107-308FD4122740}"/>
              </a:ext>
            </a:extLst>
          </p:cNvPr>
          <p:cNvSpPr>
            <a:spLocks noGrp="1"/>
          </p:cNvSpPr>
          <p:nvPr>
            <p:ph type="body" idx="1"/>
          </p:nvPr>
        </p:nvSpPr>
        <p:spPr/>
        <p:txBody>
          <a:bodyPr/>
          <a:lstStyle/>
          <a:p>
            <a:r>
              <a:rPr lang="en-US"/>
              <a:t>Survey Follow-up Questions</a:t>
            </a:r>
          </a:p>
        </p:txBody>
      </p:sp>
      <p:sp>
        <p:nvSpPr>
          <p:cNvPr id="4" name="Slide Number Placeholder 3">
            <a:extLst>
              <a:ext uri="{FF2B5EF4-FFF2-40B4-BE49-F238E27FC236}">
                <a16:creationId xmlns:a16="http://schemas.microsoft.com/office/drawing/2014/main" id="{1C0813CD-B97B-ABFE-1613-8EA7B51B3C39}"/>
              </a:ext>
            </a:extLst>
          </p:cNvPr>
          <p:cNvSpPr>
            <a:spLocks noGrp="1"/>
          </p:cNvSpPr>
          <p:nvPr>
            <p:ph type="sldNum" sz="quarter" idx="12"/>
          </p:nvPr>
        </p:nvSpPr>
        <p:spPr/>
        <p:txBody>
          <a:bodyPr/>
          <a:lstStyle/>
          <a:p>
            <a:fld id="{50ADEE99-5B15-4B10-A3EB-5286E787B43D}" type="slidenum">
              <a:rPr lang="en-US" smtClean="0"/>
              <a:t>17</a:t>
            </a:fld>
            <a:endParaRPr lang="en-US"/>
          </a:p>
        </p:txBody>
      </p:sp>
    </p:spTree>
    <p:extLst>
      <p:ext uri="{BB962C8B-B14F-4D97-AF65-F5344CB8AC3E}">
        <p14:creationId xmlns:p14="http://schemas.microsoft.com/office/powerpoint/2010/main" val="164651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02B3-9581-F518-10E3-A03B2182D770}"/>
              </a:ext>
            </a:extLst>
          </p:cNvPr>
          <p:cNvSpPr>
            <a:spLocks noGrp="1"/>
          </p:cNvSpPr>
          <p:nvPr>
            <p:ph type="title"/>
          </p:nvPr>
        </p:nvSpPr>
        <p:spPr/>
        <p:txBody>
          <a:bodyPr>
            <a:normAutofit/>
          </a:bodyPr>
          <a:lstStyle/>
          <a:p>
            <a:r>
              <a:rPr lang="en-US" dirty="0"/>
              <a:t>Former </a:t>
            </a:r>
            <a:r>
              <a:rPr lang="en-US"/>
              <a:t>Students Who Dropped Out</a:t>
            </a:r>
            <a:endParaRPr lang="en-US" dirty="0"/>
          </a:p>
        </p:txBody>
      </p:sp>
      <p:sp>
        <p:nvSpPr>
          <p:cNvPr id="3" name="Content Placeholder 2">
            <a:extLst>
              <a:ext uri="{FF2B5EF4-FFF2-40B4-BE49-F238E27FC236}">
                <a16:creationId xmlns:a16="http://schemas.microsoft.com/office/drawing/2014/main" id="{D216E9B5-72E5-B55D-A922-3ADE3B2FD33F}"/>
              </a:ext>
            </a:extLst>
          </p:cNvPr>
          <p:cNvSpPr>
            <a:spLocks noGrp="1"/>
          </p:cNvSpPr>
          <p:nvPr>
            <p:ph sz="half" idx="1"/>
          </p:nvPr>
        </p:nvSpPr>
        <p:spPr>
          <a:xfrm>
            <a:off x="1078302" y="2638044"/>
            <a:ext cx="5233288" cy="2178119"/>
          </a:xfrm>
        </p:spPr>
        <p:txBody>
          <a:bodyPr>
            <a:normAutofit/>
          </a:bodyPr>
          <a:lstStyle/>
          <a:p>
            <a:r>
              <a:rPr lang="en-US"/>
              <a:t>Health challenges</a:t>
            </a:r>
          </a:p>
          <a:p>
            <a:r>
              <a:rPr lang="en-US"/>
              <a:t>Left school to work, often for financial issues</a:t>
            </a:r>
          </a:p>
          <a:p>
            <a:r>
              <a:rPr lang="en-US"/>
              <a:t>Disability and disengagement</a:t>
            </a:r>
          </a:p>
          <a:p>
            <a:pPr lvl="1"/>
            <a:endParaRPr lang="en-US"/>
          </a:p>
          <a:p>
            <a:pPr lvl="1"/>
            <a:endParaRPr lang="en-US"/>
          </a:p>
          <a:p>
            <a:endParaRPr lang="en-US" dirty="0"/>
          </a:p>
        </p:txBody>
      </p:sp>
      <p:sp>
        <p:nvSpPr>
          <p:cNvPr id="5" name="Content Placeholder 4">
            <a:extLst>
              <a:ext uri="{FF2B5EF4-FFF2-40B4-BE49-F238E27FC236}">
                <a16:creationId xmlns:a16="http://schemas.microsoft.com/office/drawing/2014/main" id="{91589B36-6BF5-012B-FFD0-C27B9860C4FD}"/>
              </a:ext>
            </a:extLst>
          </p:cNvPr>
          <p:cNvSpPr>
            <a:spLocks noGrp="1"/>
          </p:cNvSpPr>
          <p:nvPr>
            <p:ph sz="half" idx="2"/>
          </p:nvPr>
        </p:nvSpPr>
        <p:spPr>
          <a:xfrm>
            <a:off x="6634975" y="2638044"/>
            <a:ext cx="4500859" cy="2345727"/>
          </a:xfrm>
          <a:solidFill>
            <a:schemeClr val="bg1"/>
          </a:solidFill>
          <a:ln w="57150">
            <a:noFill/>
          </a:ln>
        </p:spPr>
        <p:txBody>
          <a:bodyPr lIns="182880" rIns="182880">
            <a:normAutofit/>
          </a:bodyPr>
          <a:lstStyle/>
          <a:p>
            <a:pPr marL="0" indent="0">
              <a:buNone/>
            </a:pPr>
            <a:r>
              <a:rPr lang="en-US" sz="2400">
                <a:hlinkClick r:id="rId3"/>
              </a:rPr>
              <a:t>Learning from the Stories Behind the Data: </a:t>
            </a:r>
            <a:br>
              <a:rPr lang="en-US" sz="2400">
                <a:hlinkClick r:id="rId3"/>
              </a:rPr>
            </a:br>
            <a:r>
              <a:rPr lang="en-US" sz="2400">
                <a:hlinkClick r:id="rId3"/>
              </a:rPr>
              <a:t>Why Students with Disabilities are Dropping out of High School in Washington state</a:t>
            </a:r>
            <a:br>
              <a:rPr lang="en-US" sz="2400"/>
            </a:br>
            <a:r>
              <a:rPr lang="en-US" sz="2400"/>
              <a:t>- Dr. Cynthia Gale, 2023 </a:t>
            </a:r>
          </a:p>
        </p:txBody>
      </p:sp>
      <p:sp>
        <p:nvSpPr>
          <p:cNvPr id="4" name="Slide Number Placeholder 3">
            <a:extLst>
              <a:ext uri="{FF2B5EF4-FFF2-40B4-BE49-F238E27FC236}">
                <a16:creationId xmlns:a16="http://schemas.microsoft.com/office/drawing/2014/main" id="{52E7372C-4C99-170B-2104-945A4BF8B633}"/>
              </a:ext>
            </a:extLst>
          </p:cNvPr>
          <p:cNvSpPr>
            <a:spLocks noGrp="1"/>
          </p:cNvSpPr>
          <p:nvPr>
            <p:ph type="sldNum" sz="quarter" idx="12"/>
          </p:nvPr>
        </p:nvSpPr>
        <p:spPr/>
        <p:txBody>
          <a:bodyPr/>
          <a:lstStyle/>
          <a:p>
            <a:fld id="{50ADEE99-5B15-4B10-A3EB-5286E787B43D}" type="slidenum">
              <a:rPr lang="en-US" smtClean="0"/>
              <a:t>18</a:t>
            </a:fld>
            <a:endParaRPr lang="en-US" dirty="0"/>
          </a:p>
        </p:txBody>
      </p:sp>
      <p:grpSp>
        <p:nvGrpSpPr>
          <p:cNvPr id="16" name="Group 15">
            <a:extLst>
              <a:ext uri="{FF2B5EF4-FFF2-40B4-BE49-F238E27FC236}">
                <a16:creationId xmlns:a16="http://schemas.microsoft.com/office/drawing/2014/main" id="{8CAFBA8E-5073-E131-A39E-3684939A36D1}"/>
              </a:ext>
              <a:ext uri="{C183D7F6-B498-43B3-948B-1728B52AA6E4}">
                <adec:decorative xmlns:adec="http://schemas.microsoft.com/office/drawing/2017/decorative" val="1"/>
              </a:ext>
            </a:extLst>
          </p:cNvPr>
          <p:cNvGrpSpPr/>
          <p:nvPr/>
        </p:nvGrpSpPr>
        <p:grpSpPr>
          <a:xfrm>
            <a:off x="1637373" y="4843595"/>
            <a:ext cx="3389970" cy="914400"/>
            <a:chOff x="4244898" y="4527395"/>
            <a:chExt cx="3389970" cy="914400"/>
          </a:xfrm>
        </p:grpSpPr>
        <p:pic>
          <p:nvPicPr>
            <p:cNvPr id="6" name="Graphic 5" descr="Medical outline">
              <a:extLst>
                <a:ext uri="{FF2B5EF4-FFF2-40B4-BE49-F238E27FC236}">
                  <a16:creationId xmlns:a16="http://schemas.microsoft.com/office/drawing/2014/main" id="{5A43C6A7-4BAC-F2EF-F42B-3C7BB1C27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4898" y="4527395"/>
              <a:ext cx="914400" cy="914400"/>
            </a:xfrm>
            <a:prstGeom prst="rect">
              <a:avLst/>
            </a:prstGeom>
          </p:spPr>
        </p:pic>
        <p:grpSp>
          <p:nvGrpSpPr>
            <p:cNvPr id="13" name="Group 12">
              <a:extLst>
                <a:ext uri="{FF2B5EF4-FFF2-40B4-BE49-F238E27FC236}">
                  <a16:creationId xmlns:a16="http://schemas.microsoft.com/office/drawing/2014/main" id="{4CC8B235-5947-4F17-6AA8-DB402A6FA0A5}"/>
                </a:ext>
              </a:extLst>
            </p:cNvPr>
            <p:cNvGrpSpPr/>
            <p:nvPr/>
          </p:nvGrpSpPr>
          <p:grpSpPr>
            <a:xfrm>
              <a:off x="5482683" y="4527395"/>
              <a:ext cx="914400" cy="914400"/>
              <a:chOff x="5192751" y="4818490"/>
              <a:chExt cx="914400" cy="914400"/>
            </a:xfrm>
          </p:grpSpPr>
          <p:pic>
            <p:nvPicPr>
              <p:cNvPr id="10" name="Graphic 9" descr="Dollar with solid fill">
                <a:extLst>
                  <a:ext uri="{FF2B5EF4-FFF2-40B4-BE49-F238E27FC236}">
                    <a16:creationId xmlns:a16="http://schemas.microsoft.com/office/drawing/2014/main" id="{8AE279CF-305C-8DAD-27FE-C72913726F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1701" y="5107258"/>
                <a:ext cx="374729" cy="374729"/>
              </a:xfrm>
              <a:prstGeom prst="rect">
                <a:avLst/>
              </a:prstGeom>
            </p:spPr>
          </p:pic>
          <p:pic>
            <p:nvPicPr>
              <p:cNvPr id="12" name="Graphic 11" descr="Piggy Bank outline">
                <a:extLst>
                  <a:ext uri="{FF2B5EF4-FFF2-40B4-BE49-F238E27FC236}">
                    <a16:creationId xmlns:a16="http://schemas.microsoft.com/office/drawing/2014/main" id="{CDFDB0B4-B051-6D7F-8341-7C3F576170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2751" y="4818490"/>
                <a:ext cx="914400" cy="914400"/>
              </a:xfrm>
              <a:prstGeom prst="rect">
                <a:avLst/>
              </a:prstGeom>
            </p:spPr>
          </p:pic>
        </p:grpSp>
        <p:pic>
          <p:nvPicPr>
            <p:cNvPr id="15" name="Graphic 14" descr="Wheelchair access outline">
              <a:extLst>
                <a:ext uri="{FF2B5EF4-FFF2-40B4-BE49-F238E27FC236}">
                  <a16:creationId xmlns:a16="http://schemas.microsoft.com/office/drawing/2014/main" id="{944CD54D-6007-D202-EE49-B41B3E75FA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20468" y="4527395"/>
              <a:ext cx="914400" cy="914400"/>
            </a:xfrm>
            <a:prstGeom prst="rect">
              <a:avLst/>
            </a:prstGeom>
          </p:spPr>
        </p:pic>
      </p:grpSp>
    </p:spTree>
    <p:extLst>
      <p:ext uri="{BB962C8B-B14F-4D97-AF65-F5344CB8AC3E}">
        <p14:creationId xmlns:p14="http://schemas.microsoft.com/office/powerpoint/2010/main" val="293770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02B3-9581-F518-10E3-A03B2182D770}"/>
              </a:ext>
            </a:extLst>
          </p:cNvPr>
          <p:cNvSpPr>
            <a:spLocks noGrp="1"/>
          </p:cNvSpPr>
          <p:nvPr>
            <p:ph type="title"/>
          </p:nvPr>
        </p:nvSpPr>
        <p:spPr/>
        <p:txBody>
          <a:bodyPr>
            <a:normAutofit/>
          </a:bodyPr>
          <a:lstStyle/>
          <a:p>
            <a:r>
              <a:rPr lang="en-US" dirty="0"/>
              <a:t>Former Students Who Attempted School or Work</a:t>
            </a:r>
          </a:p>
        </p:txBody>
      </p:sp>
      <p:sp>
        <p:nvSpPr>
          <p:cNvPr id="3" name="Content Placeholder 2">
            <a:extLst>
              <a:ext uri="{FF2B5EF4-FFF2-40B4-BE49-F238E27FC236}">
                <a16:creationId xmlns:a16="http://schemas.microsoft.com/office/drawing/2014/main" id="{D216E9B5-72E5-B55D-A922-3ADE3B2FD33F}"/>
              </a:ext>
            </a:extLst>
          </p:cNvPr>
          <p:cNvSpPr>
            <a:spLocks noGrp="1"/>
          </p:cNvSpPr>
          <p:nvPr>
            <p:ph idx="1"/>
          </p:nvPr>
        </p:nvSpPr>
        <p:spPr>
          <a:xfrm>
            <a:off x="733245" y="2078967"/>
            <a:ext cx="10748513" cy="2526488"/>
          </a:xfrm>
        </p:spPr>
        <p:txBody>
          <a:bodyPr>
            <a:normAutofit/>
          </a:bodyPr>
          <a:lstStyle/>
          <a:p>
            <a:r>
              <a:rPr lang="en-US" dirty="0"/>
              <a:t>Health challenges, anxiety, depression</a:t>
            </a:r>
          </a:p>
          <a:p>
            <a:r>
              <a:rPr lang="en-US" dirty="0"/>
              <a:t>Family issues</a:t>
            </a:r>
          </a:p>
          <a:p>
            <a:r>
              <a:rPr lang="en-US" dirty="0"/>
              <a:t>Didn’t fit the job so either quit or got fired</a:t>
            </a:r>
          </a:p>
          <a:p>
            <a:r>
              <a:rPr lang="en-US" dirty="0"/>
              <a:t>Didn’t ask for accommodations (how, who, what)</a:t>
            </a:r>
          </a:p>
          <a:p>
            <a:pPr marL="32004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52E7372C-4C99-170B-2104-945A4BF8B633}"/>
              </a:ext>
            </a:extLst>
          </p:cNvPr>
          <p:cNvSpPr>
            <a:spLocks noGrp="1"/>
          </p:cNvSpPr>
          <p:nvPr>
            <p:ph type="sldNum" sz="quarter" idx="12"/>
          </p:nvPr>
        </p:nvSpPr>
        <p:spPr/>
        <p:txBody>
          <a:bodyPr/>
          <a:lstStyle/>
          <a:p>
            <a:fld id="{50ADEE99-5B15-4B10-A3EB-5286E787B43D}" type="slidenum">
              <a:rPr lang="en-US" smtClean="0"/>
              <a:t>19</a:t>
            </a:fld>
            <a:endParaRPr lang="en-US" dirty="0"/>
          </a:p>
        </p:txBody>
      </p:sp>
      <p:grpSp>
        <p:nvGrpSpPr>
          <p:cNvPr id="12" name="Group 11">
            <a:extLst>
              <a:ext uri="{FF2B5EF4-FFF2-40B4-BE49-F238E27FC236}">
                <a16:creationId xmlns:a16="http://schemas.microsoft.com/office/drawing/2014/main" id="{E7CFB015-9FB8-5F8E-7637-F0D9031851C3}"/>
              </a:ext>
              <a:ext uri="{C183D7F6-B498-43B3-948B-1728B52AA6E4}">
                <adec:decorative xmlns:adec="http://schemas.microsoft.com/office/drawing/2017/decorative" val="1"/>
              </a:ext>
            </a:extLst>
          </p:cNvPr>
          <p:cNvGrpSpPr/>
          <p:nvPr/>
        </p:nvGrpSpPr>
        <p:grpSpPr>
          <a:xfrm>
            <a:off x="3698485" y="4738612"/>
            <a:ext cx="4795029" cy="925880"/>
            <a:chOff x="3508914" y="4772065"/>
            <a:chExt cx="4795029" cy="925880"/>
          </a:xfrm>
        </p:grpSpPr>
        <p:pic>
          <p:nvPicPr>
            <p:cNvPr id="5" name="Graphic 4" descr="Medical outline">
              <a:extLst>
                <a:ext uri="{FF2B5EF4-FFF2-40B4-BE49-F238E27FC236}">
                  <a16:creationId xmlns:a16="http://schemas.microsoft.com/office/drawing/2014/main" id="{A8A89A23-D8FA-C92E-CBF7-B4D7750AA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8914" y="4783545"/>
              <a:ext cx="914400" cy="914400"/>
            </a:xfrm>
            <a:prstGeom prst="rect">
              <a:avLst/>
            </a:prstGeom>
          </p:spPr>
        </p:pic>
        <p:pic>
          <p:nvPicPr>
            <p:cNvPr id="7" name="Graphic 6" descr="Family with two children outline">
              <a:extLst>
                <a:ext uri="{FF2B5EF4-FFF2-40B4-BE49-F238E27FC236}">
                  <a16:creationId xmlns:a16="http://schemas.microsoft.com/office/drawing/2014/main" id="{3FF69434-A799-63BE-1198-B4DEAFAA0A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2457" y="4783545"/>
              <a:ext cx="914400" cy="914400"/>
            </a:xfrm>
            <a:prstGeom prst="rect">
              <a:avLst/>
            </a:prstGeom>
          </p:spPr>
        </p:pic>
        <p:pic>
          <p:nvPicPr>
            <p:cNvPr id="9" name="Graphic 8" descr="Exit outline">
              <a:extLst>
                <a:ext uri="{FF2B5EF4-FFF2-40B4-BE49-F238E27FC236}">
                  <a16:creationId xmlns:a16="http://schemas.microsoft.com/office/drawing/2014/main" id="{78F4B848-F7EC-AA9F-019D-2F30693B73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4783545"/>
              <a:ext cx="914400" cy="914400"/>
            </a:xfrm>
            <a:prstGeom prst="rect">
              <a:avLst/>
            </a:prstGeom>
          </p:spPr>
        </p:pic>
        <p:pic>
          <p:nvPicPr>
            <p:cNvPr id="11" name="Graphic 10" descr="Chat outline">
              <a:extLst>
                <a:ext uri="{FF2B5EF4-FFF2-40B4-BE49-F238E27FC236}">
                  <a16:creationId xmlns:a16="http://schemas.microsoft.com/office/drawing/2014/main" id="{19A41EC3-F8B0-8E91-122F-D75B6A838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9543" y="4772065"/>
              <a:ext cx="914400" cy="914400"/>
            </a:xfrm>
            <a:prstGeom prst="rect">
              <a:avLst/>
            </a:prstGeom>
          </p:spPr>
        </p:pic>
      </p:grpSp>
    </p:spTree>
    <p:extLst>
      <p:ext uri="{BB962C8B-B14F-4D97-AF65-F5344CB8AC3E}">
        <p14:creationId xmlns:p14="http://schemas.microsoft.com/office/powerpoint/2010/main" val="36993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97EE-A0C6-4E27-9B40-1D60EBDA2663}"/>
              </a:ext>
            </a:extLst>
          </p:cNvPr>
          <p:cNvSpPr>
            <a:spLocks noGrp="1"/>
          </p:cNvSpPr>
          <p:nvPr>
            <p:ph type="title"/>
          </p:nvPr>
        </p:nvSpPr>
        <p:spPr/>
        <p:txBody>
          <a:bodyPr/>
          <a:lstStyle/>
          <a:p>
            <a:r>
              <a:rPr lang="en-US"/>
              <a:t>Welcome</a:t>
            </a:r>
            <a:endParaRPr lang="en-US" dirty="0"/>
          </a:p>
        </p:txBody>
      </p:sp>
      <p:sp>
        <p:nvSpPr>
          <p:cNvPr id="3" name="Content Placeholder 2">
            <a:extLst>
              <a:ext uri="{FF2B5EF4-FFF2-40B4-BE49-F238E27FC236}">
                <a16:creationId xmlns:a16="http://schemas.microsoft.com/office/drawing/2014/main" id="{D8668DA0-EFB1-4474-B4BD-9D74AE33B889}"/>
              </a:ext>
            </a:extLst>
          </p:cNvPr>
          <p:cNvSpPr>
            <a:spLocks noGrp="1"/>
          </p:cNvSpPr>
          <p:nvPr>
            <p:ph idx="1"/>
          </p:nvPr>
        </p:nvSpPr>
        <p:spPr/>
        <p:txBody>
          <a:bodyPr>
            <a:normAutofit/>
          </a:bodyPr>
          <a:lstStyle/>
          <a:p>
            <a:r>
              <a:rPr lang="en-US" dirty="0"/>
              <a:t>Purpose of High School</a:t>
            </a:r>
          </a:p>
          <a:p>
            <a:r>
              <a:rPr lang="en-US" dirty="0"/>
              <a:t>You Know What You Know</a:t>
            </a:r>
          </a:p>
          <a:p>
            <a:r>
              <a:rPr lang="en-US" dirty="0"/>
              <a:t>Post-School Outcomes</a:t>
            </a:r>
          </a:p>
          <a:p>
            <a:r>
              <a:rPr lang="en-US" dirty="0"/>
              <a:t>Learning From Our Students</a:t>
            </a:r>
          </a:p>
          <a:p>
            <a:r>
              <a:rPr lang="en-US" dirty="0"/>
              <a:t>DVR and Schools Working Together</a:t>
            </a:r>
          </a:p>
          <a:p>
            <a:r>
              <a:rPr lang="en-US" dirty="0"/>
              <a:t>Suggestions and Recommendations</a:t>
            </a:r>
          </a:p>
          <a:p>
            <a:r>
              <a:rPr lang="en-US" dirty="0"/>
              <a:t>Reflection and Wrap-up</a:t>
            </a:r>
          </a:p>
          <a:p>
            <a:endParaRPr lang="en-US" dirty="0"/>
          </a:p>
        </p:txBody>
      </p:sp>
      <p:sp>
        <p:nvSpPr>
          <p:cNvPr id="4" name="Slide Number Placeholder 3">
            <a:extLst>
              <a:ext uri="{FF2B5EF4-FFF2-40B4-BE49-F238E27FC236}">
                <a16:creationId xmlns:a16="http://schemas.microsoft.com/office/drawing/2014/main" id="{C8B02A0B-44BB-4FE9-AB5B-0F872456883E}"/>
              </a:ext>
            </a:extLst>
          </p:cNvPr>
          <p:cNvSpPr>
            <a:spLocks noGrp="1"/>
          </p:cNvSpPr>
          <p:nvPr>
            <p:ph type="sldNum" sz="quarter" idx="12"/>
          </p:nvPr>
        </p:nvSpPr>
        <p:spPr/>
        <p:txBody>
          <a:bodyPr/>
          <a:lstStyle/>
          <a:p>
            <a:fld id="{50ADEE99-5B15-4B10-A3EB-5286E787B43D}" type="slidenum">
              <a:rPr lang="en-US" smtClean="0"/>
              <a:t>2</a:t>
            </a:fld>
            <a:endParaRPr lang="en-US" dirty="0"/>
          </a:p>
        </p:txBody>
      </p:sp>
    </p:spTree>
    <p:extLst>
      <p:ext uri="{BB962C8B-B14F-4D97-AF65-F5344CB8AC3E}">
        <p14:creationId xmlns:p14="http://schemas.microsoft.com/office/powerpoint/2010/main" val="21725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6DEC8-244D-49B4-D55D-857E6754F1EA}"/>
              </a:ext>
            </a:extLst>
          </p:cNvPr>
          <p:cNvSpPr>
            <a:spLocks noGrp="1"/>
          </p:cNvSpPr>
          <p:nvPr>
            <p:ph type="title"/>
          </p:nvPr>
        </p:nvSpPr>
        <p:spPr/>
        <p:txBody>
          <a:bodyPr/>
          <a:lstStyle/>
          <a:p>
            <a:r>
              <a:rPr lang="en-US" dirty="0"/>
              <a:t>DVR and Schools </a:t>
            </a:r>
            <a:br>
              <a:rPr lang="en-US"/>
            </a:br>
            <a:r>
              <a:rPr lang="en-US" dirty="0"/>
              <a:t>Working Together</a:t>
            </a:r>
          </a:p>
        </p:txBody>
      </p:sp>
      <p:sp>
        <p:nvSpPr>
          <p:cNvPr id="6" name="Text Placeholder 5">
            <a:extLst>
              <a:ext uri="{FF2B5EF4-FFF2-40B4-BE49-F238E27FC236}">
                <a16:creationId xmlns:a16="http://schemas.microsoft.com/office/drawing/2014/main" id="{F3B4AD8E-51A0-2091-0D7E-4AAA87A60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F5489-C548-A900-C46E-70437FF607EF}"/>
              </a:ext>
            </a:extLst>
          </p:cNvPr>
          <p:cNvSpPr>
            <a:spLocks noGrp="1"/>
          </p:cNvSpPr>
          <p:nvPr>
            <p:ph type="sldNum" sz="quarter" idx="12"/>
          </p:nvPr>
        </p:nvSpPr>
        <p:spPr/>
        <p:txBody>
          <a:bodyPr/>
          <a:lstStyle/>
          <a:p>
            <a:fld id="{50ADEE99-5B15-4B10-A3EB-5286E787B43D}" type="slidenum">
              <a:rPr lang="en-US" smtClean="0"/>
              <a:t>20</a:t>
            </a:fld>
            <a:endParaRPr lang="en-US" dirty="0"/>
          </a:p>
        </p:txBody>
      </p:sp>
    </p:spTree>
    <p:extLst>
      <p:ext uri="{BB962C8B-B14F-4D97-AF65-F5344CB8AC3E}">
        <p14:creationId xmlns:p14="http://schemas.microsoft.com/office/powerpoint/2010/main" val="143649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59E3-9588-8E4D-A93E-5ACC8A1D51BC}"/>
              </a:ext>
            </a:extLst>
          </p:cNvPr>
          <p:cNvSpPr>
            <a:spLocks noGrp="1"/>
          </p:cNvSpPr>
          <p:nvPr>
            <p:ph type="title"/>
          </p:nvPr>
        </p:nvSpPr>
        <p:spPr>
          <a:xfrm>
            <a:off x="838200" y="365125"/>
            <a:ext cx="10515600" cy="1325563"/>
          </a:xfrm>
        </p:spPr>
        <p:txBody>
          <a:bodyPr>
            <a:normAutofit fontScale="90000"/>
          </a:bodyPr>
          <a:lstStyle/>
          <a:p>
            <a:r>
              <a:rPr lang="en-US" sz="4200" b="1" dirty="0">
                <a:latin typeface="Rockwell" panose="02060603020205020403" pitchFamily="18" charset="77"/>
              </a:rPr>
              <a:t>Workforce Innovation and Opportunity Act of 2014 (WIOA)</a:t>
            </a:r>
          </a:p>
        </p:txBody>
      </p:sp>
      <p:sp>
        <p:nvSpPr>
          <p:cNvPr id="3" name="Content Placeholder 2">
            <a:extLst>
              <a:ext uri="{FF2B5EF4-FFF2-40B4-BE49-F238E27FC236}">
                <a16:creationId xmlns:a16="http://schemas.microsoft.com/office/drawing/2014/main" id="{C0CD0A2C-E6C1-E348-B9F2-50A4A7B8FD64}"/>
              </a:ext>
            </a:extLst>
          </p:cNvPr>
          <p:cNvSpPr>
            <a:spLocks noGrp="1"/>
          </p:cNvSpPr>
          <p:nvPr>
            <p:ph idx="1"/>
          </p:nvPr>
        </p:nvSpPr>
        <p:spPr>
          <a:xfrm>
            <a:off x="838200" y="1929384"/>
            <a:ext cx="10515600" cy="4251960"/>
          </a:xfrm>
        </p:spPr>
        <p:txBody>
          <a:bodyPr>
            <a:normAutofit/>
          </a:bodyPr>
          <a:lstStyle/>
          <a:p>
            <a:r>
              <a:rPr lang="en-US" sz="2200" dirty="0">
                <a:latin typeface="+mn-lt"/>
              </a:rPr>
              <a:t>Established a new emphasis on the provision of Vocational Rehabilitation services to students and youth with disabilities</a:t>
            </a:r>
          </a:p>
          <a:p>
            <a:r>
              <a:rPr lang="en-US" sz="2200" dirty="0">
                <a:latin typeface="+mn-lt"/>
              </a:rPr>
              <a:t>Expanded the population of students with disabilities who could receive services from VR, and the kinds of services that VR agencies may provide to youth and students with disabilities</a:t>
            </a:r>
          </a:p>
          <a:p>
            <a:r>
              <a:rPr lang="en-US" sz="2200" dirty="0">
                <a:latin typeface="+mn-lt"/>
              </a:rPr>
              <a:t>Requires VR agencies to provide or arrange for the provision of five required Pre-Employment Transition Services (Pre-ETS) to students and potentially eligible students with disabilities </a:t>
            </a:r>
          </a:p>
          <a:p>
            <a:r>
              <a:rPr lang="en-US" sz="2200" dirty="0">
                <a:latin typeface="+mn-lt"/>
              </a:rPr>
              <a:t>Also, requires State VR agencies to provide evidence of the extent to which Pre-ETS have been made available to all potentially eligible students with disabilities</a:t>
            </a:r>
          </a:p>
          <a:p>
            <a:endParaRPr lang="en-US" sz="2200" dirty="0">
              <a:latin typeface="+mn-lt"/>
            </a:endParaRPr>
          </a:p>
          <a:p>
            <a:endParaRPr lang="en-US" sz="2200" dirty="0">
              <a:latin typeface="+mn-lt"/>
            </a:endParaRPr>
          </a:p>
          <a:p>
            <a:endParaRPr lang="en-US" sz="2200" dirty="0">
              <a:latin typeface="+mn-lt"/>
            </a:endParaRPr>
          </a:p>
        </p:txBody>
      </p:sp>
    </p:spTree>
    <p:extLst>
      <p:ext uri="{BB962C8B-B14F-4D97-AF65-F5344CB8AC3E}">
        <p14:creationId xmlns:p14="http://schemas.microsoft.com/office/powerpoint/2010/main" val="370751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59E3-9588-8E4D-A93E-5ACC8A1D51BC}"/>
              </a:ext>
            </a:extLst>
          </p:cNvPr>
          <p:cNvSpPr>
            <a:spLocks noGrp="1"/>
          </p:cNvSpPr>
          <p:nvPr>
            <p:ph type="title"/>
          </p:nvPr>
        </p:nvSpPr>
        <p:spPr>
          <a:xfrm>
            <a:off x="838200" y="365125"/>
            <a:ext cx="10515600" cy="1325563"/>
          </a:xfrm>
        </p:spPr>
        <p:txBody>
          <a:bodyPr>
            <a:normAutofit/>
          </a:bodyPr>
          <a:lstStyle/>
          <a:p>
            <a:r>
              <a:rPr lang="en-US" sz="4200" b="1" dirty="0">
                <a:latin typeface="Rockwell" panose="02060603020205020403" pitchFamily="18" charset="77"/>
              </a:rPr>
              <a:t>Washington State Contexts</a:t>
            </a:r>
          </a:p>
        </p:txBody>
      </p:sp>
      <p:graphicFrame>
        <p:nvGraphicFramePr>
          <p:cNvPr id="7" name="Google Shape;75;p16">
            <a:extLst>
              <a:ext uri="{FF2B5EF4-FFF2-40B4-BE49-F238E27FC236}">
                <a16:creationId xmlns:a16="http://schemas.microsoft.com/office/drawing/2014/main" id="{F28471CC-E63B-8C22-5858-2E9447DCA1DE}"/>
              </a:ext>
            </a:extLst>
          </p:cNvPr>
          <p:cNvGraphicFramePr/>
          <p:nvPr>
            <p:extLst>
              <p:ext uri="{D42A27DB-BD31-4B8C-83A1-F6EECF244321}">
                <p14:modId xmlns:p14="http://schemas.microsoft.com/office/powerpoint/2010/main" val="2128453690"/>
              </p:ext>
            </p:extLst>
          </p:nvPr>
        </p:nvGraphicFramePr>
        <p:xfrm>
          <a:off x="669036" y="2350621"/>
          <a:ext cx="6142900" cy="3655775"/>
        </p:xfrm>
        <a:graphic>
          <a:graphicData uri="http://schemas.openxmlformats.org/drawingml/2006/table">
            <a:tbl>
              <a:tblPr>
                <a:noFill/>
              </a:tblPr>
              <a:tblGrid>
                <a:gridCol w="1535725">
                  <a:extLst>
                    <a:ext uri="{9D8B030D-6E8A-4147-A177-3AD203B41FA5}">
                      <a16:colId xmlns:a16="http://schemas.microsoft.com/office/drawing/2014/main" val="20000"/>
                    </a:ext>
                  </a:extLst>
                </a:gridCol>
                <a:gridCol w="1535725">
                  <a:extLst>
                    <a:ext uri="{9D8B030D-6E8A-4147-A177-3AD203B41FA5}">
                      <a16:colId xmlns:a16="http://schemas.microsoft.com/office/drawing/2014/main" val="20001"/>
                    </a:ext>
                  </a:extLst>
                </a:gridCol>
                <a:gridCol w="1535725">
                  <a:extLst>
                    <a:ext uri="{9D8B030D-6E8A-4147-A177-3AD203B41FA5}">
                      <a16:colId xmlns:a16="http://schemas.microsoft.com/office/drawing/2014/main" val="20002"/>
                    </a:ext>
                  </a:extLst>
                </a:gridCol>
                <a:gridCol w="1535725">
                  <a:extLst>
                    <a:ext uri="{9D8B030D-6E8A-4147-A177-3AD203B41FA5}">
                      <a16:colId xmlns:a16="http://schemas.microsoft.com/office/drawing/2014/main" val="20003"/>
                    </a:ext>
                  </a:extLst>
                </a:gridCol>
              </a:tblGrid>
              <a:tr h="428150">
                <a:tc gridSpan="4">
                  <a:txBody>
                    <a:bodyPr/>
                    <a:lstStyle/>
                    <a:p>
                      <a:pPr marL="0" lvl="0" indent="0" algn="l" rtl="0">
                        <a:spcBef>
                          <a:spcPts val="0"/>
                        </a:spcBef>
                        <a:spcAft>
                          <a:spcPts val="0"/>
                        </a:spcAft>
                        <a:buNone/>
                      </a:pPr>
                      <a:r>
                        <a:rPr lang="en" sz="1200" b="1" dirty="0">
                          <a:latin typeface="+mn-lt"/>
                        </a:rPr>
                        <a:t>2021-2022 High School Enrollment- Students with Disabilities- WA</a:t>
                      </a:r>
                      <a:endParaRPr sz="1200" b="1" dirty="0">
                        <a:latin typeface="+mn-lt"/>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8725">
                <a:tc>
                  <a:txBody>
                    <a:bodyPr/>
                    <a:lstStyle/>
                    <a:p>
                      <a:pPr marL="0" lvl="0" indent="0" algn="l" rtl="0">
                        <a:spcBef>
                          <a:spcPts val="0"/>
                        </a:spcBef>
                        <a:spcAft>
                          <a:spcPts val="0"/>
                        </a:spcAft>
                        <a:buNone/>
                      </a:pPr>
                      <a:r>
                        <a:rPr lang="en" sz="1200" dirty="0">
                          <a:latin typeface="+mn-lt"/>
                        </a:rPr>
                        <a:t>Grade Level</a:t>
                      </a:r>
                      <a:endParaRPr sz="1200" dirty="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Student w/ IEP</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Students w/ 504</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Combined</a:t>
                      </a:r>
                      <a:endParaRPr sz="1200">
                        <a:latin typeface="+mn-lt"/>
                      </a:endParaRPr>
                    </a:p>
                  </a:txBody>
                  <a:tcPr marL="91425" marR="91425" marT="91425" marB="91425"/>
                </a:tc>
                <a:extLst>
                  <a:ext uri="{0D108BD9-81ED-4DB2-BD59-A6C34878D82A}">
                    <a16:rowId xmlns:a16="http://schemas.microsoft.com/office/drawing/2014/main" val="10001"/>
                  </a:ext>
                </a:extLst>
              </a:tr>
              <a:tr h="428150">
                <a:tc>
                  <a:txBody>
                    <a:bodyPr/>
                    <a:lstStyle/>
                    <a:p>
                      <a:pPr marL="0" lvl="0" indent="0" algn="l" rtl="0">
                        <a:spcBef>
                          <a:spcPts val="0"/>
                        </a:spcBef>
                        <a:spcAft>
                          <a:spcPts val="0"/>
                        </a:spcAft>
                        <a:buNone/>
                      </a:pPr>
                      <a:r>
                        <a:rPr lang="en" sz="1200">
                          <a:latin typeface="+mn-lt"/>
                        </a:rPr>
                        <a:t>9th </a:t>
                      </a:r>
                      <a:endParaRPr sz="1200">
                        <a:latin typeface="+mn-lt"/>
                      </a:endParaRPr>
                    </a:p>
                  </a:txBody>
                  <a:tcPr marL="91425" marR="91425" marT="91425" marB="91425"/>
                </a:tc>
                <a:tc>
                  <a:txBody>
                    <a:bodyPr/>
                    <a:lstStyle/>
                    <a:p>
                      <a:pPr marL="0" lvl="0" indent="0" algn="l" rtl="0">
                        <a:spcBef>
                          <a:spcPts val="0"/>
                        </a:spcBef>
                        <a:spcAft>
                          <a:spcPts val="0"/>
                        </a:spcAft>
                        <a:buNone/>
                      </a:pPr>
                      <a:r>
                        <a:rPr lang="en" sz="1200" dirty="0">
                          <a:latin typeface="+mn-lt"/>
                        </a:rPr>
                        <a:t>10,756</a:t>
                      </a:r>
                      <a:endParaRPr sz="1200" dirty="0">
                        <a:latin typeface="+mn-lt"/>
                      </a:endParaRPr>
                    </a:p>
                  </a:txBody>
                  <a:tcPr marL="91425" marR="91425" marT="91425" marB="91425"/>
                </a:tc>
                <a:tc>
                  <a:txBody>
                    <a:bodyPr/>
                    <a:lstStyle/>
                    <a:p>
                      <a:pPr marL="0" lvl="0" indent="0" algn="l" rtl="0">
                        <a:spcBef>
                          <a:spcPts val="0"/>
                        </a:spcBef>
                        <a:spcAft>
                          <a:spcPts val="0"/>
                        </a:spcAft>
                        <a:buNone/>
                      </a:pPr>
                      <a:r>
                        <a:rPr lang="en" sz="1200" dirty="0">
                          <a:latin typeface="+mn-lt"/>
                        </a:rPr>
                        <a:t>4,913</a:t>
                      </a:r>
                      <a:endParaRPr sz="1200" dirty="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15,669</a:t>
                      </a:r>
                      <a:endParaRPr sz="1200">
                        <a:latin typeface="+mn-lt"/>
                      </a:endParaRPr>
                    </a:p>
                  </a:txBody>
                  <a:tcPr marL="91425" marR="91425" marT="91425" marB="91425"/>
                </a:tc>
                <a:extLst>
                  <a:ext uri="{0D108BD9-81ED-4DB2-BD59-A6C34878D82A}">
                    <a16:rowId xmlns:a16="http://schemas.microsoft.com/office/drawing/2014/main" val="10002"/>
                  </a:ext>
                </a:extLst>
              </a:tr>
              <a:tr h="428150">
                <a:tc>
                  <a:txBody>
                    <a:bodyPr/>
                    <a:lstStyle/>
                    <a:p>
                      <a:pPr marL="0" lvl="0" indent="0" algn="l" rtl="0">
                        <a:spcBef>
                          <a:spcPts val="0"/>
                        </a:spcBef>
                        <a:spcAft>
                          <a:spcPts val="0"/>
                        </a:spcAft>
                        <a:buNone/>
                      </a:pPr>
                      <a:r>
                        <a:rPr lang="en" sz="1200">
                          <a:latin typeface="+mn-lt"/>
                        </a:rPr>
                        <a:t>10th </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10,359</a:t>
                      </a:r>
                      <a:endParaRPr sz="1200">
                        <a:latin typeface="+mn-lt"/>
                      </a:endParaRPr>
                    </a:p>
                  </a:txBody>
                  <a:tcPr marL="91425" marR="91425" marT="91425" marB="91425"/>
                </a:tc>
                <a:tc>
                  <a:txBody>
                    <a:bodyPr/>
                    <a:lstStyle/>
                    <a:p>
                      <a:pPr marL="0" lvl="0" indent="0" algn="l" rtl="0">
                        <a:spcBef>
                          <a:spcPts val="0"/>
                        </a:spcBef>
                        <a:spcAft>
                          <a:spcPts val="0"/>
                        </a:spcAft>
                        <a:buNone/>
                      </a:pPr>
                      <a:r>
                        <a:rPr lang="en" sz="1200" dirty="0">
                          <a:latin typeface="+mn-lt"/>
                        </a:rPr>
                        <a:t>5,039</a:t>
                      </a:r>
                      <a:endParaRPr sz="1200" dirty="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15,398</a:t>
                      </a:r>
                      <a:endParaRPr sz="1200">
                        <a:latin typeface="+mn-lt"/>
                      </a:endParaRPr>
                    </a:p>
                  </a:txBody>
                  <a:tcPr marL="91425" marR="91425" marT="91425" marB="91425"/>
                </a:tc>
                <a:extLst>
                  <a:ext uri="{0D108BD9-81ED-4DB2-BD59-A6C34878D82A}">
                    <a16:rowId xmlns:a16="http://schemas.microsoft.com/office/drawing/2014/main" val="10003"/>
                  </a:ext>
                </a:extLst>
              </a:tr>
              <a:tr h="428150">
                <a:tc>
                  <a:txBody>
                    <a:bodyPr/>
                    <a:lstStyle/>
                    <a:p>
                      <a:pPr marL="0" lvl="0" indent="0" algn="l" rtl="0">
                        <a:spcBef>
                          <a:spcPts val="0"/>
                        </a:spcBef>
                        <a:spcAft>
                          <a:spcPts val="0"/>
                        </a:spcAft>
                        <a:buNone/>
                      </a:pPr>
                      <a:r>
                        <a:rPr lang="en" sz="1200">
                          <a:latin typeface="+mn-lt"/>
                        </a:rPr>
                        <a:t>11th</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9,828</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5,230</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18,491</a:t>
                      </a:r>
                      <a:endParaRPr sz="1200">
                        <a:latin typeface="+mn-lt"/>
                      </a:endParaRPr>
                    </a:p>
                  </a:txBody>
                  <a:tcPr marL="91425" marR="91425" marT="91425" marB="91425"/>
                </a:tc>
                <a:extLst>
                  <a:ext uri="{0D108BD9-81ED-4DB2-BD59-A6C34878D82A}">
                    <a16:rowId xmlns:a16="http://schemas.microsoft.com/office/drawing/2014/main" val="10004"/>
                  </a:ext>
                </a:extLst>
              </a:tr>
              <a:tr h="428150">
                <a:tc>
                  <a:txBody>
                    <a:bodyPr/>
                    <a:lstStyle/>
                    <a:p>
                      <a:pPr marL="0" lvl="0" indent="0" algn="l" rtl="0">
                        <a:spcBef>
                          <a:spcPts val="0"/>
                        </a:spcBef>
                        <a:spcAft>
                          <a:spcPts val="0"/>
                        </a:spcAft>
                        <a:buNone/>
                      </a:pPr>
                      <a:r>
                        <a:rPr lang="en" sz="1200">
                          <a:latin typeface="+mn-lt"/>
                        </a:rPr>
                        <a:t>12th</a:t>
                      </a:r>
                      <a:endParaRPr sz="1200">
                        <a:latin typeface="+mn-lt"/>
                      </a:endParaRPr>
                    </a:p>
                  </a:txBody>
                  <a:tcPr marL="91425" marR="91425" marT="91425" marB="91425"/>
                </a:tc>
                <a:tc>
                  <a:txBody>
                    <a:bodyPr/>
                    <a:lstStyle/>
                    <a:p>
                      <a:pPr marL="0" lvl="0" indent="0" algn="l" rtl="0">
                        <a:spcBef>
                          <a:spcPts val="0"/>
                        </a:spcBef>
                        <a:spcAft>
                          <a:spcPts val="0"/>
                        </a:spcAft>
                        <a:buNone/>
                      </a:pPr>
                      <a:r>
                        <a:rPr lang="en" sz="1200" dirty="0">
                          <a:latin typeface="+mn-lt"/>
                        </a:rPr>
                        <a:t>12,990</a:t>
                      </a:r>
                      <a:endParaRPr sz="1200" dirty="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5,501</a:t>
                      </a:r>
                      <a:endParaRPr sz="1200">
                        <a:latin typeface="+mn-lt"/>
                      </a:endParaRPr>
                    </a:p>
                  </a:txBody>
                  <a:tcPr marL="91425" marR="91425" marT="91425" marB="91425"/>
                </a:tc>
                <a:tc>
                  <a:txBody>
                    <a:bodyPr/>
                    <a:lstStyle/>
                    <a:p>
                      <a:pPr marL="0" lvl="0" indent="0" algn="l" rtl="0">
                        <a:spcBef>
                          <a:spcPts val="0"/>
                        </a:spcBef>
                        <a:spcAft>
                          <a:spcPts val="0"/>
                        </a:spcAft>
                        <a:buNone/>
                      </a:pPr>
                      <a:r>
                        <a:rPr lang="en" sz="1200">
                          <a:latin typeface="+mn-lt"/>
                        </a:rPr>
                        <a:t>18,491</a:t>
                      </a:r>
                      <a:endParaRPr sz="1200">
                        <a:latin typeface="+mn-lt"/>
                      </a:endParaRPr>
                    </a:p>
                  </a:txBody>
                  <a:tcPr marL="91425" marR="91425" marT="91425" marB="91425"/>
                </a:tc>
                <a:extLst>
                  <a:ext uri="{0D108BD9-81ED-4DB2-BD59-A6C34878D82A}">
                    <a16:rowId xmlns:a16="http://schemas.microsoft.com/office/drawing/2014/main" val="10005"/>
                  </a:ext>
                </a:extLst>
              </a:tr>
              <a:tr h="428150">
                <a:tc>
                  <a:txBody>
                    <a:bodyPr/>
                    <a:lstStyle/>
                    <a:p>
                      <a:pPr marL="0" lvl="0" indent="0" algn="l" rtl="0">
                        <a:spcBef>
                          <a:spcPts val="0"/>
                        </a:spcBef>
                        <a:spcAft>
                          <a:spcPts val="0"/>
                        </a:spcAft>
                        <a:buNone/>
                      </a:pPr>
                      <a:r>
                        <a:rPr lang="en" sz="1200" b="1">
                          <a:latin typeface="+mn-lt"/>
                        </a:rPr>
                        <a:t>Total 9th -12th </a:t>
                      </a:r>
                      <a:endParaRPr sz="1200" b="1">
                        <a:latin typeface="+mn-lt"/>
                      </a:endParaRPr>
                    </a:p>
                  </a:txBody>
                  <a:tcPr marL="91425" marR="91425" marT="91425" marB="91425"/>
                </a:tc>
                <a:tc>
                  <a:txBody>
                    <a:bodyPr/>
                    <a:lstStyle/>
                    <a:p>
                      <a:pPr marL="0" lvl="0" indent="0" algn="l" rtl="0">
                        <a:spcBef>
                          <a:spcPts val="0"/>
                        </a:spcBef>
                        <a:spcAft>
                          <a:spcPts val="0"/>
                        </a:spcAft>
                        <a:buNone/>
                      </a:pPr>
                      <a:r>
                        <a:rPr lang="en" sz="1200" b="1">
                          <a:latin typeface="+mn-lt"/>
                        </a:rPr>
                        <a:t>43,933</a:t>
                      </a:r>
                      <a:endParaRPr sz="1200" b="1">
                        <a:latin typeface="+mn-lt"/>
                      </a:endParaRPr>
                    </a:p>
                  </a:txBody>
                  <a:tcPr marL="91425" marR="91425" marT="91425" marB="91425"/>
                </a:tc>
                <a:tc>
                  <a:txBody>
                    <a:bodyPr/>
                    <a:lstStyle/>
                    <a:p>
                      <a:pPr marL="0" lvl="0" indent="0" algn="l" rtl="0">
                        <a:spcBef>
                          <a:spcPts val="0"/>
                        </a:spcBef>
                        <a:spcAft>
                          <a:spcPts val="0"/>
                        </a:spcAft>
                        <a:buNone/>
                      </a:pPr>
                      <a:r>
                        <a:rPr lang="en" sz="1200" b="1">
                          <a:latin typeface="+mn-lt"/>
                        </a:rPr>
                        <a:t>20,683</a:t>
                      </a:r>
                      <a:endParaRPr sz="1200" b="1">
                        <a:latin typeface="+mn-lt"/>
                      </a:endParaRPr>
                    </a:p>
                  </a:txBody>
                  <a:tcPr marL="91425" marR="91425" marT="91425" marB="91425"/>
                </a:tc>
                <a:tc>
                  <a:txBody>
                    <a:bodyPr/>
                    <a:lstStyle/>
                    <a:p>
                      <a:pPr marL="0" lvl="0" indent="0" algn="l" rtl="0">
                        <a:spcBef>
                          <a:spcPts val="0"/>
                        </a:spcBef>
                        <a:spcAft>
                          <a:spcPts val="0"/>
                        </a:spcAft>
                        <a:buNone/>
                      </a:pPr>
                      <a:r>
                        <a:rPr lang="en" sz="1200" b="1">
                          <a:latin typeface="+mn-lt"/>
                        </a:rPr>
                        <a:t>64,616</a:t>
                      </a:r>
                      <a:endParaRPr sz="1200" b="1">
                        <a:latin typeface="+mn-lt"/>
                      </a:endParaRPr>
                    </a:p>
                  </a:txBody>
                  <a:tcPr marL="91425" marR="91425" marT="91425" marB="91425"/>
                </a:tc>
                <a:extLst>
                  <a:ext uri="{0D108BD9-81ED-4DB2-BD59-A6C34878D82A}">
                    <a16:rowId xmlns:a16="http://schemas.microsoft.com/office/drawing/2014/main" val="10006"/>
                  </a:ext>
                </a:extLst>
              </a:tr>
              <a:tr h="428150">
                <a:tc>
                  <a:txBody>
                    <a:bodyPr/>
                    <a:lstStyle/>
                    <a:p>
                      <a:pPr marL="0" lvl="0" indent="0" algn="l" rtl="0">
                        <a:spcBef>
                          <a:spcPts val="0"/>
                        </a:spcBef>
                        <a:spcAft>
                          <a:spcPts val="0"/>
                        </a:spcAft>
                        <a:buNone/>
                      </a:pPr>
                      <a:r>
                        <a:rPr lang="en" sz="1200" b="1">
                          <a:latin typeface="+mn-lt"/>
                        </a:rPr>
                        <a:t>Total 10th-12th </a:t>
                      </a:r>
                      <a:endParaRPr sz="1200" b="1">
                        <a:latin typeface="+mn-lt"/>
                      </a:endParaRPr>
                    </a:p>
                  </a:txBody>
                  <a:tcPr marL="91425" marR="91425" marT="91425" marB="91425"/>
                </a:tc>
                <a:tc>
                  <a:txBody>
                    <a:bodyPr/>
                    <a:lstStyle/>
                    <a:p>
                      <a:pPr marL="0" lvl="0" indent="0" algn="l" rtl="0">
                        <a:spcBef>
                          <a:spcPts val="0"/>
                        </a:spcBef>
                        <a:spcAft>
                          <a:spcPts val="0"/>
                        </a:spcAft>
                        <a:buNone/>
                      </a:pPr>
                      <a:r>
                        <a:rPr lang="en" sz="1200" b="1">
                          <a:latin typeface="+mn-lt"/>
                        </a:rPr>
                        <a:t>33,177</a:t>
                      </a:r>
                      <a:endParaRPr sz="1200" b="1">
                        <a:latin typeface="+mn-lt"/>
                      </a:endParaRPr>
                    </a:p>
                  </a:txBody>
                  <a:tcPr marL="91425" marR="91425" marT="91425" marB="91425"/>
                </a:tc>
                <a:tc>
                  <a:txBody>
                    <a:bodyPr/>
                    <a:lstStyle/>
                    <a:p>
                      <a:pPr marL="0" lvl="0" indent="0" algn="l" rtl="0">
                        <a:spcBef>
                          <a:spcPts val="0"/>
                        </a:spcBef>
                        <a:spcAft>
                          <a:spcPts val="0"/>
                        </a:spcAft>
                        <a:buNone/>
                      </a:pPr>
                      <a:r>
                        <a:rPr lang="en" sz="1200" b="1">
                          <a:latin typeface="+mn-lt"/>
                        </a:rPr>
                        <a:t>15,770</a:t>
                      </a:r>
                      <a:endParaRPr sz="1200" b="1">
                        <a:latin typeface="+mn-lt"/>
                      </a:endParaRPr>
                    </a:p>
                  </a:txBody>
                  <a:tcPr marL="91425" marR="91425" marT="91425" marB="91425"/>
                </a:tc>
                <a:tc>
                  <a:txBody>
                    <a:bodyPr/>
                    <a:lstStyle/>
                    <a:p>
                      <a:pPr marL="0" lvl="0" indent="0" algn="l" rtl="0">
                        <a:spcBef>
                          <a:spcPts val="0"/>
                        </a:spcBef>
                        <a:spcAft>
                          <a:spcPts val="0"/>
                        </a:spcAft>
                        <a:buNone/>
                      </a:pPr>
                      <a:r>
                        <a:rPr lang="en" sz="1200" b="1" dirty="0">
                          <a:latin typeface="+mn-lt"/>
                        </a:rPr>
                        <a:t>48,947</a:t>
                      </a:r>
                      <a:endParaRPr sz="1200" b="1" dirty="0">
                        <a:latin typeface="+mn-lt"/>
                      </a:endParaRPr>
                    </a:p>
                  </a:txBody>
                  <a:tcPr marL="91425" marR="91425" marT="91425" marB="91425"/>
                </a:tc>
                <a:extLst>
                  <a:ext uri="{0D108BD9-81ED-4DB2-BD59-A6C34878D82A}">
                    <a16:rowId xmlns:a16="http://schemas.microsoft.com/office/drawing/2014/main" val="10007"/>
                  </a:ext>
                </a:extLst>
              </a:tr>
            </a:tbl>
          </a:graphicData>
        </a:graphic>
      </p:graphicFrame>
      <p:pic>
        <p:nvPicPr>
          <p:cNvPr id="9" name="Picture 8">
            <a:extLst>
              <a:ext uri="{FF2B5EF4-FFF2-40B4-BE49-F238E27FC236}">
                <a16:creationId xmlns:a16="http://schemas.microsoft.com/office/drawing/2014/main" id="{40E5DAC2-73C2-9018-EDF6-8D09A5AFFB61}"/>
              </a:ext>
            </a:extLst>
          </p:cNvPr>
          <p:cNvPicPr>
            <a:picLocks noChangeAspect="1"/>
          </p:cNvPicPr>
          <p:nvPr/>
        </p:nvPicPr>
        <p:blipFill rotWithShape="1">
          <a:blip r:embed="rId3"/>
          <a:srcRect t="8273"/>
          <a:stretch/>
        </p:blipFill>
        <p:spPr>
          <a:xfrm>
            <a:off x="7177272" y="2696705"/>
            <a:ext cx="4457153" cy="2969755"/>
          </a:xfrm>
          <a:prstGeom prst="rect">
            <a:avLst/>
          </a:prstGeom>
        </p:spPr>
      </p:pic>
    </p:spTree>
    <p:extLst>
      <p:ext uri="{BB962C8B-B14F-4D97-AF65-F5344CB8AC3E}">
        <p14:creationId xmlns:p14="http://schemas.microsoft.com/office/powerpoint/2010/main" val="266855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59E3-9588-8E4D-A93E-5ACC8A1D51BC}"/>
              </a:ext>
            </a:extLst>
          </p:cNvPr>
          <p:cNvSpPr>
            <a:spLocks noGrp="1"/>
          </p:cNvSpPr>
          <p:nvPr>
            <p:ph type="title"/>
          </p:nvPr>
        </p:nvSpPr>
        <p:spPr>
          <a:xfrm>
            <a:off x="838200" y="365125"/>
            <a:ext cx="10515600" cy="1325563"/>
          </a:xfrm>
        </p:spPr>
        <p:txBody>
          <a:bodyPr>
            <a:normAutofit fontScale="90000"/>
          </a:bodyPr>
          <a:lstStyle/>
          <a:p>
            <a:r>
              <a:rPr lang="en-US" sz="4200" b="1" dirty="0">
                <a:latin typeface="Rockwell" panose="02060603020205020403" pitchFamily="18" charset="77"/>
              </a:rPr>
              <a:t>Continuum of Coordinated Transition Services</a:t>
            </a:r>
          </a:p>
        </p:txBody>
      </p:sp>
      <p:graphicFrame>
        <p:nvGraphicFramePr>
          <p:cNvPr id="3" name="Diagram 2">
            <a:extLst>
              <a:ext uri="{FF2B5EF4-FFF2-40B4-BE49-F238E27FC236}">
                <a16:creationId xmlns:a16="http://schemas.microsoft.com/office/drawing/2014/main" id="{8C019916-F2B1-53F0-126D-5B107968AB02}"/>
              </a:ext>
            </a:extLst>
          </p:cNvPr>
          <p:cNvGraphicFramePr/>
          <p:nvPr/>
        </p:nvGraphicFramePr>
        <p:xfrm>
          <a:off x="395966" y="2138946"/>
          <a:ext cx="9060721" cy="369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6CC2086-6260-691C-3B20-0B8A2EBAE9B2}"/>
              </a:ext>
            </a:extLst>
          </p:cNvPr>
          <p:cNvSpPr txBox="1"/>
          <p:nvPr/>
        </p:nvSpPr>
        <p:spPr>
          <a:xfrm>
            <a:off x="609600" y="6154025"/>
            <a:ext cx="11582400" cy="307777"/>
          </a:xfrm>
          <a:prstGeom prst="rect">
            <a:avLst/>
          </a:prstGeom>
          <a:noFill/>
        </p:spPr>
        <p:txBody>
          <a:bodyPr wrap="square" rtlCol="0">
            <a:spAutoFit/>
          </a:bodyPr>
          <a:lstStyle/>
          <a:p>
            <a:r>
              <a:rPr lang="en-US" sz="1400" dirty="0">
                <a:latin typeface="Avenir Next" panose="020B0503020202020204" pitchFamily="34" charset="0"/>
              </a:rPr>
              <a:t>Transition Services are design to be a results-oriented process that facilitates the movement from school to postsecondary</a:t>
            </a:r>
            <a:endParaRPr lang="en-US" sz="1400" dirty="0">
              <a:solidFill>
                <a:srgbClr val="FF0000"/>
              </a:solidFill>
              <a:latin typeface="Avenir Next" panose="020B0503020202020204" pitchFamily="34" charset="0"/>
            </a:endParaRPr>
          </a:p>
        </p:txBody>
      </p:sp>
      <p:sp>
        <p:nvSpPr>
          <p:cNvPr id="5" name="TextBox 4">
            <a:extLst>
              <a:ext uri="{FF2B5EF4-FFF2-40B4-BE49-F238E27FC236}">
                <a16:creationId xmlns:a16="http://schemas.microsoft.com/office/drawing/2014/main" id="{07AA6407-D09D-4B02-9067-DEB7C369BBB9}"/>
              </a:ext>
            </a:extLst>
          </p:cNvPr>
          <p:cNvSpPr txBox="1"/>
          <p:nvPr/>
        </p:nvSpPr>
        <p:spPr>
          <a:xfrm>
            <a:off x="8856074" y="2005172"/>
            <a:ext cx="2486527" cy="1938992"/>
          </a:xfrm>
          <a:prstGeom prst="rect">
            <a:avLst/>
          </a:prstGeom>
          <a:noFill/>
        </p:spPr>
        <p:txBody>
          <a:bodyPr wrap="square" rtlCol="0">
            <a:spAutoFit/>
          </a:bodyPr>
          <a:lstStyle/>
          <a:p>
            <a:pPr algn="ctr"/>
            <a:r>
              <a:rPr lang="en-US" sz="2400" dirty="0">
                <a:solidFill>
                  <a:srgbClr val="FF0000"/>
                </a:solidFill>
                <a:latin typeface="Avenir Next" panose="020B0503020202020204" pitchFamily="34" charset="0"/>
              </a:rPr>
              <a:t>Education, Employment, and Independent Living! </a:t>
            </a:r>
          </a:p>
        </p:txBody>
      </p:sp>
      <p:pic>
        <p:nvPicPr>
          <p:cNvPr id="6" name="Picture 5" descr="Download Applause Clapping Fonts Hand Noto Emoji HQ PNG Image | FreePNGImg">
            <a:extLst>
              <a:ext uri="{FF2B5EF4-FFF2-40B4-BE49-F238E27FC236}">
                <a16:creationId xmlns:a16="http://schemas.microsoft.com/office/drawing/2014/main" id="{EB09603F-1877-A43F-57AA-90180893D6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6687" y="4165806"/>
            <a:ext cx="1285302" cy="1285302"/>
          </a:xfrm>
          <a:prstGeom prst="rect">
            <a:avLst/>
          </a:prstGeom>
        </p:spPr>
      </p:pic>
    </p:spTree>
    <p:extLst>
      <p:ext uri="{BB962C8B-B14F-4D97-AF65-F5344CB8AC3E}">
        <p14:creationId xmlns:p14="http://schemas.microsoft.com/office/powerpoint/2010/main" val="141417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6C5A-C266-8239-5E2F-B40C9645634A}"/>
              </a:ext>
            </a:extLst>
          </p:cNvPr>
          <p:cNvSpPr>
            <a:spLocks noGrp="1"/>
          </p:cNvSpPr>
          <p:nvPr>
            <p:ph type="title"/>
          </p:nvPr>
        </p:nvSpPr>
        <p:spPr/>
        <p:txBody>
          <a:bodyPr/>
          <a:lstStyle/>
          <a:p>
            <a:r>
              <a:rPr lang="en-US"/>
              <a:t>Comparing Activities</a:t>
            </a:r>
          </a:p>
        </p:txBody>
      </p:sp>
      <p:graphicFrame>
        <p:nvGraphicFramePr>
          <p:cNvPr id="5" name="Table 5">
            <a:extLst>
              <a:ext uri="{FF2B5EF4-FFF2-40B4-BE49-F238E27FC236}">
                <a16:creationId xmlns:a16="http://schemas.microsoft.com/office/drawing/2014/main" id="{8C988187-6CBA-3582-B9C7-593C0D3E2755}"/>
              </a:ext>
            </a:extLst>
          </p:cNvPr>
          <p:cNvGraphicFramePr>
            <a:graphicFrameLocks noGrp="1"/>
          </p:cNvGraphicFramePr>
          <p:nvPr>
            <p:ph idx="1"/>
            <p:extLst>
              <p:ext uri="{D42A27DB-BD31-4B8C-83A1-F6EECF244321}">
                <p14:modId xmlns:p14="http://schemas.microsoft.com/office/powerpoint/2010/main" val="2779698153"/>
              </p:ext>
            </p:extLst>
          </p:nvPr>
        </p:nvGraphicFramePr>
        <p:xfrm>
          <a:off x="605087" y="2139525"/>
          <a:ext cx="11004827" cy="4167858"/>
        </p:xfrm>
        <a:graphic>
          <a:graphicData uri="http://schemas.openxmlformats.org/drawingml/2006/table">
            <a:tbl>
              <a:tblPr firstRow="1" bandRow="1">
                <a:tableStyleId>{5C22544A-7EE6-4342-B048-85BDC9FD1C3A}</a:tableStyleId>
              </a:tblPr>
              <a:tblGrid>
                <a:gridCol w="5437904">
                  <a:extLst>
                    <a:ext uri="{9D8B030D-6E8A-4147-A177-3AD203B41FA5}">
                      <a16:colId xmlns:a16="http://schemas.microsoft.com/office/drawing/2014/main" val="326870394"/>
                    </a:ext>
                  </a:extLst>
                </a:gridCol>
                <a:gridCol w="5566923">
                  <a:extLst>
                    <a:ext uri="{9D8B030D-6E8A-4147-A177-3AD203B41FA5}">
                      <a16:colId xmlns:a16="http://schemas.microsoft.com/office/drawing/2014/main" val="1674176905"/>
                    </a:ext>
                  </a:extLst>
                </a:gridCol>
              </a:tblGrid>
              <a:tr h="510258">
                <a:tc>
                  <a:txBody>
                    <a:bodyPr/>
                    <a:lstStyle/>
                    <a:p>
                      <a:r>
                        <a:rPr lang="en-US" sz="2600" dirty="0">
                          <a:latin typeface="Arial" panose="020B0604020202020204" pitchFamily="34" charset="0"/>
                          <a:cs typeface="Arial" panose="020B0604020202020204" pitchFamily="34" charset="0"/>
                        </a:rPr>
                        <a:t>IDEA TRANSITION SERVICES</a:t>
                      </a:r>
                    </a:p>
                  </a:txBody>
                  <a:tcPr/>
                </a:tc>
                <a:tc>
                  <a:txBody>
                    <a:bodyPr/>
                    <a:lstStyle/>
                    <a:p>
                      <a:r>
                        <a:rPr lang="en-US" sz="2600" dirty="0">
                          <a:latin typeface="Arial" panose="020B0604020202020204" pitchFamily="34" charset="0"/>
                          <a:cs typeface="Arial" panose="020B0604020202020204" pitchFamily="34" charset="0"/>
                        </a:rPr>
                        <a:t>WIOA PRE-ETS</a:t>
                      </a:r>
                    </a:p>
                  </a:txBody>
                  <a:tcPr/>
                </a:tc>
                <a:extLst>
                  <a:ext uri="{0D108BD9-81ED-4DB2-BD59-A6C34878D82A}">
                    <a16:rowId xmlns:a16="http://schemas.microsoft.com/office/drawing/2014/main" val="4051045438"/>
                  </a:ext>
                </a:extLst>
              </a:tr>
              <a:tr h="3412349">
                <a:tc>
                  <a:txBody>
                    <a:bodyPr/>
                    <a:lstStyle/>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Instruction</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Related Services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Community Experiences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Development of Employment and other post-school adult living objectives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If appropriate, acquisition of daily living skills and provision of a functional vocational evaluation</a:t>
                      </a:r>
                    </a:p>
                  </a:txBody>
                  <a:tcPr/>
                </a:tc>
                <a:tc>
                  <a:txBody>
                    <a:bodyPr/>
                    <a:lstStyle/>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Job Exploration</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Self-Advocacy</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Work-Based Learning</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Workplace Readiness Training</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Postsecondary Education Counseling</a:t>
                      </a:r>
                    </a:p>
                  </a:txBody>
                  <a:tcPr/>
                </a:tc>
                <a:extLst>
                  <a:ext uri="{0D108BD9-81ED-4DB2-BD59-A6C34878D82A}">
                    <a16:rowId xmlns:a16="http://schemas.microsoft.com/office/drawing/2014/main" val="2987772690"/>
                  </a:ext>
                </a:extLst>
              </a:tr>
            </a:tbl>
          </a:graphicData>
        </a:graphic>
      </p:graphicFrame>
      <p:sp>
        <p:nvSpPr>
          <p:cNvPr id="4" name="Slide Number Placeholder 3">
            <a:extLst>
              <a:ext uri="{FF2B5EF4-FFF2-40B4-BE49-F238E27FC236}">
                <a16:creationId xmlns:a16="http://schemas.microsoft.com/office/drawing/2014/main" id="{E2312564-CE97-169F-0B75-BC229F4CFF58}"/>
              </a:ext>
            </a:extLst>
          </p:cNvPr>
          <p:cNvSpPr>
            <a:spLocks noGrp="1"/>
          </p:cNvSpPr>
          <p:nvPr>
            <p:ph type="sldNum" sz="quarter" idx="12"/>
          </p:nvPr>
        </p:nvSpPr>
        <p:spPr/>
        <p:txBody>
          <a:bodyPr/>
          <a:lstStyle/>
          <a:p>
            <a:fld id="{50ADEE99-5B15-4B10-A3EB-5286E787B43D}" type="slidenum">
              <a:rPr lang="en-US" smtClean="0"/>
              <a:t>24</a:t>
            </a:fld>
            <a:endParaRPr lang="en-US"/>
          </a:p>
        </p:txBody>
      </p:sp>
    </p:spTree>
    <p:extLst>
      <p:ext uri="{BB962C8B-B14F-4D97-AF65-F5344CB8AC3E}">
        <p14:creationId xmlns:p14="http://schemas.microsoft.com/office/powerpoint/2010/main" val="4143970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81B6-2FF5-189F-3A5D-6CD4252095C5}"/>
              </a:ext>
            </a:extLst>
          </p:cNvPr>
          <p:cNvSpPr>
            <a:spLocks noGrp="1"/>
          </p:cNvSpPr>
          <p:nvPr>
            <p:ph type="title"/>
          </p:nvPr>
        </p:nvSpPr>
        <p:spPr>
          <a:xfrm>
            <a:off x="914659" y="511175"/>
            <a:ext cx="10362682" cy="1188720"/>
          </a:xfrm>
        </p:spPr>
        <p:txBody>
          <a:bodyPr>
            <a:normAutofit fontScale="90000"/>
          </a:bodyPr>
          <a:lstStyle/>
          <a:p>
            <a:r>
              <a:rPr lang="en-US" dirty="0"/>
              <a:t>What the PSO Data </a:t>
            </a:r>
            <a:r>
              <a:rPr lang="en-US"/>
              <a:t>Tell</a:t>
            </a:r>
            <a:r>
              <a:rPr lang="en-US" dirty="0"/>
              <a:t> Us About Agency Linkages</a:t>
            </a:r>
          </a:p>
        </p:txBody>
      </p:sp>
      <p:sp>
        <p:nvSpPr>
          <p:cNvPr id="5" name="Content Placeholder 4">
            <a:extLst>
              <a:ext uri="{FF2B5EF4-FFF2-40B4-BE49-F238E27FC236}">
                <a16:creationId xmlns:a16="http://schemas.microsoft.com/office/drawing/2014/main" id="{4FE542B8-EC7D-2CBF-20A9-E100B566C298}"/>
              </a:ext>
            </a:extLst>
          </p:cNvPr>
          <p:cNvSpPr>
            <a:spLocks noGrp="1"/>
          </p:cNvSpPr>
          <p:nvPr>
            <p:ph sz="half" idx="1"/>
          </p:nvPr>
        </p:nvSpPr>
        <p:spPr>
          <a:xfrm>
            <a:off x="914659" y="1826196"/>
            <a:ext cx="10362682" cy="1056767"/>
          </a:xfrm>
        </p:spPr>
        <p:txBody>
          <a:bodyPr>
            <a:normAutofit fontScale="92500"/>
          </a:bodyPr>
          <a:lstStyle/>
          <a:p>
            <a:pPr marL="0" indent="0">
              <a:buNone/>
            </a:pPr>
            <a:r>
              <a:rPr lang="en-US" dirty="0"/>
              <a:t>When asked if they contacted an adult agency in the year after high school, nearly 20% of the 6,261 respondents answered “yes”.</a:t>
            </a:r>
          </a:p>
        </p:txBody>
      </p:sp>
      <p:graphicFrame>
        <p:nvGraphicFramePr>
          <p:cNvPr id="8" name="Table 8">
            <a:extLst>
              <a:ext uri="{FF2B5EF4-FFF2-40B4-BE49-F238E27FC236}">
                <a16:creationId xmlns:a16="http://schemas.microsoft.com/office/drawing/2014/main" id="{0D16695B-0015-7299-1DE8-DC8E1CAC01D8}"/>
              </a:ext>
            </a:extLst>
          </p:cNvPr>
          <p:cNvGraphicFramePr>
            <a:graphicFrameLocks noGrp="1"/>
          </p:cNvGraphicFramePr>
          <p:nvPr>
            <p:ph sz="half" idx="2"/>
            <p:extLst>
              <p:ext uri="{D42A27DB-BD31-4B8C-83A1-F6EECF244321}">
                <p14:modId xmlns:p14="http://schemas.microsoft.com/office/powerpoint/2010/main" val="68274116"/>
              </p:ext>
            </p:extLst>
          </p:nvPr>
        </p:nvGraphicFramePr>
        <p:xfrm>
          <a:off x="914659" y="2881662"/>
          <a:ext cx="10362682" cy="3337560"/>
        </p:xfrm>
        <a:graphic>
          <a:graphicData uri="http://schemas.openxmlformats.org/drawingml/2006/table">
            <a:tbl>
              <a:tblPr firstRow="1" bandRow="1">
                <a:tableStyleId>{5C22544A-7EE6-4342-B048-85BDC9FD1C3A}</a:tableStyleId>
              </a:tblPr>
              <a:tblGrid>
                <a:gridCol w="6513684">
                  <a:extLst>
                    <a:ext uri="{9D8B030D-6E8A-4147-A177-3AD203B41FA5}">
                      <a16:colId xmlns:a16="http://schemas.microsoft.com/office/drawing/2014/main" val="1661602547"/>
                    </a:ext>
                  </a:extLst>
                </a:gridCol>
                <a:gridCol w="3848998">
                  <a:extLst>
                    <a:ext uri="{9D8B030D-6E8A-4147-A177-3AD203B41FA5}">
                      <a16:colId xmlns:a16="http://schemas.microsoft.com/office/drawing/2014/main" val="2126697683"/>
                    </a:ext>
                  </a:extLst>
                </a:gridCol>
              </a:tblGrid>
              <a:tr h="370840">
                <a:tc>
                  <a:txBody>
                    <a:bodyPr/>
                    <a:lstStyle/>
                    <a:p>
                      <a:pPr algn="ctr" fontAlgn="ctr"/>
                      <a:r>
                        <a:rPr lang="en-US" sz="2400" dirty="0"/>
                        <a:t>Agency</a:t>
                      </a:r>
                    </a:p>
                  </a:txBody>
                  <a:tcPr marL="0" marR="0" marT="0" marB="0" anchor="ctr"/>
                </a:tc>
                <a:tc>
                  <a:txBody>
                    <a:bodyPr/>
                    <a:lstStyle/>
                    <a:p>
                      <a:pPr algn="ctr" fontAlgn="ctr"/>
                      <a:r>
                        <a:rPr lang="en-US" sz="2400" dirty="0"/>
                        <a:t>Total Resp’ts</a:t>
                      </a:r>
                    </a:p>
                  </a:txBody>
                  <a:tcPr marL="0" marR="0" marT="0" marB="0" anchor="ctr"/>
                </a:tc>
                <a:extLst>
                  <a:ext uri="{0D108BD9-81ED-4DB2-BD59-A6C34878D82A}">
                    <a16:rowId xmlns:a16="http://schemas.microsoft.com/office/drawing/2014/main" val="1079707228"/>
                  </a:ext>
                </a:extLst>
              </a:tr>
              <a:tr h="370840">
                <a:tc>
                  <a:txBody>
                    <a:bodyPr/>
                    <a:lstStyle/>
                    <a:p>
                      <a:pPr algn="l" fontAlgn="b"/>
                      <a:r>
                        <a:rPr lang="en-US" sz="2400" dirty="0"/>
                        <a:t>Division of Vocational Rehabilitation</a:t>
                      </a:r>
                    </a:p>
                  </a:txBody>
                  <a:tcPr marL="0" marR="0" marT="0" marB="0" anchor="b"/>
                </a:tc>
                <a:tc>
                  <a:txBody>
                    <a:bodyPr/>
                    <a:lstStyle/>
                    <a:p>
                      <a:pPr algn="ctr" fontAlgn="b"/>
                      <a:r>
                        <a:rPr lang="en-US" sz="2400" b="0" i="0" u="none" strike="noStrike" dirty="0">
                          <a:effectLst/>
                          <a:latin typeface="Arial" panose="020B0604020202020204" pitchFamily="34" charset="0"/>
                        </a:rPr>
                        <a:t>392 (6%) </a:t>
                      </a:r>
                    </a:p>
                  </a:txBody>
                  <a:tcPr marL="0" marR="0" marT="0" marB="0" anchor="b"/>
                </a:tc>
                <a:extLst>
                  <a:ext uri="{0D108BD9-81ED-4DB2-BD59-A6C34878D82A}">
                    <a16:rowId xmlns:a16="http://schemas.microsoft.com/office/drawing/2014/main" val="3798672893"/>
                  </a:ext>
                </a:extLst>
              </a:tr>
              <a:tr h="370840">
                <a:tc>
                  <a:txBody>
                    <a:bodyPr/>
                    <a:lstStyle/>
                    <a:p>
                      <a:pPr algn="l" fontAlgn="b"/>
                      <a:r>
                        <a:rPr lang="en-US" sz="2400" dirty="0"/>
                        <a:t>Developmental Disabilities Administration</a:t>
                      </a:r>
                    </a:p>
                  </a:txBody>
                  <a:tcPr marL="0" marR="0" marT="0" marB="0" anchor="b"/>
                </a:tc>
                <a:tc>
                  <a:txBody>
                    <a:bodyPr/>
                    <a:lstStyle/>
                    <a:p>
                      <a:pPr algn="ctr" fontAlgn="b"/>
                      <a:r>
                        <a:rPr lang="en-US" sz="2400" b="0" i="0" u="none" strike="noStrike" dirty="0">
                          <a:effectLst/>
                          <a:latin typeface="Arial" panose="020B0604020202020204" pitchFamily="34" charset="0"/>
                        </a:rPr>
                        <a:t>265 (4%)</a:t>
                      </a:r>
                    </a:p>
                  </a:txBody>
                  <a:tcPr marL="0" marR="0" marT="0" marB="0" anchor="b"/>
                </a:tc>
                <a:extLst>
                  <a:ext uri="{0D108BD9-81ED-4DB2-BD59-A6C34878D82A}">
                    <a16:rowId xmlns:a16="http://schemas.microsoft.com/office/drawing/2014/main" val="4275245244"/>
                  </a:ext>
                </a:extLst>
              </a:tr>
              <a:tr h="370840">
                <a:tc>
                  <a:txBody>
                    <a:bodyPr/>
                    <a:lstStyle/>
                    <a:p>
                      <a:pPr algn="l" fontAlgn="b"/>
                      <a:r>
                        <a:rPr lang="en-US" sz="2400" dirty="0"/>
                        <a:t>Disability Support Services - college</a:t>
                      </a:r>
                    </a:p>
                  </a:txBody>
                  <a:tcPr marL="0" marR="0" marT="0" marB="0" anchor="b"/>
                </a:tc>
                <a:tc>
                  <a:txBody>
                    <a:bodyPr/>
                    <a:lstStyle/>
                    <a:p>
                      <a:pPr algn="ctr" fontAlgn="b"/>
                      <a:r>
                        <a:rPr lang="en-US" sz="2400" b="0" i="0" u="none" strike="noStrike" dirty="0">
                          <a:effectLst/>
                          <a:latin typeface="Arial" panose="020B0604020202020204" pitchFamily="34" charset="0"/>
                        </a:rPr>
                        <a:t>141 (2%)</a:t>
                      </a:r>
                    </a:p>
                  </a:txBody>
                  <a:tcPr marL="0" marR="0" marT="0" marB="0" anchor="b"/>
                </a:tc>
                <a:extLst>
                  <a:ext uri="{0D108BD9-81ED-4DB2-BD59-A6C34878D82A}">
                    <a16:rowId xmlns:a16="http://schemas.microsoft.com/office/drawing/2014/main" val="759513802"/>
                  </a:ext>
                </a:extLst>
              </a:tr>
              <a:tr h="370840">
                <a:tc>
                  <a:txBody>
                    <a:bodyPr/>
                    <a:lstStyle/>
                    <a:p>
                      <a:pPr algn="l" fontAlgn="b"/>
                      <a:r>
                        <a:rPr lang="en-US" sz="2400"/>
                        <a:t>Mental Health Provider</a:t>
                      </a:r>
                    </a:p>
                  </a:txBody>
                  <a:tcPr marL="0" marR="0" marT="0" marB="0" anchor="b"/>
                </a:tc>
                <a:tc>
                  <a:txBody>
                    <a:bodyPr/>
                    <a:lstStyle/>
                    <a:p>
                      <a:pPr algn="ctr" fontAlgn="b"/>
                      <a:r>
                        <a:rPr lang="en-US" sz="2400" b="0" i="0" u="none" strike="noStrike" dirty="0">
                          <a:effectLst/>
                          <a:latin typeface="Arial" panose="020B0604020202020204" pitchFamily="34" charset="0"/>
                        </a:rPr>
                        <a:t>91 (1%)</a:t>
                      </a:r>
                    </a:p>
                  </a:txBody>
                  <a:tcPr marL="0" marR="0" marT="0" marB="0" anchor="b"/>
                </a:tc>
                <a:extLst>
                  <a:ext uri="{0D108BD9-81ED-4DB2-BD59-A6C34878D82A}">
                    <a16:rowId xmlns:a16="http://schemas.microsoft.com/office/drawing/2014/main" val="2012546942"/>
                  </a:ext>
                </a:extLst>
              </a:tr>
              <a:tr h="370840">
                <a:tc>
                  <a:txBody>
                    <a:bodyPr/>
                    <a:lstStyle/>
                    <a:p>
                      <a:pPr algn="l" fontAlgn="b"/>
                      <a:r>
                        <a:rPr lang="en-US" sz="2400" dirty="0" err="1"/>
                        <a:t>WorkSource</a:t>
                      </a:r>
                      <a:endParaRPr lang="en-US" sz="2400" dirty="0"/>
                    </a:p>
                  </a:txBody>
                  <a:tcPr marL="0" marR="0" marT="0" marB="0" anchor="b"/>
                </a:tc>
                <a:tc>
                  <a:txBody>
                    <a:bodyPr/>
                    <a:lstStyle/>
                    <a:p>
                      <a:pPr algn="ctr" fontAlgn="b"/>
                      <a:r>
                        <a:rPr lang="en-US" sz="2400" b="0" i="0" u="none" strike="noStrike" dirty="0">
                          <a:effectLst/>
                          <a:latin typeface="Arial" panose="020B0604020202020204" pitchFamily="34" charset="0"/>
                        </a:rPr>
                        <a:t>108 (2%)</a:t>
                      </a:r>
                    </a:p>
                  </a:txBody>
                  <a:tcPr marL="0" marR="0" marT="0" marB="0" anchor="b"/>
                </a:tc>
                <a:extLst>
                  <a:ext uri="{0D108BD9-81ED-4DB2-BD59-A6C34878D82A}">
                    <a16:rowId xmlns:a16="http://schemas.microsoft.com/office/drawing/2014/main" val="3618636262"/>
                  </a:ext>
                </a:extLst>
              </a:tr>
              <a:tr h="370840">
                <a:tc>
                  <a:txBody>
                    <a:bodyPr/>
                    <a:lstStyle/>
                    <a:p>
                      <a:pPr algn="l" fontAlgn="b"/>
                      <a:r>
                        <a:rPr lang="en-US" sz="2400"/>
                        <a:t>Job Corps</a:t>
                      </a:r>
                    </a:p>
                  </a:txBody>
                  <a:tcPr marL="0" marR="0" marT="0" marB="0" anchor="b"/>
                </a:tc>
                <a:tc>
                  <a:txBody>
                    <a:bodyPr/>
                    <a:lstStyle/>
                    <a:p>
                      <a:pPr algn="ctr" fontAlgn="b"/>
                      <a:r>
                        <a:rPr lang="en-US" sz="2400" b="0" i="0" u="none" strike="noStrike" dirty="0">
                          <a:effectLst/>
                          <a:latin typeface="Arial" panose="020B0604020202020204" pitchFamily="34" charset="0"/>
                        </a:rPr>
                        <a:t>45 (&lt;1%)</a:t>
                      </a:r>
                    </a:p>
                  </a:txBody>
                  <a:tcPr marL="0" marR="0" marT="0" marB="0" anchor="b"/>
                </a:tc>
                <a:extLst>
                  <a:ext uri="{0D108BD9-81ED-4DB2-BD59-A6C34878D82A}">
                    <a16:rowId xmlns:a16="http://schemas.microsoft.com/office/drawing/2014/main" val="2371124456"/>
                  </a:ext>
                </a:extLst>
              </a:tr>
              <a:tr h="370840">
                <a:tc>
                  <a:txBody>
                    <a:bodyPr/>
                    <a:lstStyle/>
                    <a:p>
                      <a:pPr algn="l" fontAlgn="b"/>
                      <a:r>
                        <a:rPr lang="en-US" sz="2400"/>
                        <a:t>WA State Department of Services for the Blind</a:t>
                      </a:r>
                    </a:p>
                  </a:txBody>
                  <a:tcPr marL="0" marR="0" marT="0" marB="0" anchor="b"/>
                </a:tc>
                <a:tc>
                  <a:txBody>
                    <a:bodyPr/>
                    <a:lstStyle/>
                    <a:p>
                      <a:pPr algn="ctr" fontAlgn="b"/>
                      <a:r>
                        <a:rPr lang="en-US" sz="2400" b="0" i="0" u="none" strike="noStrike" dirty="0">
                          <a:effectLst/>
                          <a:latin typeface="Arial" panose="020B0604020202020204" pitchFamily="34" charset="0"/>
                        </a:rPr>
                        <a:t>12 (&lt;1%)</a:t>
                      </a:r>
                    </a:p>
                  </a:txBody>
                  <a:tcPr marL="0" marR="0" marT="0" marB="0" anchor="b"/>
                </a:tc>
                <a:extLst>
                  <a:ext uri="{0D108BD9-81ED-4DB2-BD59-A6C34878D82A}">
                    <a16:rowId xmlns:a16="http://schemas.microsoft.com/office/drawing/2014/main" val="4009576823"/>
                  </a:ext>
                </a:extLst>
              </a:tr>
              <a:tr h="370840">
                <a:tc>
                  <a:txBody>
                    <a:bodyPr/>
                    <a:lstStyle/>
                    <a:p>
                      <a:pPr algn="l" fontAlgn="b"/>
                      <a:r>
                        <a:rPr lang="en-US" sz="2400"/>
                        <a:t>Other</a:t>
                      </a:r>
                    </a:p>
                  </a:txBody>
                  <a:tcPr marL="0" marR="0" marT="0" marB="0" anchor="b"/>
                </a:tc>
                <a:tc>
                  <a:txBody>
                    <a:bodyPr/>
                    <a:lstStyle/>
                    <a:p>
                      <a:pPr algn="ctr" fontAlgn="b"/>
                      <a:r>
                        <a:rPr lang="en-US" sz="2400" b="0" i="0" u="none" strike="noStrike" dirty="0">
                          <a:effectLst/>
                          <a:latin typeface="Arial" panose="020B0604020202020204" pitchFamily="34" charset="0"/>
                        </a:rPr>
                        <a:t>192 (2%)</a:t>
                      </a:r>
                    </a:p>
                  </a:txBody>
                  <a:tcPr marL="0" marR="0" marT="0" marB="0" anchor="b"/>
                </a:tc>
                <a:extLst>
                  <a:ext uri="{0D108BD9-81ED-4DB2-BD59-A6C34878D82A}">
                    <a16:rowId xmlns:a16="http://schemas.microsoft.com/office/drawing/2014/main" val="3578908755"/>
                  </a:ext>
                </a:extLst>
              </a:tr>
            </a:tbl>
          </a:graphicData>
        </a:graphic>
      </p:graphicFrame>
      <p:sp>
        <p:nvSpPr>
          <p:cNvPr id="4" name="Slide Number Placeholder 3">
            <a:extLst>
              <a:ext uri="{FF2B5EF4-FFF2-40B4-BE49-F238E27FC236}">
                <a16:creationId xmlns:a16="http://schemas.microsoft.com/office/drawing/2014/main" id="{C0175065-28E3-D225-ECE6-7A8FDBD5550F}"/>
              </a:ext>
            </a:extLst>
          </p:cNvPr>
          <p:cNvSpPr>
            <a:spLocks noGrp="1"/>
          </p:cNvSpPr>
          <p:nvPr>
            <p:ph type="sldNum" sz="quarter" idx="12"/>
          </p:nvPr>
        </p:nvSpPr>
        <p:spPr/>
        <p:txBody>
          <a:bodyPr/>
          <a:lstStyle/>
          <a:p>
            <a:fld id="{50ADEE99-5B15-4B10-A3EB-5286E787B43D}" type="slidenum">
              <a:rPr lang="en-US" smtClean="0"/>
              <a:t>25</a:t>
            </a:fld>
            <a:endParaRPr lang="en-US" dirty="0"/>
          </a:p>
        </p:txBody>
      </p:sp>
    </p:spTree>
    <p:extLst>
      <p:ext uri="{BB962C8B-B14F-4D97-AF65-F5344CB8AC3E}">
        <p14:creationId xmlns:p14="http://schemas.microsoft.com/office/powerpoint/2010/main" val="87940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26909-FD5D-4F7E-BAAF-CD614BF9CCCC}"/>
              </a:ext>
            </a:extLst>
          </p:cNvPr>
          <p:cNvSpPr>
            <a:spLocks noGrp="1"/>
          </p:cNvSpPr>
          <p:nvPr>
            <p:ph type="title"/>
          </p:nvPr>
        </p:nvSpPr>
        <p:spPr>
          <a:xfrm>
            <a:off x="733245" y="569343"/>
            <a:ext cx="10899775" cy="1240830"/>
          </a:xfrm>
        </p:spPr>
        <p:txBody>
          <a:bodyPr>
            <a:normAutofit/>
          </a:bodyPr>
          <a:lstStyle/>
          <a:p>
            <a:r>
              <a:rPr lang="en-US" dirty="0"/>
              <a:t>Outcomes for Respondents who Contacted DVR </a:t>
            </a:r>
            <a:endParaRPr lang="en-US" sz="3200" dirty="0"/>
          </a:p>
        </p:txBody>
      </p:sp>
      <p:graphicFrame>
        <p:nvGraphicFramePr>
          <p:cNvPr id="9" name="Table2" descr="Post-School Outcomes for all respondents. ">
            <a:extLst>
              <a:ext uri="{FF2B5EF4-FFF2-40B4-BE49-F238E27FC236}">
                <a16:creationId xmlns:a16="http://schemas.microsoft.com/office/drawing/2014/main" id="{9672FB53-A4DC-426D-96E5-9974A2D61401}"/>
              </a:ext>
            </a:extLst>
          </p:cNvPr>
          <p:cNvGraphicFramePr>
            <a:graphicFrameLocks noGrp="1"/>
          </p:cNvGraphicFramePr>
          <p:nvPr>
            <p:ph idx="1"/>
            <p:extLst>
              <p:ext uri="{D42A27DB-BD31-4B8C-83A1-F6EECF244321}">
                <p14:modId xmlns:p14="http://schemas.microsoft.com/office/powerpoint/2010/main" val="3472360123"/>
              </p:ext>
            </p:extLst>
          </p:nvPr>
        </p:nvGraphicFramePr>
        <p:xfrm>
          <a:off x="733425" y="2079625"/>
          <a:ext cx="10899775" cy="1439893"/>
        </p:xfrm>
        <a:graphic>
          <a:graphicData uri="http://schemas.openxmlformats.org/drawingml/2006/table">
            <a:tbl>
              <a:tblPr firstRow="1" firstCol="1" bandRow="1">
                <a:tableStyleId>{69CF1AB2-1976-4502-BF36-3FF5EA218861}</a:tableStyleId>
              </a:tblPr>
              <a:tblGrid>
                <a:gridCol w="1351183">
                  <a:extLst>
                    <a:ext uri="{9D8B030D-6E8A-4147-A177-3AD203B41FA5}">
                      <a16:colId xmlns:a16="http://schemas.microsoft.com/office/drawing/2014/main" val="2608274751"/>
                    </a:ext>
                  </a:extLst>
                </a:gridCol>
                <a:gridCol w="1755961">
                  <a:extLst>
                    <a:ext uri="{9D8B030D-6E8A-4147-A177-3AD203B41FA5}">
                      <a16:colId xmlns:a16="http://schemas.microsoft.com/office/drawing/2014/main" val="1056807777"/>
                    </a:ext>
                  </a:extLst>
                </a:gridCol>
                <a:gridCol w="2153537">
                  <a:extLst>
                    <a:ext uri="{9D8B030D-6E8A-4147-A177-3AD203B41FA5}">
                      <a16:colId xmlns:a16="http://schemas.microsoft.com/office/drawing/2014/main" val="3527995630"/>
                    </a:ext>
                  </a:extLst>
                </a:gridCol>
                <a:gridCol w="1656567">
                  <a:extLst>
                    <a:ext uri="{9D8B030D-6E8A-4147-A177-3AD203B41FA5}">
                      <a16:colId xmlns:a16="http://schemas.microsoft.com/office/drawing/2014/main" val="3002199596"/>
                    </a:ext>
                  </a:extLst>
                </a:gridCol>
                <a:gridCol w="2054144">
                  <a:extLst>
                    <a:ext uri="{9D8B030D-6E8A-4147-A177-3AD203B41FA5}">
                      <a16:colId xmlns:a16="http://schemas.microsoft.com/office/drawing/2014/main" val="3587713390"/>
                    </a:ext>
                  </a:extLst>
                </a:gridCol>
                <a:gridCol w="1928383">
                  <a:extLst>
                    <a:ext uri="{9D8B030D-6E8A-4147-A177-3AD203B41FA5}">
                      <a16:colId xmlns:a16="http://schemas.microsoft.com/office/drawing/2014/main" val="179744690"/>
                    </a:ext>
                  </a:extLst>
                </a:gridCol>
              </a:tblGrid>
              <a:tr h="900268">
                <a:tc>
                  <a:txBody>
                    <a:bodyPr/>
                    <a:lstStyle/>
                    <a:p>
                      <a:pPr algn="ctr" fontAlgn="b"/>
                      <a:r>
                        <a:rPr lang="en-US" sz="2400" b="1" i="0" u="none" strike="noStrike">
                          <a:solidFill>
                            <a:schemeClr val="tx1"/>
                          </a:solidFill>
                          <a:effectLst/>
                          <a:latin typeface="Arial" panose="020B0604020202020204" pitchFamily="34" charset="0"/>
                          <a:cs typeface="Arial" panose="020B0604020202020204" pitchFamily="34" charset="0"/>
                        </a:rPr>
                        <a:t>Resp’ts</a:t>
                      </a: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Higher Education</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Competitive Employment</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Other Education</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Other Employment</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tc>
                  <a:txBody>
                    <a:bodyPr/>
                    <a:lstStyle/>
                    <a:p>
                      <a:pPr algn="ctr" fontAlgn="b"/>
                      <a:r>
                        <a:rPr lang="en-US" sz="2400" u="none" strike="noStrike">
                          <a:effectLst/>
                          <a:latin typeface="Arial" panose="020B0604020202020204" pitchFamily="34" charset="0"/>
                          <a:cs typeface="Arial" panose="020B0604020202020204" pitchFamily="34" charset="0"/>
                        </a:rPr>
                        <a:t>No Engagement</a:t>
                      </a:r>
                      <a:endParaRPr lang="en-US" sz="2400" b="0" i="0" u="none" strike="noStrike">
                        <a:solidFill>
                          <a:srgbClr val="FFFFFF"/>
                        </a:solidFill>
                        <a:effectLst/>
                        <a:latin typeface="Arial" panose="020B0604020202020204" pitchFamily="34" charset="0"/>
                        <a:cs typeface="Arial" panose="020B0604020202020204" pitchFamily="34" charset="0"/>
                      </a:endParaRPr>
                    </a:p>
                  </a:txBody>
                  <a:tcPr marL="45720" marR="45720" anchor="b"/>
                </a:tc>
                <a:extLst>
                  <a:ext uri="{0D108BD9-81ED-4DB2-BD59-A6C34878D82A}">
                    <a16:rowId xmlns:a16="http://schemas.microsoft.com/office/drawing/2014/main" val="3554276890"/>
                  </a:ext>
                </a:extLst>
              </a:tr>
              <a:tr h="539625">
                <a:tc>
                  <a:txBody>
                    <a:bodyPr/>
                    <a:lstStyle/>
                    <a:p>
                      <a:pPr algn="ctr" fontAlgn="b"/>
                      <a:r>
                        <a:rPr lang="en-US" sz="2400" b="0" i="0" u="none" strike="noStrike" dirty="0">
                          <a:effectLst/>
                          <a:latin typeface="Arial" panose="020B0604020202020204" pitchFamily="34" charset="0"/>
                        </a:rPr>
                        <a:t>392</a:t>
                      </a:r>
                    </a:p>
                  </a:txBody>
                  <a:tcPr marL="0" marR="0" marT="0" marB="0" anchor="b"/>
                </a:tc>
                <a:tc>
                  <a:txBody>
                    <a:bodyPr/>
                    <a:lstStyle/>
                    <a:p>
                      <a:pPr algn="ctr" fontAlgn="b"/>
                      <a:r>
                        <a:rPr lang="en-US" sz="2400" b="0" i="0" u="none" strike="noStrike" dirty="0">
                          <a:effectLst/>
                          <a:latin typeface="Arial" panose="020B0604020202020204" pitchFamily="34" charset="0"/>
                        </a:rPr>
                        <a:t>11.73%</a:t>
                      </a:r>
                    </a:p>
                  </a:txBody>
                  <a:tcPr marL="0" marR="0" marT="0" marB="0" anchor="b"/>
                </a:tc>
                <a:tc>
                  <a:txBody>
                    <a:bodyPr/>
                    <a:lstStyle/>
                    <a:p>
                      <a:pPr algn="ctr" fontAlgn="b"/>
                      <a:r>
                        <a:rPr lang="en-US" sz="2400" b="0" i="0" u="none" strike="noStrike" dirty="0">
                          <a:effectLst/>
                          <a:latin typeface="Arial" panose="020B0604020202020204" pitchFamily="34" charset="0"/>
                        </a:rPr>
                        <a:t>13.01%</a:t>
                      </a:r>
                    </a:p>
                  </a:txBody>
                  <a:tcPr marL="0" marR="0" marT="0" marB="0" anchor="b"/>
                </a:tc>
                <a:tc>
                  <a:txBody>
                    <a:bodyPr/>
                    <a:lstStyle/>
                    <a:p>
                      <a:pPr algn="ctr" fontAlgn="b"/>
                      <a:r>
                        <a:rPr lang="en-US" sz="2400" b="0" i="0" u="none" strike="noStrike" dirty="0">
                          <a:effectLst/>
                          <a:latin typeface="Arial" panose="020B0604020202020204" pitchFamily="34" charset="0"/>
                        </a:rPr>
                        <a:t>8.42%</a:t>
                      </a:r>
                    </a:p>
                  </a:txBody>
                  <a:tcPr marL="0" marR="0" marT="0" marB="0" anchor="b"/>
                </a:tc>
                <a:tc>
                  <a:txBody>
                    <a:bodyPr/>
                    <a:lstStyle/>
                    <a:p>
                      <a:pPr algn="ctr" fontAlgn="b"/>
                      <a:r>
                        <a:rPr lang="en-US" sz="2400" b="0" i="0" u="none" strike="noStrike" dirty="0">
                          <a:effectLst/>
                          <a:latin typeface="Arial" panose="020B0604020202020204" pitchFamily="34" charset="0"/>
                        </a:rPr>
                        <a:t>25.77%</a:t>
                      </a:r>
                    </a:p>
                  </a:txBody>
                  <a:tcPr marL="0" marR="0" marT="0" marB="0" anchor="b"/>
                </a:tc>
                <a:tc>
                  <a:txBody>
                    <a:bodyPr/>
                    <a:lstStyle/>
                    <a:p>
                      <a:pPr algn="ctr" fontAlgn="b"/>
                      <a:r>
                        <a:rPr lang="en-US" sz="2400" b="0" i="0" u="none" strike="noStrike" dirty="0">
                          <a:effectLst/>
                          <a:latin typeface="Arial" panose="020B0604020202020204" pitchFamily="34" charset="0"/>
                        </a:rPr>
                        <a:t>41.07%</a:t>
                      </a:r>
                    </a:p>
                  </a:txBody>
                  <a:tcPr marL="0" marR="0" marT="0" marB="0" anchor="b"/>
                </a:tc>
                <a:extLst>
                  <a:ext uri="{0D108BD9-81ED-4DB2-BD59-A6C34878D82A}">
                    <a16:rowId xmlns:a16="http://schemas.microsoft.com/office/drawing/2014/main" val="3974610188"/>
                  </a:ext>
                </a:extLst>
              </a:tr>
            </a:tbl>
          </a:graphicData>
        </a:graphic>
      </p:graphicFrame>
      <p:sp>
        <p:nvSpPr>
          <p:cNvPr id="4" name="Slide Number Placeholder 3">
            <a:extLst>
              <a:ext uri="{FF2B5EF4-FFF2-40B4-BE49-F238E27FC236}">
                <a16:creationId xmlns:a16="http://schemas.microsoft.com/office/drawing/2014/main" id="{C553C702-5BF2-4A9D-A66B-E413EA8DF73F}"/>
              </a:ext>
            </a:extLst>
          </p:cNvPr>
          <p:cNvSpPr>
            <a:spLocks noGrp="1"/>
          </p:cNvSpPr>
          <p:nvPr>
            <p:ph type="sldNum" sz="quarter" idx="12"/>
          </p:nvPr>
        </p:nvSpPr>
        <p:spPr/>
        <p:txBody>
          <a:bodyPr/>
          <a:lstStyle/>
          <a:p>
            <a:fld id="{50ADEE99-5B15-4B10-A3EB-5286E787B43D}" type="slidenum">
              <a:rPr lang="en-US" smtClean="0"/>
              <a:t>26</a:t>
            </a:fld>
            <a:endParaRPr lang="en-US"/>
          </a:p>
        </p:txBody>
      </p:sp>
    </p:spTree>
    <p:extLst>
      <p:ext uri="{BB962C8B-B14F-4D97-AF65-F5344CB8AC3E}">
        <p14:creationId xmlns:p14="http://schemas.microsoft.com/office/powerpoint/2010/main" val="411300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CFAFB0-1F22-7965-E43B-428D08AFAC42}"/>
              </a:ext>
            </a:extLst>
          </p:cNvPr>
          <p:cNvSpPr>
            <a:spLocks noGrp="1"/>
          </p:cNvSpPr>
          <p:nvPr>
            <p:ph type="title"/>
          </p:nvPr>
        </p:nvSpPr>
        <p:spPr/>
        <p:txBody>
          <a:bodyPr/>
          <a:lstStyle/>
          <a:p>
            <a:r>
              <a:rPr lang="en-US" dirty="0"/>
              <a:t>Suggestions and Recommendations</a:t>
            </a:r>
          </a:p>
        </p:txBody>
      </p:sp>
      <p:sp>
        <p:nvSpPr>
          <p:cNvPr id="6" name="Text Placeholder 5">
            <a:extLst>
              <a:ext uri="{FF2B5EF4-FFF2-40B4-BE49-F238E27FC236}">
                <a16:creationId xmlns:a16="http://schemas.microsoft.com/office/drawing/2014/main" id="{3AB3FFA5-A264-1F97-DCFC-37D8BAD9C1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4F4D6-C516-8F20-34F2-E23EE41193FC}"/>
              </a:ext>
            </a:extLst>
          </p:cNvPr>
          <p:cNvSpPr>
            <a:spLocks noGrp="1"/>
          </p:cNvSpPr>
          <p:nvPr>
            <p:ph type="sldNum" sz="quarter" idx="12"/>
          </p:nvPr>
        </p:nvSpPr>
        <p:spPr/>
        <p:txBody>
          <a:bodyPr/>
          <a:lstStyle/>
          <a:p>
            <a:fld id="{50ADEE99-5B15-4B10-A3EB-5286E787B43D}" type="slidenum">
              <a:rPr lang="en-US" smtClean="0"/>
              <a:t>27</a:t>
            </a:fld>
            <a:endParaRPr lang="en-US" dirty="0"/>
          </a:p>
        </p:txBody>
      </p:sp>
    </p:spTree>
    <p:extLst>
      <p:ext uri="{BB962C8B-B14F-4D97-AF65-F5344CB8AC3E}">
        <p14:creationId xmlns:p14="http://schemas.microsoft.com/office/powerpoint/2010/main" val="89235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727A-2821-070B-9E3E-B1C16FE2EAF0}"/>
              </a:ext>
            </a:extLst>
          </p:cNvPr>
          <p:cNvSpPr>
            <a:spLocks noGrp="1"/>
          </p:cNvSpPr>
          <p:nvPr>
            <p:ph type="title"/>
          </p:nvPr>
        </p:nvSpPr>
        <p:spPr/>
        <p:txBody>
          <a:bodyPr/>
          <a:lstStyle/>
          <a:p>
            <a:r>
              <a:rPr lang="en-US" dirty="0"/>
              <a:t>Student Needs: In High School</a:t>
            </a:r>
          </a:p>
        </p:txBody>
      </p:sp>
      <p:sp>
        <p:nvSpPr>
          <p:cNvPr id="3" name="Content Placeholder 2">
            <a:extLst>
              <a:ext uri="{FF2B5EF4-FFF2-40B4-BE49-F238E27FC236}">
                <a16:creationId xmlns:a16="http://schemas.microsoft.com/office/drawing/2014/main" id="{2FA6879A-C0A3-F146-AB89-9D895F7FB71F}"/>
              </a:ext>
            </a:extLst>
          </p:cNvPr>
          <p:cNvSpPr>
            <a:spLocks noGrp="1"/>
          </p:cNvSpPr>
          <p:nvPr>
            <p:ph idx="1"/>
          </p:nvPr>
        </p:nvSpPr>
        <p:spPr>
          <a:xfrm>
            <a:off x="733245" y="2078966"/>
            <a:ext cx="10748513" cy="2872175"/>
          </a:xfrm>
        </p:spPr>
        <p:txBody>
          <a:bodyPr/>
          <a:lstStyle/>
          <a:p>
            <a:r>
              <a:rPr lang="en-US" dirty="0"/>
              <a:t>Mentors</a:t>
            </a:r>
          </a:p>
          <a:p>
            <a:r>
              <a:rPr lang="en-US" dirty="0"/>
              <a:t>Relevancy of high school classes to real world</a:t>
            </a:r>
          </a:p>
          <a:p>
            <a:r>
              <a:rPr lang="en-US" dirty="0"/>
              <a:t>Interests and career exploration</a:t>
            </a:r>
          </a:p>
          <a:p>
            <a:r>
              <a:rPr lang="en-US" dirty="0"/>
              <a:t>Information and advocacy skills to access services</a:t>
            </a:r>
          </a:p>
          <a:p>
            <a:r>
              <a:rPr lang="en-US" dirty="0"/>
              <a:t>Understanding disability and rights</a:t>
            </a:r>
          </a:p>
          <a:p>
            <a:endParaRPr lang="en-US" dirty="0"/>
          </a:p>
          <a:p>
            <a:endParaRPr lang="en-US" dirty="0"/>
          </a:p>
        </p:txBody>
      </p:sp>
      <p:sp>
        <p:nvSpPr>
          <p:cNvPr id="4" name="Slide Number Placeholder 3">
            <a:extLst>
              <a:ext uri="{FF2B5EF4-FFF2-40B4-BE49-F238E27FC236}">
                <a16:creationId xmlns:a16="http://schemas.microsoft.com/office/drawing/2014/main" id="{E113D6C9-60CF-4461-CF88-16C738F7E3A0}"/>
              </a:ext>
            </a:extLst>
          </p:cNvPr>
          <p:cNvSpPr>
            <a:spLocks noGrp="1"/>
          </p:cNvSpPr>
          <p:nvPr>
            <p:ph type="sldNum" sz="quarter" idx="12"/>
          </p:nvPr>
        </p:nvSpPr>
        <p:spPr/>
        <p:txBody>
          <a:bodyPr/>
          <a:lstStyle/>
          <a:p>
            <a:fld id="{50ADEE99-5B15-4B10-A3EB-5286E787B43D}" type="slidenum">
              <a:rPr lang="en-US" smtClean="0"/>
              <a:t>28</a:t>
            </a:fld>
            <a:endParaRPr lang="en-US" dirty="0"/>
          </a:p>
        </p:txBody>
      </p:sp>
      <p:grpSp>
        <p:nvGrpSpPr>
          <p:cNvPr id="23" name="Group 22">
            <a:extLst>
              <a:ext uri="{FF2B5EF4-FFF2-40B4-BE49-F238E27FC236}">
                <a16:creationId xmlns:a16="http://schemas.microsoft.com/office/drawing/2014/main" id="{775E70A6-752E-0FDE-078D-0070426C7C75}"/>
              </a:ext>
              <a:ext uri="{C183D7F6-B498-43B3-948B-1728B52AA6E4}">
                <adec:decorative xmlns:adec="http://schemas.microsoft.com/office/drawing/2017/decorative" val="1"/>
              </a:ext>
            </a:extLst>
          </p:cNvPr>
          <p:cNvGrpSpPr/>
          <p:nvPr/>
        </p:nvGrpSpPr>
        <p:grpSpPr>
          <a:xfrm>
            <a:off x="3274753" y="5219934"/>
            <a:ext cx="5665496" cy="923132"/>
            <a:chOff x="2767715" y="5294788"/>
            <a:chExt cx="5665496" cy="923132"/>
          </a:xfrm>
        </p:grpSpPr>
        <p:pic>
          <p:nvPicPr>
            <p:cNvPr id="6" name="Graphic 5" descr="Follow outline">
              <a:extLst>
                <a:ext uri="{FF2B5EF4-FFF2-40B4-BE49-F238E27FC236}">
                  <a16:creationId xmlns:a16="http://schemas.microsoft.com/office/drawing/2014/main" id="{2C6C3F2C-241D-F603-9846-9A63B651B7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7715" y="5294788"/>
              <a:ext cx="914400" cy="914400"/>
            </a:xfrm>
            <a:prstGeom prst="rect">
              <a:avLst/>
            </a:prstGeom>
          </p:spPr>
        </p:pic>
        <p:pic>
          <p:nvPicPr>
            <p:cNvPr id="12" name="Graphic 11" descr="Trigonometry outline">
              <a:extLst>
                <a:ext uri="{FF2B5EF4-FFF2-40B4-BE49-F238E27FC236}">
                  <a16:creationId xmlns:a16="http://schemas.microsoft.com/office/drawing/2014/main" id="{DB83F39E-647E-6BB5-165C-26911939D2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5489" y="5303520"/>
              <a:ext cx="914400" cy="914400"/>
            </a:xfrm>
            <a:prstGeom prst="rect">
              <a:avLst/>
            </a:prstGeom>
          </p:spPr>
        </p:pic>
        <p:pic>
          <p:nvPicPr>
            <p:cNvPr id="18" name="Graphic 17" descr="Magnifying glass outline">
              <a:extLst>
                <a:ext uri="{FF2B5EF4-FFF2-40B4-BE49-F238E27FC236}">
                  <a16:creationId xmlns:a16="http://schemas.microsoft.com/office/drawing/2014/main" id="{4377220A-F51D-8CDC-8F45-155FD48C5A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3263" y="5303520"/>
              <a:ext cx="914400" cy="914400"/>
            </a:xfrm>
            <a:prstGeom prst="rect">
              <a:avLst/>
            </a:prstGeom>
          </p:spPr>
        </p:pic>
        <p:pic>
          <p:nvPicPr>
            <p:cNvPr id="20" name="Graphic 19" descr="Checklist outline">
              <a:extLst>
                <a:ext uri="{FF2B5EF4-FFF2-40B4-BE49-F238E27FC236}">
                  <a16:creationId xmlns:a16="http://schemas.microsoft.com/office/drawing/2014/main" id="{00872320-6F68-94C6-AF08-0039DA68E7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31037" y="5294788"/>
              <a:ext cx="914400" cy="914400"/>
            </a:xfrm>
            <a:prstGeom prst="rect">
              <a:avLst/>
            </a:prstGeom>
          </p:spPr>
        </p:pic>
        <p:pic>
          <p:nvPicPr>
            <p:cNvPr id="22" name="Graphic 21" descr="Head with gears outline">
              <a:extLst>
                <a:ext uri="{FF2B5EF4-FFF2-40B4-BE49-F238E27FC236}">
                  <a16:creationId xmlns:a16="http://schemas.microsoft.com/office/drawing/2014/main" id="{EAD7D50B-AFF3-800A-9D9F-B9E3BDFD24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18811" y="5294788"/>
              <a:ext cx="914400" cy="914400"/>
            </a:xfrm>
            <a:prstGeom prst="rect">
              <a:avLst/>
            </a:prstGeom>
          </p:spPr>
        </p:pic>
      </p:grpSp>
    </p:spTree>
    <p:extLst>
      <p:ext uri="{BB962C8B-B14F-4D97-AF65-F5344CB8AC3E}">
        <p14:creationId xmlns:p14="http://schemas.microsoft.com/office/powerpoint/2010/main" val="365366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0151-1C3F-ECE0-CF2E-4312FB8E63F5}"/>
              </a:ext>
            </a:extLst>
          </p:cNvPr>
          <p:cNvSpPr>
            <a:spLocks noGrp="1"/>
          </p:cNvSpPr>
          <p:nvPr>
            <p:ph type="title"/>
          </p:nvPr>
        </p:nvSpPr>
        <p:spPr/>
        <p:txBody>
          <a:bodyPr/>
          <a:lstStyle/>
          <a:p>
            <a:r>
              <a:rPr lang="en-US" dirty="0"/>
              <a:t>Student Needs: After High School</a:t>
            </a:r>
          </a:p>
        </p:txBody>
      </p:sp>
      <p:sp>
        <p:nvSpPr>
          <p:cNvPr id="3" name="Content Placeholder 2">
            <a:extLst>
              <a:ext uri="{FF2B5EF4-FFF2-40B4-BE49-F238E27FC236}">
                <a16:creationId xmlns:a16="http://schemas.microsoft.com/office/drawing/2014/main" id="{E35FB692-7F88-6943-5146-46E95D3B9B21}"/>
              </a:ext>
            </a:extLst>
          </p:cNvPr>
          <p:cNvSpPr>
            <a:spLocks noGrp="1"/>
          </p:cNvSpPr>
          <p:nvPr>
            <p:ph idx="1"/>
          </p:nvPr>
        </p:nvSpPr>
        <p:spPr>
          <a:xfrm>
            <a:off x="733245" y="2078966"/>
            <a:ext cx="10748513" cy="4157581"/>
          </a:xfrm>
        </p:spPr>
        <p:txBody>
          <a:bodyPr>
            <a:normAutofit/>
          </a:bodyPr>
          <a:lstStyle/>
          <a:p>
            <a:r>
              <a:rPr lang="en-US" dirty="0"/>
              <a:t>Identifying strengths, preferences, interests and needs to identify work</a:t>
            </a:r>
            <a:r>
              <a:rPr lang="en-US"/>
              <a:t>, training, </a:t>
            </a:r>
            <a:r>
              <a:rPr lang="en-US" dirty="0"/>
              <a:t>or postsecondary education</a:t>
            </a:r>
          </a:p>
          <a:p>
            <a:r>
              <a:rPr lang="en-US" dirty="0"/>
              <a:t>Finding and keeping employment</a:t>
            </a:r>
          </a:p>
          <a:p>
            <a:r>
              <a:rPr lang="en-US" dirty="0"/>
              <a:t>Completing postsecondary education or training programs</a:t>
            </a:r>
          </a:p>
          <a:p>
            <a:r>
              <a:rPr lang="en-US" dirty="0"/>
              <a:t>Knowing how to advocate and receive accommodations on the job or in postsecondary education/training</a:t>
            </a:r>
          </a:p>
          <a:p>
            <a:r>
              <a:rPr lang="en-US" dirty="0"/>
              <a:t>Knowing how and where to find resources (e.g., shelter, health/emergency care)</a:t>
            </a:r>
          </a:p>
        </p:txBody>
      </p:sp>
      <p:sp>
        <p:nvSpPr>
          <p:cNvPr id="4" name="Slide Number Placeholder 3">
            <a:extLst>
              <a:ext uri="{FF2B5EF4-FFF2-40B4-BE49-F238E27FC236}">
                <a16:creationId xmlns:a16="http://schemas.microsoft.com/office/drawing/2014/main" id="{85A16BBA-4FEB-1AA9-5D99-F7CA3691C6A8}"/>
              </a:ext>
            </a:extLst>
          </p:cNvPr>
          <p:cNvSpPr>
            <a:spLocks noGrp="1"/>
          </p:cNvSpPr>
          <p:nvPr>
            <p:ph type="sldNum" sz="quarter" idx="12"/>
          </p:nvPr>
        </p:nvSpPr>
        <p:spPr/>
        <p:txBody>
          <a:bodyPr/>
          <a:lstStyle/>
          <a:p>
            <a:fld id="{50ADEE99-5B15-4B10-A3EB-5286E787B43D}" type="slidenum">
              <a:rPr lang="en-US" smtClean="0"/>
              <a:t>29</a:t>
            </a:fld>
            <a:endParaRPr lang="en-US" dirty="0"/>
          </a:p>
        </p:txBody>
      </p:sp>
    </p:spTree>
    <p:extLst>
      <p:ext uri="{BB962C8B-B14F-4D97-AF65-F5344CB8AC3E}">
        <p14:creationId xmlns:p14="http://schemas.microsoft.com/office/powerpoint/2010/main" val="139727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964692"/>
            <a:ext cx="10398541" cy="1188720"/>
          </a:xfrm>
        </p:spPr>
        <p:txBody>
          <a:bodyPr anchor="ctr">
            <a:normAutofit/>
          </a:bodyPr>
          <a:lstStyle/>
          <a:p>
            <a:r>
              <a:rPr lang="en-US" dirty="0"/>
              <a:t>Center for Change in Transition Services</a:t>
            </a:r>
          </a:p>
        </p:txBody>
      </p:sp>
      <p:sp>
        <p:nvSpPr>
          <p:cNvPr id="27" name="Content Placeholder 26">
            <a:extLst>
              <a:ext uri="{FF2B5EF4-FFF2-40B4-BE49-F238E27FC236}">
                <a16:creationId xmlns:a16="http://schemas.microsoft.com/office/drawing/2014/main" id="{E0BE10D2-7D7E-42F6-B37B-C146A6C94EB6}"/>
              </a:ext>
            </a:extLst>
          </p:cNvPr>
          <p:cNvSpPr>
            <a:spLocks noGrp="1"/>
          </p:cNvSpPr>
          <p:nvPr>
            <p:ph idx="1"/>
          </p:nvPr>
        </p:nvSpPr>
        <p:spPr>
          <a:xfrm>
            <a:off x="3443478" y="2638044"/>
            <a:ext cx="7681204" cy="3101983"/>
          </a:xfrm>
        </p:spPr>
        <p:txBody>
          <a:bodyPr>
            <a:normAutofit/>
          </a:bodyPr>
          <a:lstStyle/>
          <a:p>
            <a:pPr>
              <a:spcBef>
                <a:spcPts val="0"/>
              </a:spcBef>
              <a:spcAft>
                <a:spcPts val="1600"/>
              </a:spcAft>
            </a:pPr>
            <a:r>
              <a:rPr lang="en-US" dirty="0"/>
              <a:t>Empowering educators to improve transition services for youth with disabilities through </a:t>
            </a:r>
            <a:r>
              <a:rPr lang="en-US" b="1" dirty="0"/>
              <a:t>partnerships, research, and training</a:t>
            </a:r>
          </a:p>
          <a:p>
            <a:pPr>
              <a:spcBef>
                <a:spcPts val="0"/>
              </a:spcBef>
              <a:spcAft>
                <a:spcPts val="1600"/>
              </a:spcAft>
            </a:pPr>
            <a:r>
              <a:rPr lang="en-US"/>
              <a:t>Funded by the Office of Superintendent of Public Instruction</a:t>
            </a:r>
            <a:endParaRPr lang="en-US" dirty="0"/>
          </a:p>
          <a:p>
            <a:pPr>
              <a:spcBef>
                <a:spcPts val="0"/>
              </a:spcBef>
              <a:spcAft>
                <a:spcPts val="1600"/>
              </a:spcAft>
            </a:pPr>
            <a:r>
              <a:rPr lang="en-US" dirty="0"/>
              <a:t>Located at Seattle University</a:t>
            </a:r>
          </a:p>
        </p:txBody>
      </p:sp>
      <p:sp>
        <p:nvSpPr>
          <p:cNvPr id="4" name="Slide Number Placeholder 3"/>
          <p:cNvSpPr>
            <a:spLocks noGrp="1"/>
          </p:cNvSpPr>
          <p:nvPr>
            <p:ph type="sldNum" sz="quarter" idx="12"/>
          </p:nvPr>
        </p:nvSpPr>
        <p:spPr/>
        <p:txBody>
          <a:bodyPr anchor="ctr">
            <a:normAutofit lnSpcReduction="10000"/>
          </a:bodyPr>
          <a:lstStyle/>
          <a:p>
            <a:pPr>
              <a:spcAft>
                <a:spcPts val="600"/>
              </a:spcAft>
            </a:pPr>
            <a:fld id="{50ADEE99-5B15-4B10-A3EB-5286E787B43D}" type="slidenum">
              <a:rPr lang="en-US" smtClean="0"/>
              <a:pPr>
                <a:spcAft>
                  <a:spcPts val="600"/>
                </a:spcAft>
              </a:pPr>
              <a:t>3</a:t>
            </a:fld>
            <a:endParaRPr lang="en-US"/>
          </a:p>
        </p:txBody>
      </p:sp>
      <p:pic>
        <p:nvPicPr>
          <p:cNvPr id="9" name="Picture 8">
            <a:extLst>
              <a:ext uri="{FF2B5EF4-FFF2-40B4-BE49-F238E27FC236}">
                <a16:creationId xmlns:a16="http://schemas.microsoft.com/office/drawing/2014/main" id="{A0747005-E51E-4856-8033-7132C66141B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l="2185" r="2185"/>
          <a:stretch/>
        </p:blipFill>
        <p:spPr>
          <a:xfrm>
            <a:off x="726141" y="2638044"/>
            <a:ext cx="2717337" cy="2842418"/>
          </a:xfrm>
          <a:prstGeom prst="rect">
            <a:avLst/>
          </a:prstGeom>
        </p:spPr>
      </p:pic>
    </p:spTree>
    <p:extLst>
      <p:ext uri="{BB962C8B-B14F-4D97-AF65-F5344CB8AC3E}">
        <p14:creationId xmlns:p14="http://schemas.microsoft.com/office/powerpoint/2010/main" val="4073897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44217-17C9-58E6-9E68-4F7F89474A03}"/>
              </a:ext>
            </a:extLst>
          </p:cNvPr>
          <p:cNvSpPr>
            <a:spLocks noGrp="1"/>
          </p:cNvSpPr>
          <p:nvPr>
            <p:ph type="title"/>
          </p:nvPr>
        </p:nvSpPr>
        <p:spPr/>
        <p:txBody>
          <a:bodyPr/>
          <a:lstStyle/>
          <a:p>
            <a:r>
              <a:rPr lang="en-US" dirty="0"/>
              <a:t>What if?</a:t>
            </a:r>
          </a:p>
        </p:txBody>
      </p:sp>
      <p:sp>
        <p:nvSpPr>
          <p:cNvPr id="6" name="Content Placeholder 5">
            <a:extLst>
              <a:ext uri="{FF2B5EF4-FFF2-40B4-BE49-F238E27FC236}">
                <a16:creationId xmlns:a16="http://schemas.microsoft.com/office/drawing/2014/main" id="{C15D0A3D-D82A-9ED1-A72B-472539A2052E}"/>
              </a:ext>
            </a:extLst>
          </p:cNvPr>
          <p:cNvSpPr>
            <a:spLocks noGrp="1"/>
          </p:cNvSpPr>
          <p:nvPr>
            <p:ph sz="half" idx="1"/>
          </p:nvPr>
        </p:nvSpPr>
        <p:spPr>
          <a:xfrm>
            <a:off x="1078301" y="2638044"/>
            <a:ext cx="7017484" cy="3101982"/>
          </a:xfrm>
        </p:spPr>
        <p:txBody>
          <a:bodyPr>
            <a:normAutofit/>
          </a:bodyPr>
          <a:lstStyle/>
          <a:p>
            <a:r>
              <a:rPr lang="en-US" dirty="0"/>
              <a:t>Every student with a disability leaves high school with contact information for a person/agency that provides services to adults with disabilities</a:t>
            </a:r>
            <a:r>
              <a:rPr lang="en-US"/>
              <a:t>.</a:t>
            </a:r>
            <a:endParaRPr lang="en-US" dirty="0"/>
          </a:p>
          <a:p>
            <a:r>
              <a:rPr lang="en-US" dirty="0"/>
              <a:t>Every IEP includes this information</a:t>
            </a:r>
            <a:r>
              <a:rPr lang="en-US"/>
              <a:t>.</a:t>
            </a:r>
            <a:endParaRPr lang="en-US" dirty="0"/>
          </a:p>
        </p:txBody>
      </p:sp>
      <p:pic>
        <p:nvPicPr>
          <p:cNvPr id="7" name="Content Placeholder 6" descr="Lightbulb and gear with solid fill">
            <a:extLst>
              <a:ext uri="{FF2B5EF4-FFF2-40B4-BE49-F238E27FC236}">
                <a16:creationId xmlns:a16="http://schemas.microsoft.com/office/drawing/2014/main" id="{EC486EA3-5F1A-ED12-3F93-55DDB6C9A090}"/>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611747" y="2795509"/>
            <a:ext cx="2007814" cy="2007814"/>
          </a:xfrm>
        </p:spPr>
      </p:pic>
      <p:sp>
        <p:nvSpPr>
          <p:cNvPr id="4" name="Slide Number Placeholder 3">
            <a:extLst>
              <a:ext uri="{FF2B5EF4-FFF2-40B4-BE49-F238E27FC236}">
                <a16:creationId xmlns:a16="http://schemas.microsoft.com/office/drawing/2014/main" id="{EAE21F8A-B75E-47AB-607A-6F0BFDC2AEAE}"/>
              </a:ext>
            </a:extLst>
          </p:cNvPr>
          <p:cNvSpPr>
            <a:spLocks noGrp="1"/>
          </p:cNvSpPr>
          <p:nvPr>
            <p:ph type="sldNum" sz="quarter" idx="12"/>
          </p:nvPr>
        </p:nvSpPr>
        <p:spPr/>
        <p:txBody>
          <a:bodyPr/>
          <a:lstStyle/>
          <a:p>
            <a:fld id="{50ADEE99-5B15-4B10-A3EB-5286E787B43D}" type="slidenum">
              <a:rPr lang="en-US" smtClean="0"/>
              <a:t>30</a:t>
            </a:fld>
            <a:endParaRPr lang="en-US" dirty="0"/>
          </a:p>
        </p:txBody>
      </p:sp>
    </p:spTree>
    <p:extLst>
      <p:ext uri="{BB962C8B-B14F-4D97-AF65-F5344CB8AC3E}">
        <p14:creationId xmlns:p14="http://schemas.microsoft.com/office/powerpoint/2010/main" val="1893026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E635-F503-4AD1-CAE8-C528870871D5}"/>
              </a:ext>
            </a:extLst>
          </p:cNvPr>
          <p:cNvSpPr>
            <a:spLocks noGrp="1"/>
          </p:cNvSpPr>
          <p:nvPr>
            <p:ph type="title"/>
          </p:nvPr>
        </p:nvSpPr>
        <p:spPr/>
        <p:txBody>
          <a:bodyPr/>
          <a:lstStyle/>
          <a:p>
            <a:r>
              <a:rPr lang="en-US" dirty="0"/>
              <a:t>Building Partnerships</a:t>
            </a:r>
          </a:p>
        </p:txBody>
      </p:sp>
      <p:sp>
        <p:nvSpPr>
          <p:cNvPr id="3" name="Content Placeholder 2">
            <a:extLst>
              <a:ext uri="{FF2B5EF4-FFF2-40B4-BE49-F238E27FC236}">
                <a16:creationId xmlns:a16="http://schemas.microsoft.com/office/drawing/2014/main" id="{8FAAD480-BE3F-FE4F-633A-CACAB628A35B}"/>
              </a:ext>
            </a:extLst>
          </p:cNvPr>
          <p:cNvSpPr>
            <a:spLocks noGrp="1"/>
          </p:cNvSpPr>
          <p:nvPr>
            <p:ph sz="half" idx="1"/>
          </p:nvPr>
        </p:nvSpPr>
        <p:spPr>
          <a:xfrm>
            <a:off x="1078302" y="2638044"/>
            <a:ext cx="7196542" cy="3101982"/>
          </a:xfrm>
        </p:spPr>
        <p:txBody>
          <a:bodyPr>
            <a:normAutofit/>
          </a:bodyPr>
          <a:lstStyle/>
          <a:p>
            <a:r>
              <a:rPr lang="en-US" dirty="0"/>
              <a:t>Educators and DVR know each other</a:t>
            </a:r>
          </a:p>
          <a:p>
            <a:pPr lvl="1"/>
            <a:r>
              <a:rPr lang="en-US" dirty="0"/>
              <a:t>Understand agency structures</a:t>
            </a:r>
          </a:p>
          <a:p>
            <a:pPr lvl="1"/>
            <a:r>
              <a:rPr lang="en-US" dirty="0"/>
              <a:t>Understand each others’ jobs</a:t>
            </a:r>
          </a:p>
          <a:p>
            <a:pPr lvl="2"/>
            <a:r>
              <a:rPr lang="en-US" dirty="0"/>
              <a:t>Responsibilities, case loads, hours</a:t>
            </a:r>
          </a:p>
          <a:p>
            <a:r>
              <a:rPr lang="en-US" dirty="0"/>
              <a:t>Interagency Transition Networks</a:t>
            </a:r>
          </a:p>
          <a:p>
            <a:pPr lvl="1"/>
            <a:endParaRPr lang="en-US" dirty="0"/>
          </a:p>
        </p:txBody>
      </p:sp>
      <p:pic>
        <p:nvPicPr>
          <p:cNvPr id="8" name="Content Placeholder 7" descr="Cheers outline">
            <a:extLst>
              <a:ext uri="{FF2B5EF4-FFF2-40B4-BE49-F238E27FC236}">
                <a16:creationId xmlns:a16="http://schemas.microsoft.com/office/drawing/2014/main" id="{24637BE6-1FC6-126B-6714-8A306A8A6B6D}"/>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273" y="2946996"/>
            <a:ext cx="2484078" cy="2484078"/>
          </a:xfrm>
          <a:prstGeom prst="rect">
            <a:avLst/>
          </a:prstGeom>
        </p:spPr>
      </p:pic>
      <p:sp>
        <p:nvSpPr>
          <p:cNvPr id="4" name="Slide Number Placeholder 3">
            <a:extLst>
              <a:ext uri="{FF2B5EF4-FFF2-40B4-BE49-F238E27FC236}">
                <a16:creationId xmlns:a16="http://schemas.microsoft.com/office/drawing/2014/main" id="{031F1129-A36D-3FD6-2611-E3E25D2A51F6}"/>
              </a:ext>
            </a:extLst>
          </p:cNvPr>
          <p:cNvSpPr>
            <a:spLocks noGrp="1"/>
          </p:cNvSpPr>
          <p:nvPr>
            <p:ph type="sldNum" sz="quarter" idx="12"/>
          </p:nvPr>
        </p:nvSpPr>
        <p:spPr/>
        <p:txBody>
          <a:bodyPr/>
          <a:lstStyle/>
          <a:p>
            <a:fld id="{50ADEE99-5B15-4B10-A3EB-5286E787B43D}" type="slidenum">
              <a:rPr lang="en-US" smtClean="0"/>
              <a:t>31</a:t>
            </a:fld>
            <a:endParaRPr lang="en-US" dirty="0"/>
          </a:p>
        </p:txBody>
      </p:sp>
    </p:spTree>
    <p:extLst>
      <p:ext uri="{BB962C8B-B14F-4D97-AF65-F5344CB8AC3E}">
        <p14:creationId xmlns:p14="http://schemas.microsoft.com/office/powerpoint/2010/main" val="85895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7439-24CA-A683-6408-481E2E556635}"/>
              </a:ext>
            </a:extLst>
          </p:cNvPr>
          <p:cNvSpPr>
            <a:spLocks noGrp="1"/>
          </p:cNvSpPr>
          <p:nvPr>
            <p:ph type="title"/>
          </p:nvPr>
        </p:nvSpPr>
        <p:spPr/>
        <p:txBody>
          <a:bodyPr/>
          <a:lstStyle/>
          <a:p>
            <a:r>
              <a:rPr lang="en-US" dirty="0"/>
              <a:t>School Staff</a:t>
            </a:r>
          </a:p>
        </p:txBody>
      </p:sp>
      <p:sp>
        <p:nvSpPr>
          <p:cNvPr id="3" name="Content Placeholder 2">
            <a:extLst>
              <a:ext uri="{FF2B5EF4-FFF2-40B4-BE49-F238E27FC236}">
                <a16:creationId xmlns:a16="http://schemas.microsoft.com/office/drawing/2014/main" id="{166158E0-32D5-4F4A-64F0-DA6BBFCB48ED}"/>
              </a:ext>
            </a:extLst>
          </p:cNvPr>
          <p:cNvSpPr>
            <a:spLocks noGrp="1"/>
          </p:cNvSpPr>
          <p:nvPr>
            <p:ph sz="half" idx="1"/>
          </p:nvPr>
        </p:nvSpPr>
        <p:spPr>
          <a:xfrm>
            <a:off x="1078303" y="2638044"/>
            <a:ext cx="4199376" cy="3101982"/>
          </a:xfrm>
        </p:spPr>
        <p:txBody>
          <a:bodyPr>
            <a:normAutofit fontScale="85000" lnSpcReduction="10000"/>
          </a:bodyPr>
          <a:lstStyle/>
          <a:p>
            <a:pPr marL="0" indent="0">
              <a:buNone/>
            </a:pPr>
            <a:r>
              <a:rPr lang="en-US" b="1" dirty="0"/>
              <a:t>Meet DVR staff </a:t>
            </a:r>
          </a:p>
          <a:p>
            <a:r>
              <a:rPr lang="en-US"/>
              <a:t>Regional </a:t>
            </a:r>
            <a:r>
              <a:rPr lang="en-US" dirty="0"/>
              <a:t>Transition Consultants</a:t>
            </a:r>
            <a:endParaRPr lang="en-US"/>
          </a:p>
          <a:p>
            <a:r>
              <a:rPr lang="en-US" dirty="0"/>
              <a:t>High school liaisons</a:t>
            </a:r>
            <a:endParaRPr lang="en-US"/>
          </a:p>
          <a:p>
            <a:r>
              <a:rPr lang="en-US"/>
              <a:t>Regional administrators</a:t>
            </a:r>
          </a:p>
          <a:p>
            <a:pPr lvl="1"/>
            <a:endParaRPr lang="en-US" dirty="0"/>
          </a:p>
        </p:txBody>
      </p:sp>
      <p:sp>
        <p:nvSpPr>
          <p:cNvPr id="5" name="Content Placeholder 4">
            <a:extLst>
              <a:ext uri="{FF2B5EF4-FFF2-40B4-BE49-F238E27FC236}">
                <a16:creationId xmlns:a16="http://schemas.microsoft.com/office/drawing/2014/main" id="{5638103F-EBD6-F653-3AD9-1A336DBE496C}"/>
              </a:ext>
            </a:extLst>
          </p:cNvPr>
          <p:cNvSpPr>
            <a:spLocks noGrp="1"/>
          </p:cNvSpPr>
          <p:nvPr>
            <p:ph sz="half" idx="2"/>
          </p:nvPr>
        </p:nvSpPr>
        <p:spPr>
          <a:xfrm>
            <a:off x="5568881" y="2638044"/>
            <a:ext cx="6217958" cy="3101982"/>
          </a:xfrm>
        </p:spPr>
        <p:txBody>
          <a:bodyPr>
            <a:normAutofit fontScale="85000" lnSpcReduction="10000"/>
          </a:bodyPr>
          <a:lstStyle/>
          <a:p>
            <a:pPr marL="0" indent="0">
              <a:buNone/>
            </a:pPr>
            <a:r>
              <a:rPr lang="en-US" b="1"/>
              <a:t>Share and Invite</a:t>
            </a:r>
            <a:endParaRPr lang="en-US" b="1" dirty="0"/>
          </a:p>
          <a:p>
            <a:r>
              <a:rPr lang="en-US"/>
              <a:t>Share overview </a:t>
            </a:r>
            <a:r>
              <a:rPr lang="en-US" dirty="0"/>
              <a:t>of transition services</a:t>
            </a:r>
            <a:endParaRPr lang="en-US"/>
          </a:p>
          <a:p>
            <a:r>
              <a:rPr lang="en-US"/>
              <a:t>Share strengths and needs around transition services</a:t>
            </a:r>
          </a:p>
          <a:p>
            <a:r>
              <a:rPr lang="en-US"/>
              <a:t>Invite DVR to meet students and families</a:t>
            </a:r>
          </a:p>
          <a:p>
            <a:r>
              <a:rPr lang="en-US"/>
              <a:t>Invite DVR to present to classes </a:t>
            </a:r>
            <a:br>
              <a:rPr lang="en-US"/>
            </a:br>
            <a:r>
              <a:rPr lang="en-US"/>
              <a:t>(Job exploration, Self-advocacy)</a:t>
            </a:r>
          </a:p>
          <a:p>
            <a:pPr lvl="1"/>
            <a:endParaRPr lang="en-US" dirty="0"/>
          </a:p>
          <a:p>
            <a:endParaRPr lang="en-US" dirty="0"/>
          </a:p>
        </p:txBody>
      </p:sp>
      <p:sp>
        <p:nvSpPr>
          <p:cNvPr id="4" name="Slide Number Placeholder 3">
            <a:extLst>
              <a:ext uri="{FF2B5EF4-FFF2-40B4-BE49-F238E27FC236}">
                <a16:creationId xmlns:a16="http://schemas.microsoft.com/office/drawing/2014/main" id="{9A1BCBBB-9DA6-4EDA-471D-A76D4C3A3847}"/>
              </a:ext>
            </a:extLst>
          </p:cNvPr>
          <p:cNvSpPr>
            <a:spLocks noGrp="1"/>
          </p:cNvSpPr>
          <p:nvPr>
            <p:ph type="sldNum" sz="quarter" idx="12"/>
          </p:nvPr>
        </p:nvSpPr>
        <p:spPr/>
        <p:txBody>
          <a:bodyPr/>
          <a:lstStyle/>
          <a:p>
            <a:fld id="{50ADEE99-5B15-4B10-A3EB-5286E787B43D}" type="slidenum">
              <a:rPr lang="en-US" smtClean="0"/>
              <a:t>32</a:t>
            </a:fld>
            <a:endParaRPr lang="en-US" dirty="0"/>
          </a:p>
        </p:txBody>
      </p:sp>
    </p:spTree>
    <p:extLst>
      <p:ext uri="{BB962C8B-B14F-4D97-AF65-F5344CB8AC3E}">
        <p14:creationId xmlns:p14="http://schemas.microsoft.com/office/powerpoint/2010/main" val="2295524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7439-24CA-A683-6408-481E2E556635}"/>
              </a:ext>
            </a:extLst>
          </p:cNvPr>
          <p:cNvSpPr>
            <a:spLocks noGrp="1"/>
          </p:cNvSpPr>
          <p:nvPr>
            <p:ph type="title"/>
          </p:nvPr>
        </p:nvSpPr>
        <p:spPr/>
        <p:txBody>
          <a:bodyPr/>
          <a:lstStyle/>
          <a:p>
            <a:r>
              <a:rPr lang="en-US" dirty="0"/>
              <a:t>DVR Staff</a:t>
            </a:r>
          </a:p>
        </p:txBody>
      </p:sp>
      <p:sp>
        <p:nvSpPr>
          <p:cNvPr id="3" name="Content Placeholder 2">
            <a:extLst>
              <a:ext uri="{FF2B5EF4-FFF2-40B4-BE49-F238E27FC236}">
                <a16:creationId xmlns:a16="http://schemas.microsoft.com/office/drawing/2014/main" id="{166158E0-32D5-4F4A-64F0-DA6BBFCB48ED}"/>
              </a:ext>
            </a:extLst>
          </p:cNvPr>
          <p:cNvSpPr>
            <a:spLocks noGrp="1"/>
          </p:cNvSpPr>
          <p:nvPr>
            <p:ph sz="half" idx="1"/>
          </p:nvPr>
        </p:nvSpPr>
        <p:spPr>
          <a:xfrm>
            <a:off x="1078303" y="2638044"/>
            <a:ext cx="4786368" cy="3101982"/>
          </a:xfrm>
        </p:spPr>
        <p:txBody>
          <a:bodyPr>
            <a:normAutofit fontScale="92500" lnSpcReduction="10000"/>
          </a:bodyPr>
          <a:lstStyle/>
          <a:p>
            <a:pPr marL="0" indent="0">
              <a:buNone/>
            </a:pPr>
            <a:r>
              <a:rPr lang="en-US" b="1" dirty="0"/>
              <a:t>Meet high school staff </a:t>
            </a:r>
          </a:p>
          <a:p>
            <a:r>
              <a:rPr lang="en-US" dirty="0"/>
              <a:t>Special education teachers, staff</a:t>
            </a:r>
            <a:endParaRPr lang="en-US"/>
          </a:p>
          <a:p>
            <a:r>
              <a:rPr lang="en-US" dirty="0"/>
              <a:t>High school counselor</a:t>
            </a:r>
            <a:endParaRPr lang="en-US"/>
          </a:p>
          <a:p>
            <a:r>
              <a:rPr lang="en-US" dirty="0"/>
              <a:t>Principal, administrators</a:t>
            </a:r>
            <a:endParaRPr lang="en-US"/>
          </a:p>
          <a:p>
            <a:r>
              <a:rPr lang="en-US" dirty="0"/>
              <a:t>Special education director</a:t>
            </a:r>
            <a:endParaRPr lang="en-US"/>
          </a:p>
        </p:txBody>
      </p:sp>
      <p:sp>
        <p:nvSpPr>
          <p:cNvPr id="5" name="Content Placeholder 4">
            <a:extLst>
              <a:ext uri="{FF2B5EF4-FFF2-40B4-BE49-F238E27FC236}">
                <a16:creationId xmlns:a16="http://schemas.microsoft.com/office/drawing/2014/main" id="{5638103F-EBD6-F653-3AD9-1A336DBE496C}"/>
              </a:ext>
            </a:extLst>
          </p:cNvPr>
          <p:cNvSpPr>
            <a:spLocks noGrp="1"/>
          </p:cNvSpPr>
          <p:nvPr>
            <p:ph sz="half" idx="2"/>
          </p:nvPr>
        </p:nvSpPr>
        <p:spPr/>
        <p:txBody>
          <a:bodyPr>
            <a:normAutofit fontScale="92500" lnSpcReduction="10000"/>
          </a:bodyPr>
          <a:lstStyle/>
          <a:p>
            <a:pPr marL="0" indent="0">
              <a:buNone/>
            </a:pPr>
            <a:r>
              <a:rPr lang="en-US" b="1" dirty="0"/>
              <a:t>Share</a:t>
            </a:r>
          </a:p>
          <a:p>
            <a:r>
              <a:rPr lang="en-US" dirty="0"/>
              <a:t>Services</a:t>
            </a:r>
            <a:endParaRPr lang="en-US"/>
          </a:p>
          <a:p>
            <a:r>
              <a:rPr lang="en-US" dirty="0"/>
              <a:t>Ideas for interests and job exploration</a:t>
            </a:r>
            <a:endParaRPr lang="en-US"/>
          </a:p>
          <a:p>
            <a:r>
              <a:rPr lang="en-US" dirty="0"/>
              <a:t>Importance of and skills for self-advocacy</a:t>
            </a:r>
            <a:endParaRPr lang="en-US"/>
          </a:p>
          <a:p>
            <a:r>
              <a:rPr lang="en-US" dirty="0"/>
              <a:t>Eligibility process</a:t>
            </a:r>
            <a:endParaRPr lang="en-US"/>
          </a:p>
          <a:p>
            <a:endParaRPr lang="en-US" dirty="0"/>
          </a:p>
        </p:txBody>
      </p:sp>
      <p:sp>
        <p:nvSpPr>
          <p:cNvPr id="4" name="Slide Number Placeholder 3">
            <a:extLst>
              <a:ext uri="{FF2B5EF4-FFF2-40B4-BE49-F238E27FC236}">
                <a16:creationId xmlns:a16="http://schemas.microsoft.com/office/drawing/2014/main" id="{9A1BCBBB-9DA6-4EDA-471D-A76D4C3A3847}"/>
              </a:ext>
            </a:extLst>
          </p:cNvPr>
          <p:cNvSpPr>
            <a:spLocks noGrp="1"/>
          </p:cNvSpPr>
          <p:nvPr>
            <p:ph type="sldNum" sz="quarter" idx="12"/>
          </p:nvPr>
        </p:nvSpPr>
        <p:spPr/>
        <p:txBody>
          <a:bodyPr/>
          <a:lstStyle/>
          <a:p>
            <a:fld id="{50ADEE99-5B15-4B10-A3EB-5286E787B43D}" type="slidenum">
              <a:rPr lang="en-US" smtClean="0"/>
              <a:t>33</a:t>
            </a:fld>
            <a:endParaRPr lang="en-US" dirty="0"/>
          </a:p>
        </p:txBody>
      </p:sp>
    </p:spTree>
    <p:extLst>
      <p:ext uri="{BB962C8B-B14F-4D97-AF65-F5344CB8AC3E}">
        <p14:creationId xmlns:p14="http://schemas.microsoft.com/office/powerpoint/2010/main" val="730622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4C80-6E50-402A-A876-FA308186FFFF}"/>
              </a:ext>
            </a:extLst>
          </p:cNvPr>
          <p:cNvSpPr>
            <a:spLocks noGrp="1"/>
          </p:cNvSpPr>
          <p:nvPr>
            <p:ph type="title"/>
          </p:nvPr>
        </p:nvSpPr>
        <p:spPr/>
        <p:txBody>
          <a:bodyPr/>
          <a:lstStyle/>
          <a:p>
            <a:r>
              <a:rPr lang="en-US" dirty="0">
                <a:latin typeface="Rockwell"/>
              </a:rPr>
              <a:t>Reflection and Wrap-up</a:t>
            </a:r>
            <a:endParaRPr lang="en-US" dirty="0"/>
          </a:p>
        </p:txBody>
      </p:sp>
      <p:sp>
        <p:nvSpPr>
          <p:cNvPr id="3" name="Text Placeholder 2">
            <a:extLst>
              <a:ext uri="{FF2B5EF4-FFF2-40B4-BE49-F238E27FC236}">
                <a16:creationId xmlns:a16="http://schemas.microsoft.com/office/drawing/2014/main" id="{B2EBC114-63E1-4D81-9B4C-0EE3FB0CCB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1702A7-A377-4519-9834-BBC67DCF14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EE99-5B15-4B10-A3EB-5286E787B43D}" type="slidenum">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216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1F66AA-521E-C1AB-8822-E4C1440FBBF5}"/>
              </a:ext>
            </a:extLst>
          </p:cNvPr>
          <p:cNvSpPr>
            <a:spLocks noGrp="1"/>
          </p:cNvSpPr>
          <p:nvPr>
            <p:ph type="title"/>
          </p:nvPr>
        </p:nvSpPr>
        <p:spPr/>
        <p:txBody>
          <a:bodyPr/>
          <a:lstStyle/>
          <a:p>
            <a:r>
              <a:rPr lang="en-US" dirty="0"/>
              <a:t>Mission Control Center (MCC)</a:t>
            </a:r>
          </a:p>
        </p:txBody>
      </p:sp>
      <p:sp>
        <p:nvSpPr>
          <p:cNvPr id="6" name="Content Placeholder 5">
            <a:extLst>
              <a:ext uri="{FF2B5EF4-FFF2-40B4-BE49-F238E27FC236}">
                <a16:creationId xmlns:a16="http://schemas.microsoft.com/office/drawing/2014/main" id="{5D3E0908-ADF1-A770-4604-0E44FA9086B3}"/>
              </a:ext>
            </a:extLst>
          </p:cNvPr>
          <p:cNvSpPr>
            <a:spLocks noGrp="1"/>
          </p:cNvSpPr>
          <p:nvPr>
            <p:ph idx="1"/>
          </p:nvPr>
        </p:nvSpPr>
        <p:spPr/>
        <p:txBody>
          <a:bodyPr/>
          <a:lstStyle/>
          <a:p>
            <a:r>
              <a:rPr lang="en-US" dirty="0"/>
              <a:t>MCC is divided into flight control and ground-team workers</a:t>
            </a:r>
          </a:p>
          <a:p>
            <a:r>
              <a:rPr lang="en-US" dirty="0"/>
              <a:t>10% of time is controlling missions</a:t>
            </a:r>
          </a:p>
          <a:p>
            <a:r>
              <a:rPr lang="en-US" dirty="0"/>
              <a:t>75% is spent planning and organizing</a:t>
            </a:r>
          </a:p>
          <a:p>
            <a:r>
              <a:rPr lang="en-US" dirty="0"/>
              <a:t>15% devoted to their own training</a:t>
            </a:r>
          </a:p>
        </p:txBody>
      </p:sp>
      <p:pic>
        <p:nvPicPr>
          <p:cNvPr id="3" name="Graphic 2">
            <a:extLst>
              <a:ext uri="{FF2B5EF4-FFF2-40B4-BE49-F238E27FC236}">
                <a16:creationId xmlns:a16="http://schemas.microsoft.com/office/drawing/2014/main" id="{3802B83E-DF97-5062-A63B-32739463E60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81975" y="2762250"/>
            <a:ext cx="2234713" cy="2234710"/>
          </a:xfrm>
          <a:prstGeom prst="rect">
            <a:avLst/>
          </a:prstGeom>
        </p:spPr>
      </p:pic>
      <p:sp>
        <p:nvSpPr>
          <p:cNvPr id="4" name="Slide Number Placeholder 3">
            <a:extLst>
              <a:ext uri="{FF2B5EF4-FFF2-40B4-BE49-F238E27FC236}">
                <a16:creationId xmlns:a16="http://schemas.microsoft.com/office/drawing/2014/main" id="{E0A31B1B-01A0-801E-F313-4C830E9B8006}"/>
              </a:ext>
            </a:extLst>
          </p:cNvPr>
          <p:cNvSpPr>
            <a:spLocks noGrp="1"/>
          </p:cNvSpPr>
          <p:nvPr>
            <p:ph type="sldNum" sz="quarter" idx="12"/>
          </p:nvPr>
        </p:nvSpPr>
        <p:spPr/>
        <p:txBody>
          <a:bodyPr/>
          <a:lstStyle/>
          <a:p>
            <a:fld id="{50ADEE99-5B15-4B10-A3EB-5286E787B43D}" type="slidenum">
              <a:rPr lang="en-US" smtClean="0"/>
              <a:t>35</a:t>
            </a:fld>
            <a:endParaRPr lang="en-US" dirty="0"/>
          </a:p>
        </p:txBody>
      </p:sp>
    </p:spTree>
    <p:extLst>
      <p:ext uri="{BB962C8B-B14F-4D97-AF65-F5344CB8AC3E}">
        <p14:creationId xmlns:p14="http://schemas.microsoft.com/office/powerpoint/2010/main" val="338962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9E07-D5CD-2BDB-8489-1649058B41BC}"/>
              </a:ext>
            </a:extLst>
          </p:cNvPr>
          <p:cNvSpPr>
            <a:spLocks noGrp="1"/>
          </p:cNvSpPr>
          <p:nvPr>
            <p:ph type="title"/>
          </p:nvPr>
        </p:nvSpPr>
        <p:spPr/>
        <p:txBody>
          <a:bodyPr/>
          <a:lstStyle/>
          <a:p>
            <a:r>
              <a:rPr lang="en-US" dirty="0"/>
              <a:t>Teamwork</a:t>
            </a:r>
          </a:p>
        </p:txBody>
      </p:sp>
      <p:sp>
        <p:nvSpPr>
          <p:cNvPr id="3" name="Content Placeholder 2">
            <a:extLst>
              <a:ext uri="{FF2B5EF4-FFF2-40B4-BE49-F238E27FC236}">
                <a16:creationId xmlns:a16="http://schemas.microsoft.com/office/drawing/2014/main" id="{9A50EAA6-BBCC-B694-F287-6773A30EAAE3}"/>
              </a:ext>
            </a:extLst>
          </p:cNvPr>
          <p:cNvSpPr>
            <a:spLocks noGrp="1"/>
          </p:cNvSpPr>
          <p:nvPr>
            <p:ph idx="1"/>
          </p:nvPr>
        </p:nvSpPr>
        <p:spPr>
          <a:xfrm>
            <a:off x="733245" y="2078966"/>
            <a:ext cx="10748513" cy="4209691"/>
          </a:xfrm>
        </p:spPr>
        <p:txBody>
          <a:bodyPr>
            <a:normAutofit/>
          </a:bodyPr>
          <a:lstStyle/>
          <a:p>
            <a:r>
              <a:rPr lang="en-US" dirty="0"/>
              <a:t>The ground team gathers data</a:t>
            </a:r>
          </a:p>
          <a:p>
            <a:r>
              <a:rPr lang="en-US" dirty="0"/>
              <a:t>Flight control team analyzes data to make procedural decisions</a:t>
            </a:r>
          </a:p>
          <a:p>
            <a:r>
              <a:rPr lang="en-US" dirty="0"/>
              <a:t>Team generates procedures</a:t>
            </a:r>
          </a:p>
          <a:p>
            <a:r>
              <a:rPr lang="en-US" dirty="0"/>
              <a:t>Generic procedures in place for every launch</a:t>
            </a:r>
          </a:p>
          <a:p>
            <a:r>
              <a:rPr lang="en-US" dirty="0"/>
              <a:t>Mission-specific procedures tailored to specific situations</a:t>
            </a:r>
          </a:p>
        </p:txBody>
      </p:sp>
      <p:sp>
        <p:nvSpPr>
          <p:cNvPr id="4" name="Slide Number Placeholder 3">
            <a:extLst>
              <a:ext uri="{FF2B5EF4-FFF2-40B4-BE49-F238E27FC236}">
                <a16:creationId xmlns:a16="http://schemas.microsoft.com/office/drawing/2014/main" id="{FEC2E7D9-0B23-9C92-0E4F-A017F17EC2B7}"/>
              </a:ext>
            </a:extLst>
          </p:cNvPr>
          <p:cNvSpPr>
            <a:spLocks noGrp="1"/>
          </p:cNvSpPr>
          <p:nvPr>
            <p:ph type="sldNum" sz="quarter" idx="12"/>
          </p:nvPr>
        </p:nvSpPr>
        <p:spPr/>
        <p:txBody>
          <a:bodyPr/>
          <a:lstStyle/>
          <a:p>
            <a:fld id="{50ADEE99-5B15-4B10-A3EB-5286E787B43D}" type="slidenum">
              <a:rPr lang="en-US" smtClean="0"/>
              <a:t>36</a:t>
            </a:fld>
            <a:endParaRPr lang="en-US" dirty="0"/>
          </a:p>
        </p:txBody>
      </p:sp>
    </p:spTree>
    <p:extLst>
      <p:ext uri="{BB962C8B-B14F-4D97-AF65-F5344CB8AC3E}">
        <p14:creationId xmlns:p14="http://schemas.microsoft.com/office/powerpoint/2010/main" val="128148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40-132D-A161-F624-0176A1D406C5}"/>
              </a:ext>
            </a:extLst>
          </p:cNvPr>
          <p:cNvSpPr>
            <a:spLocks noGrp="1"/>
          </p:cNvSpPr>
          <p:nvPr>
            <p:ph type="title"/>
          </p:nvPr>
        </p:nvSpPr>
        <p:spPr/>
        <p:txBody>
          <a:bodyPr/>
          <a:lstStyle/>
          <a:p>
            <a:r>
              <a:rPr lang="en-US" err="1"/>
              <a:t>Simfaults</a:t>
            </a:r>
            <a:endParaRPr lang="en-US"/>
          </a:p>
        </p:txBody>
      </p:sp>
      <p:sp>
        <p:nvSpPr>
          <p:cNvPr id="3" name="Content Placeholder 2">
            <a:extLst>
              <a:ext uri="{FF2B5EF4-FFF2-40B4-BE49-F238E27FC236}">
                <a16:creationId xmlns:a16="http://schemas.microsoft.com/office/drawing/2014/main" id="{656DE7B4-F24C-28E1-7856-E16118C5FB58}"/>
              </a:ext>
            </a:extLst>
          </p:cNvPr>
          <p:cNvSpPr>
            <a:spLocks noGrp="1"/>
          </p:cNvSpPr>
          <p:nvPr>
            <p:ph idx="1"/>
          </p:nvPr>
        </p:nvSpPr>
        <p:spPr/>
        <p:txBody>
          <a:bodyPr/>
          <a:lstStyle/>
          <a:p>
            <a:r>
              <a:rPr lang="en-US" dirty="0"/>
              <a:t>Every simulation has a </a:t>
            </a:r>
            <a:r>
              <a:rPr lang="en-US" dirty="0" err="1"/>
              <a:t>simfault</a:t>
            </a:r>
            <a:r>
              <a:rPr lang="en-US" dirty="0"/>
              <a:t> thrown into the mix.</a:t>
            </a:r>
          </a:p>
          <a:p>
            <a:r>
              <a:rPr lang="en-US" b="0" i="0" dirty="0">
                <a:solidFill>
                  <a:srgbClr val="2E2E2E"/>
                </a:solidFill>
                <a:effectLst/>
                <a:latin typeface="Arial" panose="020B0604020202020204" pitchFamily="34" charset="0"/>
              </a:rPr>
              <a:t>“A </a:t>
            </a:r>
            <a:r>
              <a:rPr lang="en-US" b="0" i="0" dirty="0" err="1">
                <a:solidFill>
                  <a:srgbClr val="2E2E2E"/>
                </a:solidFill>
                <a:effectLst/>
                <a:latin typeface="Arial" panose="020B0604020202020204" pitchFamily="34" charset="0"/>
              </a:rPr>
              <a:t>simfault</a:t>
            </a:r>
            <a:r>
              <a:rPr lang="en-US" b="0" i="0" dirty="0">
                <a:solidFill>
                  <a:srgbClr val="2E2E2E"/>
                </a:solidFill>
                <a:effectLst/>
                <a:latin typeface="Arial" panose="020B0604020202020204" pitchFamily="34" charset="0"/>
              </a:rPr>
              <a:t> could be a malfunctioning piece of equipment or it could be a major disaster situation.”</a:t>
            </a:r>
          </a:p>
          <a:p>
            <a:r>
              <a:rPr lang="en-US" dirty="0">
                <a:solidFill>
                  <a:srgbClr val="2E2E2E"/>
                </a:solidFill>
              </a:rPr>
              <a:t>“</a:t>
            </a:r>
            <a:r>
              <a:rPr lang="en-US" b="0" i="0" dirty="0">
                <a:solidFill>
                  <a:srgbClr val="2E2E2E"/>
                </a:solidFill>
                <a:effectLst/>
                <a:latin typeface="Arial" panose="020B0604020202020204" pitchFamily="34" charset="0"/>
              </a:rPr>
              <a:t>The way the workers respond shows us how we need to prepare in case the real thing should ever happen."</a:t>
            </a:r>
            <a:br>
              <a:rPr lang="en-US" dirty="0"/>
            </a:br>
            <a:endParaRPr lang="en-US" dirty="0"/>
          </a:p>
          <a:p>
            <a:pPr marL="0" indent="0">
              <a:buNone/>
            </a:pPr>
            <a:r>
              <a:rPr lang="en-US" b="0" i="0">
                <a:solidFill>
                  <a:srgbClr val="2E2E2E"/>
                </a:solidFill>
                <a:effectLst/>
                <a:latin typeface="Arial" panose="020B0604020202020204" pitchFamily="34" charset="0"/>
                <a:hlinkClick r:id="rId3"/>
              </a:rPr>
              <a:t>William Foster, MCC ground controller</a:t>
            </a:r>
            <a:endParaRPr lang="en-US" dirty="0"/>
          </a:p>
        </p:txBody>
      </p:sp>
      <p:sp>
        <p:nvSpPr>
          <p:cNvPr id="4" name="Slide Number Placeholder 3">
            <a:extLst>
              <a:ext uri="{FF2B5EF4-FFF2-40B4-BE49-F238E27FC236}">
                <a16:creationId xmlns:a16="http://schemas.microsoft.com/office/drawing/2014/main" id="{D231B87C-1314-EE65-2BB0-170EFDFFA005}"/>
              </a:ext>
            </a:extLst>
          </p:cNvPr>
          <p:cNvSpPr>
            <a:spLocks noGrp="1"/>
          </p:cNvSpPr>
          <p:nvPr>
            <p:ph type="sldNum" sz="quarter" idx="12"/>
          </p:nvPr>
        </p:nvSpPr>
        <p:spPr/>
        <p:txBody>
          <a:bodyPr/>
          <a:lstStyle/>
          <a:p>
            <a:fld id="{50ADEE99-5B15-4B10-A3EB-5286E787B43D}" type="slidenum">
              <a:rPr lang="en-US" smtClean="0"/>
              <a:t>37</a:t>
            </a:fld>
            <a:endParaRPr lang="en-US" dirty="0"/>
          </a:p>
        </p:txBody>
      </p:sp>
    </p:spTree>
    <p:extLst>
      <p:ext uri="{BB962C8B-B14F-4D97-AF65-F5344CB8AC3E}">
        <p14:creationId xmlns:p14="http://schemas.microsoft.com/office/powerpoint/2010/main" val="2425974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B712-B622-46D8-BC00-111B5AAE16DD}"/>
              </a:ext>
            </a:extLst>
          </p:cNvPr>
          <p:cNvSpPr>
            <a:spLocks noGrp="1"/>
          </p:cNvSpPr>
          <p:nvPr>
            <p:ph type="title"/>
          </p:nvPr>
        </p:nvSpPr>
        <p:spPr/>
        <p:txBody>
          <a:bodyPr/>
          <a:lstStyle/>
          <a:p>
            <a:r>
              <a:rPr lang="en-US"/>
              <a:t>Thank </a:t>
            </a:r>
            <a:r>
              <a:rPr lang="en-US" dirty="0"/>
              <a:t>You</a:t>
            </a:r>
            <a:endParaRPr lang="en-US"/>
          </a:p>
        </p:txBody>
      </p:sp>
      <p:sp>
        <p:nvSpPr>
          <p:cNvPr id="3" name="Text Placeholder 2">
            <a:extLst>
              <a:ext uri="{FF2B5EF4-FFF2-40B4-BE49-F238E27FC236}">
                <a16:creationId xmlns:a16="http://schemas.microsoft.com/office/drawing/2014/main" id="{6461CDB3-8F61-4EEC-B61E-41F6B1066EEF}"/>
              </a:ext>
            </a:extLst>
          </p:cNvPr>
          <p:cNvSpPr>
            <a:spLocks noGrp="1"/>
          </p:cNvSpPr>
          <p:nvPr>
            <p:ph type="body" idx="1"/>
          </p:nvPr>
        </p:nvSpPr>
        <p:spPr/>
        <p:txBody>
          <a:bodyPr>
            <a:normAutofit/>
          </a:bodyPr>
          <a:lstStyle/>
          <a:p>
            <a:endParaRPr lang="en-US" sz="3200"/>
          </a:p>
        </p:txBody>
      </p:sp>
      <p:sp>
        <p:nvSpPr>
          <p:cNvPr id="4" name="Slide Number Placeholder 3">
            <a:extLst>
              <a:ext uri="{FF2B5EF4-FFF2-40B4-BE49-F238E27FC236}">
                <a16:creationId xmlns:a16="http://schemas.microsoft.com/office/drawing/2014/main" id="{FF752426-7439-41D4-BEC6-F6F9395F7646}"/>
              </a:ext>
            </a:extLst>
          </p:cNvPr>
          <p:cNvSpPr>
            <a:spLocks noGrp="1"/>
          </p:cNvSpPr>
          <p:nvPr>
            <p:ph type="sldNum" sz="quarter" idx="12"/>
          </p:nvPr>
        </p:nvSpPr>
        <p:spPr/>
        <p:txBody>
          <a:bodyPr/>
          <a:lstStyle/>
          <a:p>
            <a:fld id="{50ADEE99-5B15-4B10-A3EB-5286E787B43D}" type="slidenum">
              <a:rPr lang="en-US" smtClean="0"/>
              <a:t>38</a:t>
            </a:fld>
            <a:endParaRPr lang="en-US"/>
          </a:p>
        </p:txBody>
      </p:sp>
    </p:spTree>
    <p:extLst>
      <p:ext uri="{BB962C8B-B14F-4D97-AF65-F5344CB8AC3E}">
        <p14:creationId xmlns:p14="http://schemas.microsoft.com/office/powerpoint/2010/main" val="1035533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and Connect with CCTS</a:t>
            </a:r>
          </a:p>
        </p:txBody>
      </p:sp>
      <p:pic>
        <p:nvPicPr>
          <p:cNvPr id="10" name="Content Placeholder 9">
            <a:extLst>
              <a:ext uri="{FF2B5EF4-FFF2-40B4-BE49-F238E27FC236}">
                <a16:creationId xmlns:a16="http://schemas.microsoft.com/office/drawing/2014/main" id="{50752567-D5FD-4DF6-AA16-7207CFA57A1F}"/>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249" y="1832063"/>
            <a:ext cx="771522" cy="771522"/>
          </a:xfrm>
        </p:spPr>
      </p:pic>
      <p:sp>
        <p:nvSpPr>
          <p:cNvPr id="4" name="Content Placeholder 3">
            <a:extLst>
              <a:ext uri="{FF2B5EF4-FFF2-40B4-BE49-F238E27FC236}">
                <a16:creationId xmlns:a16="http://schemas.microsoft.com/office/drawing/2014/main" id="{DA134F2A-2E9C-42D5-B09E-9797A3316F48}"/>
              </a:ext>
            </a:extLst>
          </p:cNvPr>
          <p:cNvSpPr>
            <a:spLocks noGrp="1"/>
          </p:cNvSpPr>
          <p:nvPr>
            <p:ph sz="half" idx="2"/>
          </p:nvPr>
        </p:nvSpPr>
        <p:spPr>
          <a:xfrm>
            <a:off x="1685732" y="1954096"/>
            <a:ext cx="3457204" cy="771522"/>
          </a:xfrm>
        </p:spPr>
        <p:txBody>
          <a:bodyPr>
            <a:normAutofit/>
          </a:bodyPr>
          <a:lstStyle/>
          <a:p>
            <a:pPr marL="0" indent="0">
              <a:spcBef>
                <a:spcPts val="0"/>
              </a:spcBef>
              <a:buSzPct val="100000"/>
              <a:buNone/>
            </a:pPr>
            <a:r>
              <a:rPr lang="en-US">
                <a:sym typeface="Arial"/>
                <a:hlinkClick r:id="rId5"/>
              </a:rPr>
              <a:t>ccts@seattleu.edu</a:t>
            </a:r>
            <a:r>
              <a:rPr lang="en-US">
                <a:sym typeface="Arial"/>
              </a:rPr>
              <a:t> </a:t>
            </a:r>
          </a:p>
        </p:txBody>
      </p:sp>
      <p:sp>
        <p:nvSpPr>
          <p:cNvPr id="5" name="Content Placeholder 4">
            <a:extLst>
              <a:ext uri="{FF2B5EF4-FFF2-40B4-BE49-F238E27FC236}">
                <a16:creationId xmlns:a16="http://schemas.microsoft.com/office/drawing/2014/main" id="{F53C4ED3-CEEF-48AF-BFB9-2697B2885491}"/>
              </a:ext>
            </a:extLst>
          </p:cNvPr>
          <p:cNvSpPr>
            <a:spLocks noGrp="1"/>
          </p:cNvSpPr>
          <p:nvPr>
            <p:ph sz="half" idx="13"/>
          </p:nvPr>
        </p:nvSpPr>
        <p:spPr>
          <a:xfrm>
            <a:off x="1685732" y="3143108"/>
            <a:ext cx="3734004" cy="771522"/>
          </a:xfrm>
        </p:spPr>
        <p:txBody>
          <a:bodyPr>
            <a:normAutofit/>
          </a:bodyPr>
          <a:lstStyle/>
          <a:p>
            <a:pPr marL="0" indent="0">
              <a:spcBef>
                <a:spcPts val="0"/>
              </a:spcBef>
              <a:buClr>
                <a:schemeClr val="dk1"/>
              </a:buClr>
              <a:buSzPct val="100000"/>
              <a:buNone/>
            </a:pPr>
            <a:r>
              <a:rPr lang="en-US">
                <a:sym typeface="Arial"/>
                <a:hlinkClick r:id="rId6"/>
              </a:rPr>
              <a:t>www.seattleu.edu/ccts</a:t>
            </a:r>
            <a:endParaRPr lang="en-US">
              <a:sym typeface="Arial"/>
            </a:endParaRPr>
          </a:p>
        </p:txBody>
      </p:sp>
      <p:pic>
        <p:nvPicPr>
          <p:cNvPr id="13" name="Content Placeholder 11">
            <a:extLst>
              <a:ext uri="{FF2B5EF4-FFF2-40B4-BE49-F238E27FC236}">
                <a16:creationId xmlns:a16="http://schemas.microsoft.com/office/drawing/2014/main" id="{13B3E5C6-D182-48AC-9D5C-09CE2BB8CE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9097" y="2994153"/>
            <a:ext cx="933469" cy="933469"/>
          </a:xfrm>
          <a:prstGeom prst="rect">
            <a:avLst/>
          </a:prstGeom>
        </p:spPr>
      </p:pic>
      <p:pic>
        <p:nvPicPr>
          <p:cNvPr id="14" name="Content Placeholder 9">
            <a:extLst>
              <a:ext uri="{FF2B5EF4-FFF2-40B4-BE49-F238E27FC236}">
                <a16:creationId xmlns:a16="http://schemas.microsoft.com/office/drawing/2014/main" id="{C30561DD-3C3C-4C89-9917-3F68C05E3AF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p:blipFill>
        <p:spPr>
          <a:xfrm>
            <a:off x="588011" y="4132383"/>
            <a:ext cx="984555" cy="984555"/>
          </a:xfrm>
          <a:prstGeom prst="rect">
            <a:avLst/>
          </a:prstGeom>
        </p:spPr>
      </p:pic>
      <p:sp>
        <p:nvSpPr>
          <p:cNvPr id="15" name="Content Placeholder 5">
            <a:extLst>
              <a:ext uri="{FF2B5EF4-FFF2-40B4-BE49-F238E27FC236}">
                <a16:creationId xmlns:a16="http://schemas.microsoft.com/office/drawing/2014/main" id="{A9F3ED52-41BE-48AB-84E1-7DDC941E7FA3}"/>
              </a:ext>
            </a:extLst>
          </p:cNvPr>
          <p:cNvSpPr txBox="1">
            <a:spLocks/>
          </p:cNvSpPr>
          <p:nvPr/>
        </p:nvSpPr>
        <p:spPr>
          <a:xfrm>
            <a:off x="1685732" y="4281087"/>
            <a:ext cx="4922127" cy="1057934"/>
          </a:xfrm>
          <a:prstGeom prst="rect">
            <a:avLst/>
          </a:prstGeom>
        </p:spPr>
        <p:txBody>
          <a:bodyPr vert="horz" lIns="91440" tIns="45720" rIns="91440" bIns="45720" rtlCol="0">
            <a:normAutofit/>
          </a:bodyPr>
          <a:lstStyle>
            <a:lvl1pPr marL="365760" indent="-36576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36576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365760" algn="l" defTabSz="914400" rtl="0" eaLnBrk="1" latinLnBrk="0" hangingPunct="1">
              <a:lnSpc>
                <a:spcPct val="100000"/>
              </a:lnSpc>
              <a:spcBef>
                <a:spcPts val="500"/>
              </a:spcBef>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3pPr>
            <a:lvl4pPr marL="1600200" indent="-36576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36576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a:hlinkClick r:id="rId11"/>
              </a:rPr>
              <a:t>Subscribe to our newsletters</a:t>
            </a:r>
            <a:endParaRPr lang="en-US" sz="2600"/>
          </a:p>
        </p:txBody>
      </p:sp>
      <p:sp>
        <p:nvSpPr>
          <p:cNvPr id="6" name="Slide Number Placeholder 5"/>
          <p:cNvSpPr>
            <a:spLocks noGrp="1"/>
          </p:cNvSpPr>
          <p:nvPr>
            <p:ph type="sldNum" sz="quarter" idx="12"/>
          </p:nvPr>
        </p:nvSpPr>
        <p:spPr/>
        <p:txBody>
          <a:bodyPr/>
          <a:lstStyle/>
          <a:p>
            <a:fld id="{50ADEE99-5B15-4B10-A3EB-5286E787B43D}" type="slidenum">
              <a:rPr lang="en-US" smtClean="0"/>
              <a:t>39</a:t>
            </a:fld>
            <a:endParaRPr lang="en-US"/>
          </a:p>
        </p:txBody>
      </p:sp>
    </p:spTree>
    <p:extLst>
      <p:ext uri="{BB962C8B-B14F-4D97-AF65-F5344CB8AC3E}">
        <p14:creationId xmlns:p14="http://schemas.microsoft.com/office/powerpoint/2010/main" val="199932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4DD-BD70-F67E-2798-33121B38BF7B}"/>
              </a:ext>
            </a:extLst>
          </p:cNvPr>
          <p:cNvSpPr>
            <a:spLocks noGrp="1"/>
          </p:cNvSpPr>
          <p:nvPr>
            <p:ph type="title"/>
          </p:nvPr>
        </p:nvSpPr>
        <p:spPr/>
        <p:txBody>
          <a:bodyPr/>
          <a:lstStyle/>
          <a:p>
            <a:r>
              <a:rPr lang="en-US" dirty="0"/>
              <a:t>Purpose of High School</a:t>
            </a:r>
          </a:p>
        </p:txBody>
      </p:sp>
      <p:sp>
        <p:nvSpPr>
          <p:cNvPr id="3" name="Text Placeholder 2">
            <a:extLst>
              <a:ext uri="{FF2B5EF4-FFF2-40B4-BE49-F238E27FC236}">
                <a16:creationId xmlns:a16="http://schemas.microsoft.com/office/drawing/2014/main" id="{5A7E4DB1-AEE0-B0CD-87E1-1374E0C728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A21559-3E50-EB04-2176-BFD061A7A39A}"/>
              </a:ext>
            </a:extLst>
          </p:cNvPr>
          <p:cNvSpPr>
            <a:spLocks noGrp="1"/>
          </p:cNvSpPr>
          <p:nvPr>
            <p:ph type="sldNum" sz="quarter" idx="12"/>
          </p:nvPr>
        </p:nvSpPr>
        <p:spPr/>
        <p:txBody>
          <a:bodyPr/>
          <a:lstStyle/>
          <a:p>
            <a:fld id="{50ADEE99-5B15-4B10-A3EB-5286E787B43D}" type="slidenum">
              <a:rPr lang="en-US" smtClean="0"/>
              <a:t>4</a:t>
            </a:fld>
            <a:endParaRPr lang="en-US"/>
          </a:p>
        </p:txBody>
      </p:sp>
    </p:spTree>
    <p:extLst>
      <p:ext uri="{BB962C8B-B14F-4D97-AF65-F5344CB8AC3E}">
        <p14:creationId xmlns:p14="http://schemas.microsoft.com/office/powerpoint/2010/main" val="143521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normAutofit/>
          </a:bodyPr>
          <a:lstStyle/>
          <a:p>
            <a:r>
              <a:rPr lang="en-US" sz="2400" dirty="0"/>
              <a:t>Except where otherwise noted, content in this presentation is licensed under a </a:t>
            </a:r>
            <a:r>
              <a:rPr lang="en-US" sz="2400" u="sng" dirty="0">
                <a:hlinkClick r:id="rId3"/>
              </a:rPr>
              <a:t>Creative Commons Attribution 4.0 International license</a:t>
            </a:r>
            <a:r>
              <a:rPr lang="en-US" sz="2400" dirty="0"/>
              <a:t>. All logos and trademarks are property of their respective owners.</a:t>
            </a:r>
          </a:p>
          <a:p>
            <a:r>
              <a:rPr lang="en-US" sz="2400" dirty="0"/>
              <a:t>You may share and adapt this material, but you must give appropriate credit, provide a link to the license, and indicate if changes were made.</a:t>
            </a:r>
          </a:p>
        </p:txBody>
      </p:sp>
      <p:sp>
        <p:nvSpPr>
          <p:cNvPr id="5" name="Slide Number Placeholder 4"/>
          <p:cNvSpPr>
            <a:spLocks noGrp="1"/>
          </p:cNvSpPr>
          <p:nvPr>
            <p:ph type="sldNum" sz="quarter" idx="12"/>
          </p:nvPr>
        </p:nvSpPr>
        <p:spPr/>
        <p:txBody>
          <a:bodyPr/>
          <a:lstStyle/>
          <a:p>
            <a:fld id="{50ADEE99-5B15-4B10-A3EB-5286E787B43D}" type="slidenum">
              <a:rPr lang="en-US" smtClean="0"/>
              <a:t>40</a:t>
            </a:fld>
            <a:endParaRPr lang="en-US" dirty="0"/>
          </a:p>
        </p:txBody>
      </p:sp>
      <p:pic>
        <p:nvPicPr>
          <p:cNvPr id="8" name="Picture 6">
            <a:extLst>
              <a:ext uri="{FF2B5EF4-FFF2-40B4-BE49-F238E27FC236}">
                <a16:creationId xmlns:a16="http://schemas.microsoft.com/office/drawing/2014/main" id="{A77CB6DB-7870-496C-9F09-D2ACD243E8FF}"/>
              </a:ext>
              <a:ext uri="{C183D7F6-B498-43B3-948B-1728B52AA6E4}">
                <adec:decorative xmlns:adec="http://schemas.microsoft.com/office/drawing/2017/decorative" val="1"/>
              </a:ext>
            </a:extLst>
          </p:cNvPr>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5153025" y="4590521"/>
            <a:ext cx="1885950" cy="66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Purpose of High School?</a:t>
            </a:r>
          </a:p>
        </p:txBody>
      </p:sp>
      <p:sp>
        <p:nvSpPr>
          <p:cNvPr id="4" name="Content Placeholder 3">
            <a:extLst>
              <a:ext uri="{FF2B5EF4-FFF2-40B4-BE49-F238E27FC236}">
                <a16:creationId xmlns:a16="http://schemas.microsoft.com/office/drawing/2014/main" id="{68D4F859-983A-2031-6303-92242C601C3D}"/>
              </a:ext>
            </a:extLst>
          </p:cNvPr>
          <p:cNvSpPr>
            <a:spLocks noGrp="1"/>
          </p:cNvSpPr>
          <p:nvPr>
            <p:ph sz="half" idx="1"/>
          </p:nvPr>
        </p:nvSpPr>
        <p:spPr>
          <a:xfrm>
            <a:off x="1072810" y="2509932"/>
            <a:ext cx="10046380" cy="1727059"/>
          </a:xfrm>
        </p:spPr>
        <p:txBody>
          <a:bodyPr>
            <a:normAutofit fontScale="92500" lnSpcReduction="10000"/>
          </a:bodyPr>
          <a:lstStyle/>
          <a:p>
            <a:r>
              <a:rPr lang="en-US" dirty="0"/>
              <a:t>Take 5 minutes and discuss at your table your thoughts on the purpose of high school. </a:t>
            </a:r>
          </a:p>
          <a:p>
            <a:r>
              <a:rPr lang="en-US" dirty="0"/>
              <a:t>Think about what your life would look like after high school, and the people who helped you get there.</a:t>
            </a:r>
          </a:p>
        </p:txBody>
      </p:sp>
      <p:pic>
        <p:nvPicPr>
          <p:cNvPr id="7" name="Graphic 6" descr="Badge Question Mark with solid fill">
            <a:extLst>
              <a:ext uri="{FF2B5EF4-FFF2-40B4-BE49-F238E27FC236}">
                <a16:creationId xmlns:a16="http://schemas.microsoft.com/office/drawing/2014/main" id="{FADAE1B2-6DEE-7D7C-6F36-C7AC737AD5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7394" y="4173051"/>
            <a:ext cx="1149928" cy="1149928"/>
          </a:xfrm>
          <a:prstGeom prst="rect">
            <a:avLst/>
          </a:prstGeom>
        </p:spPr>
      </p:pic>
      <p:sp>
        <p:nvSpPr>
          <p:cNvPr id="3" name="Content Placeholder 2">
            <a:extLst>
              <a:ext uri="{FF2B5EF4-FFF2-40B4-BE49-F238E27FC236}">
                <a16:creationId xmlns:a16="http://schemas.microsoft.com/office/drawing/2014/main" id="{2E969C69-75C8-2086-7B79-1E1CB2BAD57D}"/>
              </a:ext>
            </a:extLst>
          </p:cNvPr>
          <p:cNvSpPr>
            <a:spLocks noGrp="1"/>
          </p:cNvSpPr>
          <p:nvPr>
            <p:ph sz="half" idx="2"/>
          </p:nvPr>
        </p:nvSpPr>
        <p:spPr>
          <a:xfrm>
            <a:off x="2167322" y="4396018"/>
            <a:ext cx="9319491" cy="983673"/>
          </a:xfrm>
        </p:spPr>
        <p:txBody>
          <a:bodyPr>
            <a:normAutofit fontScale="92500" lnSpcReduction="10000"/>
          </a:bodyPr>
          <a:lstStyle/>
          <a:p>
            <a:pPr marL="0" indent="0">
              <a:buNone/>
            </a:pPr>
            <a:r>
              <a:rPr lang="en-US" dirty="0"/>
              <a:t>After 12 or more years spent in schools, what specific skills, experiences, and knowledge should students take with them?</a:t>
            </a:r>
          </a:p>
          <a:p>
            <a:pPr marL="0" indent="0">
              <a:buNone/>
            </a:pPr>
            <a:endParaRPr lang="en-US" dirty="0"/>
          </a:p>
        </p:txBody>
      </p:sp>
      <p:sp>
        <p:nvSpPr>
          <p:cNvPr id="5" name="Slide Number Placeholder 4"/>
          <p:cNvSpPr>
            <a:spLocks noGrp="1"/>
          </p:cNvSpPr>
          <p:nvPr>
            <p:ph type="sldNum" sz="quarter" idx="12"/>
          </p:nvPr>
        </p:nvSpPr>
        <p:spPr/>
        <p:txBody>
          <a:bodyPr/>
          <a:lstStyle/>
          <a:p>
            <a:fld id="{50ADEE99-5B15-4B10-A3EB-5286E787B43D}" type="slidenum">
              <a:rPr lang="en-US" smtClean="0"/>
              <a:t>5</a:t>
            </a:fld>
            <a:endParaRPr lang="en-US" dirty="0"/>
          </a:p>
        </p:txBody>
      </p:sp>
    </p:spTree>
    <p:extLst>
      <p:ext uri="{BB962C8B-B14F-4D97-AF65-F5344CB8AC3E}">
        <p14:creationId xmlns:p14="http://schemas.microsoft.com/office/powerpoint/2010/main" val="215774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9D640-6AAA-99B5-62C6-C45C31FE5E13}"/>
              </a:ext>
            </a:extLst>
          </p:cNvPr>
          <p:cNvSpPr>
            <a:spLocks noGrp="1"/>
          </p:cNvSpPr>
          <p:nvPr>
            <p:ph type="title"/>
          </p:nvPr>
        </p:nvSpPr>
        <p:spPr/>
        <p:txBody>
          <a:bodyPr/>
          <a:lstStyle/>
          <a:p>
            <a:r>
              <a:rPr lang="en-US" dirty="0"/>
              <a:t>Timer</a:t>
            </a:r>
          </a:p>
        </p:txBody>
      </p:sp>
      <p:pic>
        <p:nvPicPr>
          <p:cNvPr id="2" name="Online Media 1" title="Myriad Pro 5 Min DIY Countdown - Transparent Background - FREE Download">
            <a:hlinkClick r:id="" action="ppaction://media"/>
            <a:extLst>
              <a:ext uri="{FF2B5EF4-FFF2-40B4-BE49-F238E27FC236}">
                <a16:creationId xmlns:a16="http://schemas.microsoft.com/office/drawing/2014/main" id="{724DF6CC-F320-8E81-1A3B-9A694E440991}"/>
              </a:ext>
            </a:extLst>
          </p:cNvPr>
          <p:cNvPicPr>
            <a:picLocks noGrp="1" noRot="1" noChangeAspect="1"/>
          </p:cNvPicPr>
          <p:nvPr>
            <p:ph idx="1"/>
            <a:videoFile r:link="rId1"/>
          </p:nvPr>
        </p:nvPicPr>
        <p:blipFill>
          <a:blip r:embed="rId4"/>
          <a:stretch>
            <a:fillRect/>
          </a:stretch>
        </p:blipFill>
        <p:spPr>
          <a:xfrm>
            <a:off x="2625725" y="2079625"/>
            <a:ext cx="6965950" cy="3924300"/>
          </a:xfrm>
          <a:prstGeom prst="rect">
            <a:avLst/>
          </a:prstGeom>
        </p:spPr>
      </p:pic>
      <p:sp>
        <p:nvSpPr>
          <p:cNvPr id="4" name="Slide Number Placeholder 3">
            <a:extLst>
              <a:ext uri="{FF2B5EF4-FFF2-40B4-BE49-F238E27FC236}">
                <a16:creationId xmlns:a16="http://schemas.microsoft.com/office/drawing/2014/main" id="{55BD0240-94B6-5377-9E6B-F3AF3B6D197A}"/>
              </a:ext>
            </a:extLst>
          </p:cNvPr>
          <p:cNvSpPr>
            <a:spLocks noGrp="1"/>
          </p:cNvSpPr>
          <p:nvPr>
            <p:ph type="sldNum" sz="quarter" idx="12"/>
          </p:nvPr>
        </p:nvSpPr>
        <p:spPr/>
        <p:txBody>
          <a:bodyPr/>
          <a:lstStyle/>
          <a:p>
            <a:fld id="{50ADEE99-5B15-4B10-A3EB-5286E787B43D}" type="slidenum">
              <a:rPr lang="en-US" smtClean="0"/>
              <a:t>6</a:t>
            </a:fld>
            <a:endParaRPr lang="en-US" dirty="0"/>
          </a:p>
        </p:txBody>
      </p:sp>
    </p:spTree>
    <p:extLst>
      <p:ext uri="{BB962C8B-B14F-4D97-AF65-F5344CB8AC3E}">
        <p14:creationId xmlns:p14="http://schemas.microsoft.com/office/powerpoint/2010/main" val="29731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FAF4-A903-6B8B-95A1-6A269CF9DA9E}"/>
              </a:ext>
            </a:extLst>
          </p:cNvPr>
          <p:cNvSpPr>
            <a:spLocks noGrp="1"/>
          </p:cNvSpPr>
          <p:nvPr>
            <p:ph type="title"/>
          </p:nvPr>
        </p:nvSpPr>
        <p:spPr/>
        <p:txBody>
          <a:bodyPr/>
          <a:lstStyle/>
          <a:p>
            <a:r>
              <a:rPr lang="en-US" dirty="0"/>
              <a:t>Feedback</a:t>
            </a:r>
          </a:p>
        </p:txBody>
      </p:sp>
      <p:pic>
        <p:nvPicPr>
          <p:cNvPr id="6" name="Content Placeholder 5" descr="Chat outline">
            <a:extLst>
              <a:ext uri="{FF2B5EF4-FFF2-40B4-BE49-F238E27FC236}">
                <a16:creationId xmlns:a16="http://schemas.microsoft.com/office/drawing/2014/main" id="{103488BE-8BA3-05D7-F992-D79F99B7312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74292" y="1919404"/>
            <a:ext cx="3425917" cy="3425917"/>
          </a:xfrm>
        </p:spPr>
      </p:pic>
      <p:sp>
        <p:nvSpPr>
          <p:cNvPr id="4" name="Slide Number Placeholder 3">
            <a:extLst>
              <a:ext uri="{FF2B5EF4-FFF2-40B4-BE49-F238E27FC236}">
                <a16:creationId xmlns:a16="http://schemas.microsoft.com/office/drawing/2014/main" id="{43D4085D-84A4-0502-24C7-01D3EE4D3D35}"/>
              </a:ext>
            </a:extLst>
          </p:cNvPr>
          <p:cNvSpPr>
            <a:spLocks noGrp="1"/>
          </p:cNvSpPr>
          <p:nvPr>
            <p:ph type="sldNum" sz="quarter" idx="12"/>
          </p:nvPr>
        </p:nvSpPr>
        <p:spPr/>
        <p:txBody>
          <a:bodyPr/>
          <a:lstStyle/>
          <a:p>
            <a:fld id="{50ADEE99-5B15-4B10-A3EB-5286E787B43D}" type="slidenum">
              <a:rPr lang="en-US" smtClean="0"/>
              <a:t>7</a:t>
            </a:fld>
            <a:endParaRPr lang="en-US" dirty="0"/>
          </a:p>
        </p:txBody>
      </p:sp>
    </p:spTree>
    <p:extLst>
      <p:ext uri="{BB962C8B-B14F-4D97-AF65-F5344CB8AC3E}">
        <p14:creationId xmlns:p14="http://schemas.microsoft.com/office/powerpoint/2010/main" val="406937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CAE726-0550-B09C-B63D-2FB5F9382607}"/>
              </a:ext>
            </a:extLst>
          </p:cNvPr>
          <p:cNvSpPr>
            <a:spLocks noGrp="1"/>
          </p:cNvSpPr>
          <p:nvPr>
            <p:ph type="title"/>
          </p:nvPr>
        </p:nvSpPr>
        <p:spPr/>
        <p:txBody>
          <a:bodyPr/>
          <a:lstStyle/>
          <a:p>
            <a:r>
              <a:rPr lang="en-US" dirty="0"/>
              <a:t>You Know What You Know</a:t>
            </a:r>
          </a:p>
        </p:txBody>
      </p:sp>
      <p:sp>
        <p:nvSpPr>
          <p:cNvPr id="6" name="Text Placeholder 5">
            <a:extLst>
              <a:ext uri="{FF2B5EF4-FFF2-40B4-BE49-F238E27FC236}">
                <a16:creationId xmlns:a16="http://schemas.microsoft.com/office/drawing/2014/main" id="{7404C726-22F6-DD47-D486-8ADA87E8AE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927184-B0DB-D304-3339-3D95DC434BAE}"/>
              </a:ext>
            </a:extLst>
          </p:cNvPr>
          <p:cNvSpPr>
            <a:spLocks noGrp="1"/>
          </p:cNvSpPr>
          <p:nvPr>
            <p:ph type="sldNum" sz="quarter" idx="12"/>
          </p:nvPr>
        </p:nvSpPr>
        <p:spPr/>
        <p:txBody>
          <a:bodyPr/>
          <a:lstStyle/>
          <a:p>
            <a:fld id="{50ADEE99-5B15-4B10-A3EB-5286E787B43D}" type="slidenum">
              <a:rPr lang="en-US" smtClean="0"/>
              <a:t>8</a:t>
            </a:fld>
            <a:endParaRPr lang="en-US" dirty="0"/>
          </a:p>
        </p:txBody>
      </p:sp>
    </p:spTree>
    <p:extLst>
      <p:ext uri="{BB962C8B-B14F-4D97-AF65-F5344CB8AC3E}">
        <p14:creationId xmlns:p14="http://schemas.microsoft.com/office/powerpoint/2010/main" val="379053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1DC4D-C1D0-BF3B-F9E9-FA7B95043561}"/>
              </a:ext>
            </a:extLst>
          </p:cNvPr>
          <p:cNvSpPr>
            <a:spLocks noGrp="1"/>
          </p:cNvSpPr>
          <p:nvPr>
            <p:ph type="title"/>
          </p:nvPr>
        </p:nvSpPr>
        <p:spPr/>
        <p:txBody>
          <a:bodyPr/>
          <a:lstStyle/>
          <a:p>
            <a:r>
              <a:rPr lang="en-US" dirty="0"/>
              <a:t>All Roads Lead to Graduation</a:t>
            </a:r>
          </a:p>
        </p:txBody>
      </p:sp>
      <p:grpSp>
        <p:nvGrpSpPr>
          <p:cNvPr id="17" name="Group 16">
            <a:extLst>
              <a:ext uri="{FF2B5EF4-FFF2-40B4-BE49-F238E27FC236}">
                <a16:creationId xmlns:a16="http://schemas.microsoft.com/office/drawing/2014/main" id="{AF02EEDF-CA90-225E-644E-DC7E3EA55749}"/>
              </a:ext>
              <a:ext uri="{C183D7F6-B498-43B3-948B-1728B52AA6E4}">
                <adec:decorative xmlns:adec="http://schemas.microsoft.com/office/drawing/2017/decorative" val="1"/>
              </a:ext>
            </a:extLst>
          </p:cNvPr>
          <p:cNvGrpSpPr/>
          <p:nvPr/>
        </p:nvGrpSpPr>
        <p:grpSpPr>
          <a:xfrm>
            <a:off x="1189815" y="2453957"/>
            <a:ext cx="1419570" cy="1419570"/>
            <a:chOff x="1067318" y="2368016"/>
            <a:chExt cx="1817649" cy="1817649"/>
          </a:xfrm>
        </p:grpSpPr>
        <p:sp>
          <p:nvSpPr>
            <p:cNvPr id="15" name="Oval 14">
              <a:extLst>
                <a:ext uri="{FF2B5EF4-FFF2-40B4-BE49-F238E27FC236}">
                  <a16:creationId xmlns:a16="http://schemas.microsoft.com/office/drawing/2014/main" id="{4ADED1C0-07AA-5AD1-EAEA-5F6C81310FF3}"/>
                </a:ext>
              </a:extLst>
            </p:cNvPr>
            <p:cNvSpPr/>
            <p:nvPr/>
          </p:nvSpPr>
          <p:spPr>
            <a:xfrm>
              <a:off x="1067318" y="2368016"/>
              <a:ext cx="1817649" cy="1817649"/>
            </a:xfrm>
            <a:prstGeom prst="ellipse">
              <a:avLst/>
            </a:prstGeom>
            <a:solidFill>
              <a:srgbClr val="FFFFFF"/>
            </a:solidFill>
            <a:ln w="1270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Graduation cap with solid fill">
              <a:extLst>
                <a:ext uri="{FF2B5EF4-FFF2-40B4-BE49-F238E27FC236}">
                  <a16:creationId xmlns:a16="http://schemas.microsoft.com/office/drawing/2014/main" id="{66DBEF42-5A50-A970-62FC-D5FB98FA6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526" y="2410850"/>
              <a:ext cx="1689329" cy="1689329"/>
            </a:xfrm>
            <a:prstGeom prst="rect">
              <a:avLst/>
            </a:prstGeom>
          </p:spPr>
        </p:pic>
      </p:grpSp>
      <p:sp>
        <p:nvSpPr>
          <p:cNvPr id="6" name="Content Placeholder 5">
            <a:extLst>
              <a:ext uri="{FF2B5EF4-FFF2-40B4-BE49-F238E27FC236}">
                <a16:creationId xmlns:a16="http://schemas.microsoft.com/office/drawing/2014/main" id="{45CDBB78-D91C-8B0E-AA43-7494CC5D1091}"/>
              </a:ext>
            </a:extLst>
          </p:cNvPr>
          <p:cNvSpPr>
            <a:spLocks noGrp="1"/>
          </p:cNvSpPr>
          <p:nvPr>
            <p:ph sz="half" idx="1"/>
          </p:nvPr>
        </p:nvSpPr>
        <p:spPr>
          <a:xfrm>
            <a:off x="2774486" y="2599460"/>
            <a:ext cx="6523464" cy="1387546"/>
          </a:xfrm>
        </p:spPr>
        <p:txBody>
          <a:bodyPr>
            <a:normAutofit fontScale="92500" lnSpcReduction="20000"/>
          </a:bodyPr>
          <a:lstStyle/>
          <a:p>
            <a:r>
              <a:rPr lang="en-US" dirty="0"/>
              <a:t>Pressure is on graduation</a:t>
            </a:r>
          </a:p>
          <a:p>
            <a:r>
              <a:rPr lang="en-US" dirty="0"/>
              <a:t>Culmination of high school is graduation</a:t>
            </a:r>
          </a:p>
          <a:p>
            <a:r>
              <a:rPr lang="en-US" dirty="0"/>
              <a:t>I’m the class of ……</a:t>
            </a:r>
          </a:p>
          <a:p>
            <a:endParaRPr lang="en-US" dirty="0"/>
          </a:p>
        </p:txBody>
      </p:sp>
      <p:sp>
        <p:nvSpPr>
          <p:cNvPr id="11" name="Content Placeholder 10">
            <a:extLst>
              <a:ext uri="{FF2B5EF4-FFF2-40B4-BE49-F238E27FC236}">
                <a16:creationId xmlns:a16="http://schemas.microsoft.com/office/drawing/2014/main" id="{EB2AEF8D-E57B-0A8A-83E1-7FBB5F970DD8}"/>
              </a:ext>
            </a:extLst>
          </p:cNvPr>
          <p:cNvSpPr>
            <a:spLocks noGrp="1"/>
          </p:cNvSpPr>
          <p:nvPr>
            <p:ph sz="half" idx="2"/>
          </p:nvPr>
        </p:nvSpPr>
        <p:spPr>
          <a:xfrm>
            <a:off x="1067318" y="4242947"/>
            <a:ext cx="10046380" cy="2095943"/>
          </a:xfrm>
        </p:spPr>
        <p:txBody>
          <a:bodyPr>
            <a:normAutofit fontScale="92500" lnSpcReduction="20000"/>
          </a:bodyPr>
          <a:lstStyle/>
          <a:p>
            <a:pPr marL="0" indent="0">
              <a:spcBef>
                <a:spcPts val="2400"/>
              </a:spcBef>
              <a:buNone/>
            </a:pPr>
            <a:r>
              <a:rPr lang="en-US"/>
              <a:t>And then:</a:t>
            </a:r>
          </a:p>
          <a:p>
            <a:r>
              <a:rPr lang="en-US">
                <a:solidFill>
                  <a:srgbClr val="111111"/>
                </a:solidFill>
              </a:rPr>
              <a:t>The requirement for transition services was </a:t>
            </a:r>
            <a:r>
              <a:rPr lang="en-US" i="0">
                <a:solidFill>
                  <a:srgbClr val="111111"/>
                </a:solidFill>
                <a:effectLst/>
                <a:latin typeface="Arial" panose="020B0604020202020204" pitchFamily="34" charset="0"/>
              </a:rPr>
              <a:t>added to the Individuals with Disabilities Education Act (IDEA) in 1990.</a:t>
            </a:r>
          </a:p>
          <a:p>
            <a:r>
              <a:rPr lang="en-US" i="0">
                <a:solidFill>
                  <a:srgbClr val="111111"/>
                </a:solidFill>
                <a:effectLst/>
                <a:latin typeface="Arial" panose="020B0604020202020204" pitchFamily="34" charset="0"/>
              </a:rPr>
              <a:t>Congress included this mandate in the IDEA to ensure that students with disabilities would be prepared for post-school life.</a:t>
            </a:r>
            <a:endParaRPr lang="en-US"/>
          </a:p>
        </p:txBody>
      </p:sp>
      <p:sp>
        <p:nvSpPr>
          <p:cNvPr id="4" name="Slide Number Placeholder 3">
            <a:extLst>
              <a:ext uri="{FF2B5EF4-FFF2-40B4-BE49-F238E27FC236}">
                <a16:creationId xmlns:a16="http://schemas.microsoft.com/office/drawing/2014/main" id="{203B101C-BA1D-FDFB-CD54-D39A718DB18F}"/>
              </a:ext>
            </a:extLst>
          </p:cNvPr>
          <p:cNvSpPr>
            <a:spLocks noGrp="1"/>
          </p:cNvSpPr>
          <p:nvPr>
            <p:ph type="sldNum" sz="quarter" idx="12"/>
          </p:nvPr>
        </p:nvSpPr>
        <p:spPr/>
        <p:txBody>
          <a:bodyPr/>
          <a:lstStyle/>
          <a:p>
            <a:fld id="{50ADEE99-5B15-4B10-A3EB-5286E787B43D}" type="slidenum">
              <a:rPr lang="en-US" smtClean="0"/>
              <a:t>9</a:t>
            </a:fld>
            <a:endParaRPr lang="en-US" dirty="0"/>
          </a:p>
        </p:txBody>
      </p:sp>
    </p:spTree>
    <p:extLst>
      <p:ext uri="{BB962C8B-B14F-4D97-AF65-F5344CB8AC3E}">
        <p14:creationId xmlns:p14="http://schemas.microsoft.com/office/powerpoint/2010/main" val="3260665706"/>
      </p:ext>
    </p:extLst>
  </p:cSld>
  <p:clrMapOvr>
    <a:masterClrMapping/>
  </p:clrMapOvr>
</p:sld>
</file>

<file path=ppt/theme/theme1.xml><?xml version="1.0" encoding="utf-8"?>
<a:theme xmlns:a="http://schemas.openxmlformats.org/drawingml/2006/main" name="2_Office Theme">
  <a:themeElements>
    <a:clrScheme name="CCTS_Custom">
      <a:dk1>
        <a:sysClr val="windowText" lastClr="000000"/>
      </a:dk1>
      <a:lt1>
        <a:sysClr val="window" lastClr="FFFFFF"/>
      </a:lt1>
      <a:dk2>
        <a:srgbClr val="44546A"/>
      </a:dk2>
      <a:lt2>
        <a:srgbClr val="E7E6E6"/>
      </a:lt2>
      <a:accent1>
        <a:srgbClr val="003282"/>
      </a:accent1>
      <a:accent2>
        <a:srgbClr val="088099"/>
      </a:accent2>
      <a:accent3>
        <a:srgbClr val="124A12"/>
      </a:accent3>
      <a:accent4>
        <a:srgbClr val="FFC000"/>
      </a:accent4>
      <a:accent5>
        <a:srgbClr val="AA0000"/>
      </a:accent5>
      <a:accent6>
        <a:srgbClr val="EF41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398FDFF-53F3-4ED3-93BA-0DF3540077BC}" vid="{C4D9F38A-4877-4C02-945B-3F772344FDCF}"/>
    </a:ext>
  </a:extLst>
</a:theme>
</file>

<file path=ppt/theme/theme2.xml><?xml version="1.0" encoding="utf-8"?>
<a:theme xmlns:a="http://schemas.openxmlformats.org/drawingml/2006/main" name="Parcel">
  <a:themeElements>
    <a:clrScheme name="CCTS_Custom">
      <a:dk1>
        <a:sysClr val="windowText" lastClr="000000"/>
      </a:dk1>
      <a:lt1>
        <a:sysClr val="window" lastClr="FFFFFF"/>
      </a:lt1>
      <a:dk2>
        <a:srgbClr val="44546A"/>
      </a:dk2>
      <a:lt2>
        <a:srgbClr val="E7E6E6"/>
      </a:lt2>
      <a:accent1>
        <a:srgbClr val="003282"/>
      </a:accent1>
      <a:accent2>
        <a:srgbClr val="088099"/>
      </a:accent2>
      <a:accent3>
        <a:srgbClr val="124A12"/>
      </a:accent3>
      <a:accent4>
        <a:srgbClr val="FFC000"/>
      </a:accent4>
      <a:accent5>
        <a:srgbClr val="AA0000"/>
      </a:accent5>
      <a:accent6>
        <a:srgbClr val="EF41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119E051549804D8B823930D5BAFE7B" ma:contentTypeVersion="13" ma:contentTypeDescription="Create a new document." ma:contentTypeScope="" ma:versionID="3bd7e606863498640df394e789d83216">
  <xsd:schema xmlns:xsd="http://www.w3.org/2001/XMLSchema" xmlns:xs="http://www.w3.org/2001/XMLSchema" xmlns:p="http://schemas.microsoft.com/office/2006/metadata/properties" xmlns:ns2="d66e13b4-6ad2-466c-808d-496feaa814d6" xmlns:ns3="5ce4d75c-128b-4f7c-b050-0a3b2b373af0" targetNamespace="http://schemas.microsoft.com/office/2006/metadata/properties" ma:root="true" ma:fieldsID="acb591eb90deb53299b2fb602805da5e" ns2:_="" ns3:_="">
    <xsd:import namespace="d66e13b4-6ad2-466c-808d-496feaa814d6"/>
    <xsd:import namespace="5ce4d75c-128b-4f7c-b050-0a3b2b373af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e13b4-6ad2-466c-808d-496feaa81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4d75c-128b-4f7c-b050-0a3b2b373a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6e13b4-6ad2-466c-808d-496feaa814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616318-56DA-43C7-A264-A7B821A73D95}">
  <ds:schemaRefs>
    <ds:schemaRef ds:uri="http://schemas.microsoft.com/sharepoint/v3/contenttype/forms"/>
  </ds:schemaRefs>
</ds:datastoreItem>
</file>

<file path=customXml/itemProps2.xml><?xml version="1.0" encoding="utf-8"?>
<ds:datastoreItem xmlns:ds="http://schemas.openxmlformats.org/officeDocument/2006/customXml" ds:itemID="{60456DE3-4E32-4445-9E14-71958F3A5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e13b4-6ad2-466c-808d-496feaa814d6"/>
    <ds:schemaRef ds:uri="5ce4d75c-128b-4f7c-b050-0a3b2b373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DB83-D4FC-441C-998B-07B6CDFC8CD2}">
  <ds:schemaRefs>
    <ds:schemaRef ds:uri="http://schemas.microsoft.com/office/2006/documentManagement/types"/>
    <ds:schemaRef ds:uri="http://purl.org/dc/terms/"/>
    <ds:schemaRef ds:uri="http://purl.org/dc/dcmitype/"/>
    <ds:schemaRef ds:uri="http://schemas.microsoft.com/office/infopath/2007/PartnerControls"/>
    <ds:schemaRef ds:uri="d66e13b4-6ad2-466c-808d-496feaa814d6"/>
    <ds:schemaRef ds:uri="http://purl.org/dc/elements/1.1/"/>
    <ds:schemaRef ds:uri="http://www.w3.org/XML/1998/namespace"/>
    <ds:schemaRef ds:uri="http://schemas.openxmlformats.org/package/2006/metadata/core-properties"/>
    <ds:schemaRef ds:uri="5ce4d75c-128b-4f7c-b050-0a3b2b373af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4989</TotalTime>
  <Words>2092</Words>
  <Application>Microsoft Macintosh PowerPoint</Application>
  <PresentationFormat>Widescreen</PresentationFormat>
  <Paragraphs>412</Paragraphs>
  <Slides>40</Slides>
  <Notes>38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Avenir Next</vt:lpstr>
      <vt:lpstr>Calibri</vt:lpstr>
      <vt:lpstr>Courier New</vt:lpstr>
      <vt:lpstr>Rockwell</vt:lpstr>
      <vt:lpstr>Wingdings</vt:lpstr>
      <vt:lpstr>2_Office Theme</vt:lpstr>
      <vt:lpstr>Parcel</vt:lpstr>
      <vt:lpstr>It Takes a Team:  DVR and Schools Working Together</vt:lpstr>
      <vt:lpstr>Welcome</vt:lpstr>
      <vt:lpstr>Center for Change in Transition Services</vt:lpstr>
      <vt:lpstr>Purpose of High School</vt:lpstr>
      <vt:lpstr>What is the Purpose of High School?</vt:lpstr>
      <vt:lpstr>Timer</vt:lpstr>
      <vt:lpstr>Feedback</vt:lpstr>
      <vt:lpstr>You Know What You Know</vt:lpstr>
      <vt:lpstr>All Roads Lead to Graduation</vt:lpstr>
      <vt:lpstr>Life After High School:  All Roads Lead to Employment</vt:lpstr>
      <vt:lpstr>1-10 years out</vt:lpstr>
      <vt:lpstr>Post-School Outcomes (PSO)</vt:lpstr>
      <vt:lpstr>What are Post-School Outcomes?</vt:lpstr>
      <vt:lpstr>Post-School Outcome Categories</vt:lpstr>
      <vt:lpstr>Post-School Outcomes, 2020-21 Washington state data tables</vt:lpstr>
      <vt:lpstr>Post-School Outcomes, 2020-21  Washington state graph</vt:lpstr>
      <vt:lpstr>Learning from Our Students</vt:lpstr>
      <vt:lpstr>Former Students Who Dropped Out</vt:lpstr>
      <vt:lpstr>Former Students Who Attempted School or Work</vt:lpstr>
      <vt:lpstr>DVR and Schools  Working Together</vt:lpstr>
      <vt:lpstr>Workforce Innovation and Opportunity Act of 2014 (WIOA)</vt:lpstr>
      <vt:lpstr>Washington State Contexts</vt:lpstr>
      <vt:lpstr>Continuum of Coordinated Transition Services</vt:lpstr>
      <vt:lpstr>Comparing Activities</vt:lpstr>
      <vt:lpstr>What the PSO Data Tell Us About Agency Linkages</vt:lpstr>
      <vt:lpstr>Outcomes for Respondents who Contacted DVR </vt:lpstr>
      <vt:lpstr>Suggestions and Recommendations</vt:lpstr>
      <vt:lpstr>Student Needs: In High School</vt:lpstr>
      <vt:lpstr>Student Needs: After High School</vt:lpstr>
      <vt:lpstr>What if?</vt:lpstr>
      <vt:lpstr>Building Partnerships</vt:lpstr>
      <vt:lpstr>School Staff</vt:lpstr>
      <vt:lpstr>DVR Staff</vt:lpstr>
      <vt:lpstr>Reflection and Wrap-up</vt:lpstr>
      <vt:lpstr>Mission Control Center (MCC)</vt:lpstr>
      <vt:lpstr>Teamwork</vt:lpstr>
      <vt:lpstr>Simfaults</vt:lpstr>
      <vt:lpstr>Thank You</vt:lpstr>
      <vt:lpstr>Contact and Connect with CCTS</vt:lpstr>
      <vt:lpstr>Creative Commons License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Cinda Johnson</dc:creator>
  <cp:lastModifiedBy>Poppen, Marcus I</cp:lastModifiedBy>
  <cp:revision>9</cp:revision>
  <dcterms:created xsi:type="dcterms:W3CDTF">2023-07-10T18:00:32Z</dcterms:created>
  <dcterms:modified xsi:type="dcterms:W3CDTF">2023-08-01T22:11:13Z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0x010100FEDB21A84C6B484893257A8170204B83</vt:lpwstr>
  </property>
  <property fmtid="{D5CDD505-2E9C-101B-9397-08002B2CF9AE}" pid="3" name="MediaServiceImageTags">
    <vt:lpwstr/>
  </property>
</Properties>
</file>