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37"/>
  </p:notesMasterIdLst>
  <p:handoutMasterIdLst>
    <p:handoutMasterId r:id="rId38"/>
  </p:handoutMasterIdLst>
  <p:sldIdLst>
    <p:sldId id="256" r:id="rId2"/>
    <p:sldId id="258" r:id="rId3"/>
    <p:sldId id="489" r:id="rId4"/>
    <p:sldId id="260" r:id="rId5"/>
    <p:sldId id="262" r:id="rId6"/>
    <p:sldId id="267" r:id="rId7"/>
    <p:sldId id="471" r:id="rId8"/>
    <p:sldId id="472" r:id="rId9"/>
    <p:sldId id="473" r:id="rId10"/>
    <p:sldId id="277" r:id="rId11"/>
    <p:sldId id="324" r:id="rId12"/>
    <p:sldId id="493" r:id="rId13"/>
    <p:sldId id="279" r:id="rId14"/>
    <p:sldId id="366" r:id="rId15"/>
    <p:sldId id="495" r:id="rId16"/>
    <p:sldId id="494" r:id="rId17"/>
    <p:sldId id="496" r:id="rId18"/>
    <p:sldId id="335" r:id="rId19"/>
    <p:sldId id="336" r:id="rId20"/>
    <p:sldId id="337" r:id="rId21"/>
    <p:sldId id="497" r:id="rId22"/>
    <p:sldId id="272" r:id="rId23"/>
    <p:sldId id="266" r:id="rId24"/>
    <p:sldId id="263" r:id="rId25"/>
    <p:sldId id="475" r:id="rId26"/>
    <p:sldId id="491" r:id="rId27"/>
    <p:sldId id="492" r:id="rId28"/>
    <p:sldId id="500" r:id="rId29"/>
    <p:sldId id="499" r:id="rId30"/>
    <p:sldId id="501" r:id="rId31"/>
    <p:sldId id="498" r:id="rId32"/>
    <p:sldId id="503" r:id="rId33"/>
    <p:sldId id="502" r:id="rId34"/>
    <p:sldId id="481" r:id="rId35"/>
    <p:sldId id="460" r:id="rId36"/>
  </p:sldIdLst>
  <p:sldSz cx="9144000" cy="6858000" type="screen4x3"/>
  <p:notesSz cx="7102475" cy="9388475"/>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854" autoAdjust="0"/>
  </p:normalViewPr>
  <p:slideViewPr>
    <p:cSldViewPr>
      <p:cViewPr varScale="1">
        <p:scale>
          <a:sx n="114" d="100"/>
          <a:sy n="114" d="100"/>
        </p:scale>
        <p:origin x="1524" y="102"/>
      </p:cViewPr>
      <p:guideLst>
        <p:guide orient="horz" pos="2160"/>
        <p:guide pos="2880"/>
      </p:guideLst>
    </p:cSldViewPr>
  </p:slideViewPr>
  <p:notesTextViewPr>
    <p:cViewPr>
      <p:scale>
        <a:sx n="100" d="100"/>
        <a:sy n="100" d="100"/>
      </p:scale>
      <p:origin x="0" y="0"/>
    </p:cViewPr>
  </p:notesTextViewPr>
  <p:notesViewPr>
    <p:cSldViewPr>
      <p:cViewPr varScale="1">
        <p:scale>
          <a:sx n="73" d="100"/>
          <a:sy n="73" d="100"/>
        </p:scale>
        <p:origin x="-2076" y="-84"/>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ustomXml" Target="../customXml/item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1842" name="Rectangle 2"/>
          <p:cNvSpPr>
            <a:spLocks noGrp="1" noChangeArrowheads="1"/>
          </p:cNvSpPr>
          <p:nvPr>
            <p:ph type="hdr" sz="quarter"/>
          </p:nvPr>
        </p:nvSpPr>
        <p:spPr bwMode="auto">
          <a:xfrm>
            <a:off x="0" y="0"/>
            <a:ext cx="3077739" cy="469424"/>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lvl1pPr eaLnBrk="1" hangingPunct="1">
              <a:defRPr sz="1200">
                <a:latin typeface="Arial" charset="0"/>
              </a:defRPr>
            </a:lvl1pPr>
          </a:lstStyle>
          <a:p>
            <a:endParaRPr lang="en-US"/>
          </a:p>
        </p:txBody>
      </p:sp>
      <p:sp>
        <p:nvSpPr>
          <p:cNvPr id="291843" name="Rectangle 3"/>
          <p:cNvSpPr>
            <a:spLocks noGrp="1" noChangeArrowheads="1"/>
          </p:cNvSpPr>
          <p:nvPr>
            <p:ph type="dt" sz="quarter" idx="1"/>
          </p:nvPr>
        </p:nvSpPr>
        <p:spPr bwMode="auto">
          <a:xfrm>
            <a:off x="4023092" y="0"/>
            <a:ext cx="3077739" cy="469424"/>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lvl1pPr algn="r" eaLnBrk="1" hangingPunct="1">
              <a:defRPr sz="1200">
                <a:latin typeface="Arial" charset="0"/>
              </a:defRPr>
            </a:lvl1pPr>
          </a:lstStyle>
          <a:p>
            <a:endParaRPr lang="en-US"/>
          </a:p>
        </p:txBody>
      </p:sp>
      <p:sp>
        <p:nvSpPr>
          <p:cNvPr id="291844" name="Rectangle 4"/>
          <p:cNvSpPr>
            <a:spLocks noGrp="1" noChangeArrowheads="1"/>
          </p:cNvSpPr>
          <p:nvPr>
            <p:ph type="ftr" sz="quarter" idx="2"/>
          </p:nvPr>
        </p:nvSpPr>
        <p:spPr bwMode="auto">
          <a:xfrm>
            <a:off x="0" y="8917422"/>
            <a:ext cx="3077739" cy="469424"/>
          </a:xfrm>
          <a:prstGeom prst="rect">
            <a:avLst/>
          </a:prstGeom>
          <a:noFill/>
          <a:ln w="9525">
            <a:noFill/>
            <a:miter lim="800000"/>
            <a:headEnd/>
            <a:tailEnd/>
          </a:ln>
          <a:effectLst/>
        </p:spPr>
        <p:txBody>
          <a:bodyPr vert="horz" wrap="square" lIns="94229" tIns="47114" rIns="94229" bIns="47114" numCol="1" anchor="b" anchorCtr="0" compatLnSpc="1">
            <a:prstTxWarp prst="textNoShape">
              <a:avLst/>
            </a:prstTxWarp>
          </a:bodyPr>
          <a:lstStyle>
            <a:lvl1pPr eaLnBrk="1" hangingPunct="1">
              <a:defRPr sz="1200">
                <a:latin typeface="Arial" charset="0"/>
              </a:defRPr>
            </a:lvl1pPr>
          </a:lstStyle>
          <a:p>
            <a:endParaRPr lang="en-US"/>
          </a:p>
        </p:txBody>
      </p:sp>
      <p:sp>
        <p:nvSpPr>
          <p:cNvPr id="291845" name="Rectangle 5"/>
          <p:cNvSpPr>
            <a:spLocks noGrp="1" noChangeArrowheads="1"/>
          </p:cNvSpPr>
          <p:nvPr>
            <p:ph type="sldNum" sz="quarter" idx="3"/>
          </p:nvPr>
        </p:nvSpPr>
        <p:spPr bwMode="auto">
          <a:xfrm>
            <a:off x="4023092" y="8917422"/>
            <a:ext cx="3077739" cy="469424"/>
          </a:xfrm>
          <a:prstGeom prst="rect">
            <a:avLst/>
          </a:prstGeom>
          <a:noFill/>
          <a:ln w="9525">
            <a:noFill/>
            <a:miter lim="800000"/>
            <a:headEnd/>
            <a:tailEnd/>
          </a:ln>
          <a:effectLst/>
        </p:spPr>
        <p:txBody>
          <a:bodyPr vert="horz" wrap="square" lIns="94229" tIns="47114" rIns="94229" bIns="47114" numCol="1" anchor="b" anchorCtr="0" compatLnSpc="1">
            <a:prstTxWarp prst="textNoShape">
              <a:avLst/>
            </a:prstTxWarp>
          </a:bodyPr>
          <a:lstStyle>
            <a:lvl1pPr algn="r" eaLnBrk="1" hangingPunct="1">
              <a:defRPr sz="1200">
                <a:latin typeface="Arial" charset="0"/>
              </a:defRPr>
            </a:lvl1pPr>
          </a:lstStyle>
          <a:p>
            <a:fld id="{66D30CD2-BEFB-4FA7-B194-32869C1F1462}" type="slidenum">
              <a:rPr lang="en-US"/>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3077739" cy="469424"/>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lvl1pPr eaLnBrk="1" hangingPunct="1">
              <a:defRPr sz="1200">
                <a:latin typeface="Arial" charset="0"/>
              </a:defRPr>
            </a:lvl1pPr>
          </a:lstStyle>
          <a:p>
            <a:endParaRPr lang="en-US"/>
          </a:p>
        </p:txBody>
      </p:sp>
      <p:sp>
        <p:nvSpPr>
          <p:cNvPr id="31747" name="Rectangle 3"/>
          <p:cNvSpPr>
            <a:spLocks noGrp="1" noChangeArrowheads="1"/>
          </p:cNvSpPr>
          <p:nvPr>
            <p:ph type="dt" idx="1"/>
          </p:nvPr>
        </p:nvSpPr>
        <p:spPr bwMode="auto">
          <a:xfrm>
            <a:off x="4023092" y="0"/>
            <a:ext cx="3077739" cy="469424"/>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lvl1pPr algn="r" eaLnBrk="1" hangingPunct="1">
              <a:defRPr sz="1200">
                <a:latin typeface="Arial" charset="0"/>
              </a:defRPr>
            </a:lvl1pPr>
          </a:lstStyle>
          <a:p>
            <a:endParaRPr lang="en-US"/>
          </a:p>
        </p:txBody>
      </p:sp>
      <p:sp>
        <p:nvSpPr>
          <p:cNvPr id="31748" name="Rectangle 4"/>
          <p:cNvSpPr>
            <a:spLocks noGrp="1" noRot="1" noChangeAspect="1" noChangeArrowheads="1" noTextEdit="1"/>
          </p:cNvSpPr>
          <p:nvPr>
            <p:ph type="sldImg" idx="2"/>
          </p:nvPr>
        </p:nvSpPr>
        <p:spPr bwMode="auto">
          <a:xfrm>
            <a:off x="1204913" y="704850"/>
            <a:ext cx="4692650" cy="3519488"/>
          </a:xfrm>
          <a:prstGeom prst="rect">
            <a:avLst/>
          </a:prstGeom>
          <a:noFill/>
          <a:ln w="9525">
            <a:solidFill>
              <a:srgbClr val="000000"/>
            </a:solidFill>
            <a:miter lim="800000"/>
            <a:headEnd/>
            <a:tailEnd/>
          </a:ln>
          <a:effectLst/>
        </p:spPr>
      </p:sp>
      <p:sp>
        <p:nvSpPr>
          <p:cNvPr id="31749" name="Rectangle 5"/>
          <p:cNvSpPr>
            <a:spLocks noGrp="1" noChangeArrowheads="1"/>
          </p:cNvSpPr>
          <p:nvPr>
            <p:ph type="body" sz="quarter" idx="3"/>
          </p:nvPr>
        </p:nvSpPr>
        <p:spPr bwMode="auto">
          <a:xfrm>
            <a:off x="710248" y="4459526"/>
            <a:ext cx="5681980" cy="4224814"/>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1750" name="Rectangle 6"/>
          <p:cNvSpPr>
            <a:spLocks noGrp="1" noChangeArrowheads="1"/>
          </p:cNvSpPr>
          <p:nvPr>
            <p:ph type="ftr" sz="quarter" idx="4"/>
          </p:nvPr>
        </p:nvSpPr>
        <p:spPr bwMode="auto">
          <a:xfrm>
            <a:off x="0" y="8917422"/>
            <a:ext cx="3077739" cy="469424"/>
          </a:xfrm>
          <a:prstGeom prst="rect">
            <a:avLst/>
          </a:prstGeom>
          <a:noFill/>
          <a:ln w="9525">
            <a:noFill/>
            <a:miter lim="800000"/>
            <a:headEnd/>
            <a:tailEnd/>
          </a:ln>
          <a:effectLst/>
        </p:spPr>
        <p:txBody>
          <a:bodyPr vert="horz" wrap="square" lIns="94229" tIns="47114" rIns="94229" bIns="47114" numCol="1" anchor="b" anchorCtr="0" compatLnSpc="1">
            <a:prstTxWarp prst="textNoShape">
              <a:avLst/>
            </a:prstTxWarp>
          </a:bodyPr>
          <a:lstStyle>
            <a:lvl1pPr eaLnBrk="1" hangingPunct="1">
              <a:defRPr sz="1200">
                <a:latin typeface="Arial" charset="0"/>
              </a:defRPr>
            </a:lvl1pPr>
          </a:lstStyle>
          <a:p>
            <a:endParaRPr lang="en-US"/>
          </a:p>
        </p:txBody>
      </p:sp>
      <p:sp>
        <p:nvSpPr>
          <p:cNvPr id="31751" name="Rectangle 7"/>
          <p:cNvSpPr>
            <a:spLocks noGrp="1" noChangeArrowheads="1"/>
          </p:cNvSpPr>
          <p:nvPr>
            <p:ph type="sldNum" sz="quarter" idx="5"/>
          </p:nvPr>
        </p:nvSpPr>
        <p:spPr bwMode="auto">
          <a:xfrm>
            <a:off x="4023092" y="8917422"/>
            <a:ext cx="3077739" cy="469424"/>
          </a:xfrm>
          <a:prstGeom prst="rect">
            <a:avLst/>
          </a:prstGeom>
          <a:noFill/>
          <a:ln w="9525">
            <a:noFill/>
            <a:miter lim="800000"/>
            <a:headEnd/>
            <a:tailEnd/>
          </a:ln>
          <a:effectLst/>
        </p:spPr>
        <p:txBody>
          <a:bodyPr vert="horz" wrap="square" lIns="94229" tIns="47114" rIns="94229" bIns="47114" numCol="1" anchor="b" anchorCtr="0" compatLnSpc="1">
            <a:prstTxWarp prst="textNoShape">
              <a:avLst/>
            </a:prstTxWarp>
          </a:bodyPr>
          <a:lstStyle>
            <a:lvl1pPr algn="r" eaLnBrk="1" hangingPunct="1">
              <a:defRPr sz="1200">
                <a:latin typeface="Arial" charset="0"/>
              </a:defRPr>
            </a:lvl1pPr>
          </a:lstStyle>
          <a:p>
            <a:fld id="{7B61241C-222D-4428-81E7-718068F9E1D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6013E8-0185-4862-BB4A-FF7012C523D9}" type="slidenum">
              <a:rPr lang="en-US"/>
              <a:pPr/>
              <a:t>1</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r>
              <a:rPr lang="en-US"/>
              <a:t>9AM</a:t>
            </a:r>
          </a:p>
          <a:p>
            <a:r>
              <a:rPr lang="en-US"/>
              <a:t>Introduction/background of instructor highlighting years of experience working with adults with serious mental illness/psychiatric disabilities in the community AND interface with human service personnel in various agencies and settings </a:t>
            </a:r>
          </a:p>
          <a:p>
            <a:r>
              <a:rPr lang="en-US"/>
              <a:t>(housing, emergency shelter, food bank, DSHS, public health, entitlements, etc.).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E5A310-A95D-4E4D-AF7F-8FA4BED8B246}" type="slidenum">
              <a:rPr lang="en-US"/>
              <a:pPr/>
              <a:t>2</a:t>
            </a:fld>
            <a:endParaRPr lang="en-US"/>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p:txBody>
          <a:bodyPr/>
          <a:lstStyle/>
          <a:p>
            <a:r>
              <a:rPr lang="en-US"/>
              <a:t>Review above objectives. </a:t>
            </a:r>
          </a:p>
          <a:p>
            <a:r>
              <a:rPr lang="en-US"/>
              <a:t>Solicit a few participants to tell a bit about what they do, specific goals for the day, particular challenges faced, etc. </a:t>
            </a:r>
          </a:p>
          <a:p>
            <a:r>
              <a:rPr lang="en-US"/>
              <a:t>Write these on flip chart, utilize these during training, return to these throughout the day, and cover these to the extent possible.</a:t>
            </a:r>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FC17E1-6B29-459F-A9E1-F0692DE12032}" type="slidenum">
              <a:rPr lang="en-US"/>
              <a:pPr/>
              <a:t>4</a:t>
            </a:fld>
            <a:endParaRPr lang="en-US"/>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r>
              <a:rPr lang="en-US"/>
              <a:t>915AM</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2C2C05-9603-4011-9115-4B6F89CB3B02}" type="slidenum">
              <a:rPr lang="en-US"/>
              <a:pPr/>
              <a:t>5</a:t>
            </a:fld>
            <a:endParaRPr lang="en-US"/>
          </a:p>
        </p:txBody>
      </p:sp>
      <p:sp>
        <p:nvSpPr>
          <p:cNvPr id="293890" name="Rectangle 2"/>
          <p:cNvSpPr>
            <a:spLocks noGrp="1" noRot="1" noChangeAspect="1" noChangeArrowheads="1" noTextEdit="1"/>
          </p:cNvSpPr>
          <p:nvPr>
            <p:ph type="sldImg"/>
          </p:nvPr>
        </p:nvSpPr>
        <p:spPr>
          <a:ln/>
        </p:spPr>
      </p:sp>
      <p:sp>
        <p:nvSpPr>
          <p:cNvPr id="293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B32B4B-93A8-4D34-8AD6-B6EADDDDEBFF}" type="slidenum">
              <a:rPr lang="en-US"/>
              <a:pPr/>
              <a:t>8</a:t>
            </a:fld>
            <a:endParaRPr lang="en-US"/>
          </a:p>
        </p:txBody>
      </p:sp>
      <p:sp>
        <p:nvSpPr>
          <p:cNvPr id="314370" name="Rectangle 2"/>
          <p:cNvSpPr>
            <a:spLocks noGrp="1" noRot="1" noChangeAspect="1" noChangeArrowheads="1" noTextEdit="1"/>
          </p:cNvSpPr>
          <p:nvPr>
            <p:ph type="sldImg"/>
          </p:nvPr>
        </p:nvSpPr>
        <p:spPr>
          <a:ln/>
        </p:spPr>
      </p:sp>
      <p:sp>
        <p:nvSpPr>
          <p:cNvPr id="314371" name="Rectangle 3"/>
          <p:cNvSpPr>
            <a:spLocks noGrp="1" noChangeArrowheads="1"/>
          </p:cNvSpPr>
          <p:nvPr>
            <p:ph type="body" idx="1"/>
          </p:nvPr>
        </p:nvSpPr>
        <p:spPr/>
        <p:txBody>
          <a:bodyPr/>
          <a:lstStyle/>
          <a:p>
            <a:r>
              <a:rPr lang="en-US"/>
              <a:t>Specifics on many of these will be covered in a few minutes.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73DA12-843B-4B24-9344-239463D26113}" type="slidenum">
              <a:rPr lang="en-US"/>
              <a:pPr/>
              <a:t>10</a:t>
            </a:fld>
            <a:endParaRPr lang="en-US"/>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p:txBody>
          <a:bodyPr/>
          <a:lstStyle/>
          <a:p>
            <a:r>
              <a:rPr lang="en-US"/>
              <a:t>While there are many others, these are the ones most likely to be encountered in your work.</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0198CF-68D5-46F8-8BA7-0D6DE5122AF6}" type="slidenum">
              <a:rPr lang="en-US"/>
              <a:pPr/>
              <a:t>11</a:t>
            </a:fld>
            <a:endParaRPr lang="en-US"/>
          </a:p>
        </p:txBody>
      </p:sp>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p:txBody>
          <a:bodyPr/>
          <a:lstStyle/>
          <a:p>
            <a:pPr>
              <a:lnSpc>
                <a:spcPct val="80000"/>
              </a:lnSpc>
            </a:pPr>
            <a:r>
              <a:rPr lang="en-US" sz="800"/>
              <a:t>PTSD is very much in the news now with the return of combat veterans from Afghanistan and Iraq and the many people victimized by hurricanes Katrina and Rita. We will be seeing the onset of PTSD in both of these groups for some time as it can be days, months or years for symptoms to begin.</a:t>
            </a:r>
          </a:p>
          <a:p>
            <a:pPr>
              <a:lnSpc>
                <a:spcPct val="80000"/>
              </a:lnSpc>
            </a:pPr>
            <a:r>
              <a:rPr lang="en-US" sz="800"/>
              <a:t>For a Dx of PTSD, </a:t>
            </a:r>
          </a:p>
          <a:p>
            <a:pPr>
              <a:lnSpc>
                <a:spcPct val="80000"/>
              </a:lnSpc>
            </a:pPr>
            <a:r>
              <a:rPr lang="en-US" sz="800"/>
              <a:t>A. the person must have been exposed to a traumatic event in which both of the following were present: </a:t>
            </a:r>
          </a:p>
          <a:p>
            <a:pPr>
              <a:lnSpc>
                <a:spcPct val="80000"/>
              </a:lnSpc>
            </a:pPr>
            <a:r>
              <a:rPr lang="en-US" sz="800"/>
              <a:t>*the person experienced, witnessed, or was confronted with an event or events that involved actual or threatened death or serious injury, or a threat to the physical integrity of self or others </a:t>
            </a:r>
          </a:p>
          <a:p>
            <a:pPr>
              <a:lnSpc>
                <a:spcPct val="80000"/>
              </a:lnSpc>
            </a:pPr>
            <a:r>
              <a:rPr lang="en-US" sz="800"/>
              <a:t>*the person's response involved intense fear, helplessness, or horror. </a:t>
            </a:r>
            <a:r>
              <a:rPr lang="en-US" sz="800" b="1"/>
              <a:t>Note:</a:t>
            </a:r>
            <a:r>
              <a:rPr lang="en-US" sz="800"/>
              <a:t> In children, this may be expressed instead by disorganized or agitated behavior </a:t>
            </a:r>
          </a:p>
          <a:p>
            <a:pPr>
              <a:lnSpc>
                <a:spcPct val="80000"/>
              </a:lnSpc>
            </a:pPr>
            <a:r>
              <a:rPr lang="en-US" sz="800"/>
              <a:t>B. The traumatic event is persistently reexperienced in one (or more) of the following ways: </a:t>
            </a:r>
          </a:p>
          <a:p>
            <a:pPr>
              <a:lnSpc>
                <a:spcPct val="80000"/>
              </a:lnSpc>
            </a:pPr>
            <a:r>
              <a:rPr lang="en-US" sz="800"/>
              <a:t>     recurrent and intrusive distressing recollections of the event, including images, thoughts, or perceptions. </a:t>
            </a:r>
            <a:r>
              <a:rPr lang="en-US" sz="800" b="1"/>
              <a:t>Note:</a:t>
            </a:r>
            <a:r>
              <a:rPr lang="en-US" sz="800"/>
              <a:t> In young children, repetitive play may occur in which themes     or aspects of the trauma are expressed. </a:t>
            </a:r>
          </a:p>
          <a:p>
            <a:pPr>
              <a:lnSpc>
                <a:spcPct val="80000"/>
              </a:lnSpc>
            </a:pPr>
            <a:r>
              <a:rPr lang="en-US" sz="800"/>
              <a:t>     recurrent distressing dreams of the event. </a:t>
            </a:r>
            <a:r>
              <a:rPr lang="en-US" sz="800" b="1"/>
              <a:t>Note:</a:t>
            </a:r>
            <a:r>
              <a:rPr lang="en-US" sz="800"/>
              <a:t> In children, there may be frightening dreams without recognizable content. </a:t>
            </a:r>
          </a:p>
          <a:p>
            <a:pPr>
              <a:lnSpc>
                <a:spcPct val="80000"/>
              </a:lnSpc>
            </a:pPr>
            <a:r>
              <a:rPr lang="en-US" sz="800"/>
              <a:t>     acting or feeling as if the traumatic event were recurring (includes a sense of reliving the experience, illusions, hallucinations, and dissociative flashback episodes, including those that occur on awakening or when intoxicated). </a:t>
            </a:r>
            <a:r>
              <a:rPr lang="en-US" sz="800" b="1"/>
              <a:t>Note:</a:t>
            </a:r>
            <a:r>
              <a:rPr lang="en-US" sz="800"/>
              <a:t> In young children, trauma-specific reenactment may occur. </a:t>
            </a:r>
          </a:p>
          <a:p>
            <a:pPr>
              <a:lnSpc>
                <a:spcPct val="80000"/>
              </a:lnSpc>
            </a:pPr>
            <a:r>
              <a:rPr lang="en-US" sz="800"/>
              <a:t>     intense psychological distress at exposure to internal or external cues that symbolize or resemble an aspect of the traumatic event </a:t>
            </a:r>
          </a:p>
          <a:p>
            <a:pPr>
              <a:lnSpc>
                <a:spcPct val="80000"/>
              </a:lnSpc>
            </a:pPr>
            <a:r>
              <a:rPr lang="en-US" sz="800"/>
              <a:t>     physiological reactivity on exposure to internal or external cues that symbolize or resemble an aspect of the traumatic event </a:t>
            </a:r>
          </a:p>
          <a:p>
            <a:pPr>
              <a:lnSpc>
                <a:spcPct val="80000"/>
              </a:lnSpc>
            </a:pPr>
            <a:r>
              <a:rPr lang="en-US" sz="800"/>
              <a:t>C. Persistent avoidance of stimuli associated with the trauma and numbing of general responsiveness (not present before the trauma), as indicated by three (or more) of the following: </a:t>
            </a:r>
          </a:p>
          <a:p>
            <a:pPr>
              <a:lnSpc>
                <a:spcPct val="80000"/>
              </a:lnSpc>
            </a:pPr>
            <a:r>
              <a:rPr lang="en-US" sz="800"/>
              <a:t>     efforts to avoid thoughts, feelings, or conversations associated with the trauma </a:t>
            </a:r>
          </a:p>
          <a:p>
            <a:pPr>
              <a:lnSpc>
                <a:spcPct val="80000"/>
              </a:lnSpc>
            </a:pPr>
            <a:r>
              <a:rPr lang="en-US" sz="800"/>
              <a:t>     efforts to avoid activities, places, or people that arouse recollections of the trauma </a:t>
            </a:r>
          </a:p>
          <a:p>
            <a:pPr>
              <a:lnSpc>
                <a:spcPct val="80000"/>
              </a:lnSpc>
            </a:pPr>
            <a:r>
              <a:rPr lang="en-US" sz="800"/>
              <a:t>     inability to recall an important aspect of the trauma </a:t>
            </a:r>
          </a:p>
          <a:p>
            <a:pPr>
              <a:lnSpc>
                <a:spcPct val="80000"/>
              </a:lnSpc>
            </a:pPr>
            <a:r>
              <a:rPr lang="en-US" sz="800"/>
              <a:t>     markedly diminished interest or participation in significant activities </a:t>
            </a:r>
          </a:p>
          <a:p>
            <a:pPr>
              <a:lnSpc>
                <a:spcPct val="80000"/>
              </a:lnSpc>
            </a:pPr>
            <a:r>
              <a:rPr lang="en-US" sz="800"/>
              <a:t>     feeling of detachment or estrangement from others </a:t>
            </a:r>
          </a:p>
          <a:p>
            <a:pPr>
              <a:lnSpc>
                <a:spcPct val="80000"/>
              </a:lnSpc>
            </a:pPr>
            <a:r>
              <a:rPr lang="en-US" sz="800"/>
              <a:t>     restricted range of affect (e.g., unable to have loving feelings) </a:t>
            </a:r>
          </a:p>
          <a:p>
            <a:pPr>
              <a:lnSpc>
                <a:spcPct val="80000"/>
              </a:lnSpc>
            </a:pPr>
            <a:r>
              <a:rPr lang="en-US" sz="800"/>
              <a:t>     sense of a foreshortened future (e.g., does not expect to have a career, marriage, children, or a normal life span) </a:t>
            </a:r>
          </a:p>
          <a:p>
            <a:pPr>
              <a:lnSpc>
                <a:spcPct val="80000"/>
              </a:lnSpc>
            </a:pPr>
            <a:r>
              <a:rPr lang="en-US" sz="800"/>
              <a:t>D. Persistent symptoms of increased arousal (not present before the trauma), as indicated by two (or more) of the following: </a:t>
            </a:r>
          </a:p>
          <a:p>
            <a:pPr>
              <a:lnSpc>
                <a:spcPct val="80000"/>
              </a:lnSpc>
            </a:pPr>
            <a:r>
              <a:rPr lang="en-US" sz="800"/>
              <a:t>     difficulty falling or staying asleep </a:t>
            </a:r>
          </a:p>
          <a:p>
            <a:pPr>
              <a:lnSpc>
                <a:spcPct val="80000"/>
              </a:lnSpc>
            </a:pPr>
            <a:r>
              <a:rPr lang="en-US" sz="800"/>
              <a:t>     irritability or outbursts of anger </a:t>
            </a:r>
          </a:p>
          <a:p>
            <a:pPr>
              <a:lnSpc>
                <a:spcPct val="80000"/>
              </a:lnSpc>
            </a:pPr>
            <a:r>
              <a:rPr lang="en-US" sz="800"/>
              <a:t>     difficulty concentrating </a:t>
            </a:r>
          </a:p>
          <a:p>
            <a:pPr>
              <a:lnSpc>
                <a:spcPct val="80000"/>
              </a:lnSpc>
            </a:pPr>
            <a:r>
              <a:rPr lang="en-US" sz="800"/>
              <a:t>     hypervigilance </a:t>
            </a:r>
          </a:p>
          <a:p>
            <a:pPr>
              <a:lnSpc>
                <a:spcPct val="80000"/>
              </a:lnSpc>
            </a:pPr>
            <a:r>
              <a:rPr lang="en-US" sz="800"/>
              <a:t>     exaggerated startle response </a:t>
            </a:r>
          </a:p>
          <a:p>
            <a:pPr>
              <a:lnSpc>
                <a:spcPct val="80000"/>
              </a:lnSpc>
            </a:pPr>
            <a:r>
              <a:rPr lang="en-US" sz="800"/>
              <a:t>E. Duration of the disturbance (symptoms in Criteria B, C, and D) is more than 1 month. </a:t>
            </a:r>
          </a:p>
          <a:p>
            <a:pPr>
              <a:lnSpc>
                <a:spcPct val="80000"/>
              </a:lnSpc>
            </a:pPr>
            <a:r>
              <a:rPr lang="en-US" sz="800"/>
              <a:t>F. The disturbance causes clinically significant distress or impairment in social, occupational, or other important areas of functioning.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E350A3-67AD-4DA1-BD2D-C9B35BBCDF07}" type="slidenum">
              <a:rPr lang="en-US"/>
              <a:pPr/>
              <a:t>35</a:t>
            </a:fld>
            <a:endParaRPr lang="en-US"/>
          </a:p>
        </p:txBody>
      </p:sp>
      <p:sp>
        <p:nvSpPr>
          <p:cNvPr id="315394" name="Rectangle 2"/>
          <p:cNvSpPr>
            <a:spLocks noGrp="1" noRot="1" noChangeAspect="1" noChangeArrowheads="1" noTextEdit="1"/>
          </p:cNvSpPr>
          <p:nvPr>
            <p:ph type="sldImg"/>
          </p:nvPr>
        </p:nvSpPr>
        <p:spPr>
          <a:ln/>
        </p:spPr>
      </p:sp>
      <p:sp>
        <p:nvSpPr>
          <p:cNvPr id="315395" name="Rectangle 3"/>
          <p:cNvSpPr>
            <a:spLocks noGrp="1" noChangeArrowheads="1"/>
          </p:cNvSpPr>
          <p:nvPr>
            <p:ph type="body" idx="1"/>
          </p:nvPr>
        </p:nvSpPr>
        <p:spPr/>
        <p:txBody>
          <a:bodyPr/>
          <a:lstStyle/>
          <a:p>
            <a:r>
              <a:rPr lang="en-US"/>
              <a:t>Evaluations, please. </a:t>
            </a:r>
          </a:p>
          <a:p>
            <a:r>
              <a:rPr lang="en-US"/>
              <a:t>Please contact me if I can assist you with training or consultation in this subject or others.</a:t>
            </a:r>
          </a:p>
          <a:p>
            <a:r>
              <a:rPr lang="en-US"/>
              <a:t>THANKS.</a:t>
            </a:r>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602" name="Group 2"/>
          <p:cNvGrpSpPr>
            <a:grpSpLocks/>
          </p:cNvGrpSpPr>
          <p:nvPr/>
        </p:nvGrpSpPr>
        <p:grpSpPr bwMode="auto">
          <a:xfrm>
            <a:off x="0" y="2438400"/>
            <a:ext cx="9144000" cy="4046538"/>
            <a:chOff x="0" y="1536"/>
            <a:chExt cx="5760" cy="2549"/>
          </a:xfrm>
        </p:grpSpPr>
        <p:sp>
          <p:nvSpPr>
            <p:cNvPr id="25603" name="Rectangle 3"/>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w="9525">
              <a:noFill/>
              <a:miter lim="800000"/>
              <a:headEnd/>
              <a:tailEnd/>
            </a:ln>
            <a:effectLst/>
          </p:spPr>
          <p:txBody>
            <a:bodyPr wrap="none" anchor="ctr"/>
            <a:lstStyle/>
            <a:p>
              <a:endParaRPr lang="en-US"/>
            </a:p>
          </p:txBody>
        </p:sp>
        <p:sp>
          <p:nvSpPr>
            <p:cNvPr id="25604" name="Freeform 4"/>
            <p:cNvSpPr>
              <a:spLocks/>
            </p:cNvSpPr>
            <p:nvPr userDrawn="1"/>
          </p:nvSpPr>
          <p:spPr bwMode="hidden">
            <a:xfrm>
              <a:off x="0" y="2664"/>
              <a:ext cx="2688" cy="1224"/>
            </a:xfrm>
            <a:custGeom>
              <a:avLst/>
              <a:gdLst/>
              <a:ahLst/>
              <a:cxnLst>
                <a:cxn ang="0">
                  <a:pos x="0" y="0"/>
                </a:cxn>
                <a:cxn ang="0">
                  <a:pos x="960" y="552"/>
                </a:cxn>
                <a:cxn ang="0">
                  <a:pos x="1968" y="264"/>
                </a:cxn>
                <a:cxn ang="0">
                  <a:pos x="2028" y="270"/>
                </a:cxn>
                <a:cxn ang="0">
                  <a:pos x="2661" y="528"/>
                </a:cxn>
                <a:cxn ang="0">
                  <a:pos x="2688" y="648"/>
                </a:cxn>
                <a:cxn ang="0">
                  <a:pos x="2304" y="1080"/>
                </a:cxn>
                <a:cxn ang="0">
                  <a:pos x="1584" y="1224"/>
                </a:cxn>
                <a:cxn ang="0">
                  <a:pos x="1296" y="936"/>
                </a:cxn>
                <a:cxn ang="0">
                  <a:pos x="864" y="1032"/>
                </a:cxn>
                <a:cxn ang="0">
                  <a:pos x="0" y="552"/>
                </a:cxn>
                <a:cxn ang="0">
                  <a:pos x="0" y="0"/>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w="9525">
              <a:noFill/>
              <a:round/>
              <a:headEnd/>
              <a:tailEnd/>
            </a:ln>
            <a:effectLst/>
          </p:spPr>
          <p:txBody>
            <a:bodyPr/>
            <a:lstStyle/>
            <a:p>
              <a:endParaRPr lang="en-US"/>
            </a:p>
          </p:txBody>
        </p:sp>
        <p:sp>
          <p:nvSpPr>
            <p:cNvPr id="25605" name="Freeform 5"/>
            <p:cNvSpPr>
              <a:spLocks/>
            </p:cNvSpPr>
            <p:nvPr userDrawn="1"/>
          </p:nvSpPr>
          <p:spPr bwMode="hidden">
            <a:xfrm>
              <a:off x="3359" y="1536"/>
              <a:ext cx="2401" cy="1232"/>
            </a:xfrm>
            <a:custGeom>
              <a:avLst/>
              <a:gdLst/>
              <a:ahLst/>
              <a:cxnLst>
                <a:cxn ang="0">
                  <a:pos x="2208" y="15"/>
                </a:cxn>
                <a:cxn ang="0">
                  <a:pos x="2088" y="57"/>
                </a:cxn>
                <a:cxn ang="0">
                  <a:pos x="1951" y="99"/>
                </a:cxn>
                <a:cxn ang="0">
                  <a:pos x="1704" y="135"/>
                </a:cxn>
                <a:cxn ang="0">
                  <a:pos x="1314" y="177"/>
                </a:cxn>
                <a:cxn ang="0">
                  <a:pos x="1176" y="189"/>
                </a:cxn>
                <a:cxn ang="0">
                  <a:pos x="1122" y="195"/>
                </a:cxn>
                <a:cxn ang="0">
                  <a:pos x="1075" y="231"/>
                </a:cxn>
                <a:cxn ang="0">
                  <a:pos x="924" y="321"/>
                </a:cxn>
                <a:cxn ang="0">
                  <a:pos x="840" y="369"/>
                </a:cxn>
                <a:cxn ang="0">
                  <a:pos x="630" y="458"/>
                </a:cxn>
                <a:cxn ang="0">
                  <a:pos x="529" y="500"/>
                </a:cxn>
                <a:cxn ang="0">
                  <a:pos x="487" y="542"/>
                </a:cxn>
                <a:cxn ang="0">
                  <a:pos x="457" y="590"/>
                </a:cxn>
                <a:cxn ang="0">
                  <a:pos x="402" y="638"/>
                </a:cxn>
                <a:cxn ang="0">
                  <a:pos x="330" y="758"/>
                </a:cxn>
                <a:cxn ang="0">
                  <a:pos x="312" y="788"/>
                </a:cxn>
                <a:cxn ang="0">
                  <a:pos x="252" y="824"/>
                </a:cxn>
                <a:cxn ang="0">
                  <a:pos x="84" y="926"/>
                </a:cxn>
                <a:cxn ang="0">
                  <a:pos x="0" y="992"/>
                </a:cxn>
                <a:cxn ang="0">
                  <a:pos x="12" y="1040"/>
                </a:cxn>
                <a:cxn ang="0">
                  <a:pos x="132" y="1034"/>
                </a:cxn>
                <a:cxn ang="0">
                  <a:pos x="336" y="980"/>
                </a:cxn>
                <a:cxn ang="0">
                  <a:pos x="529" y="896"/>
                </a:cxn>
                <a:cxn ang="0">
                  <a:pos x="576" y="872"/>
                </a:cxn>
                <a:cxn ang="0">
                  <a:pos x="714" y="848"/>
                </a:cxn>
                <a:cxn ang="0">
                  <a:pos x="966" y="794"/>
                </a:cxn>
                <a:cxn ang="0">
                  <a:pos x="1212" y="782"/>
                </a:cxn>
                <a:cxn ang="0">
                  <a:pos x="1416" y="872"/>
                </a:cxn>
                <a:cxn ang="0">
                  <a:pos x="1464" y="932"/>
                </a:cxn>
                <a:cxn ang="0">
                  <a:pos x="1440" y="992"/>
                </a:cxn>
                <a:cxn ang="0">
                  <a:pos x="1302" y="1040"/>
                </a:cxn>
                <a:cxn ang="0">
                  <a:pos x="1158" y="1100"/>
                </a:cxn>
                <a:cxn ang="0">
                  <a:pos x="1093" y="1148"/>
                </a:cxn>
                <a:cxn ang="0">
                  <a:pos x="1075" y="1208"/>
                </a:cxn>
                <a:cxn ang="0">
                  <a:pos x="1093" y="1232"/>
                </a:cxn>
                <a:cxn ang="0">
                  <a:pos x="1152" y="1226"/>
                </a:cxn>
                <a:cxn ang="0">
                  <a:pos x="1332" y="1208"/>
                </a:cxn>
                <a:cxn ang="0">
                  <a:pos x="1434" y="1184"/>
                </a:cxn>
                <a:cxn ang="0">
                  <a:pos x="1464" y="1172"/>
                </a:cxn>
                <a:cxn ang="0">
                  <a:pos x="1578" y="1130"/>
                </a:cxn>
                <a:cxn ang="0">
                  <a:pos x="1758" y="1064"/>
                </a:cxn>
                <a:cxn ang="0">
                  <a:pos x="1872" y="962"/>
                </a:cxn>
                <a:cxn ang="0">
                  <a:pos x="1986" y="800"/>
                </a:cxn>
                <a:cxn ang="0">
                  <a:pos x="2166" y="650"/>
                </a:cxn>
                <a:cxn ang="0">
                  <a:pos x="2257" y="590"/>
                </a:cxn>
                <a:cxn ang="0">
                  <a:pos x="2400" y="57"/>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257" y="590"/>
                  </a:lnTo>
                  <a:lnTo>
                    <a:pt x="2400" y="518"/>
                  </a:lnTo>
                  <a:lnTo>
                    <a:pt x="2400" y="57"/>
                  </a:lnTo>
                  <a:lnTo>
                    <a:pt x="2401" y="0"/>
                  </a:lnTo>
                  <a:lnTo>
                    <a:pt x="2310" y="3"/>
                  </a:lnTo>
                  <a:close/>
                </a:path>
              </a:pathLst>
            </a:custGeom>
            <a:solidFill>
              <a:schemeClr val="bg2"/>
            </a:solidFill>
            <a:ln w="9525">
              <a:noFill/>
              <a:round/>
              <a:headEnd/>
              <a:tailEnd/>
            </a:ln>
          </p:spPr>
          <p:txBody>
            <a:bodyPr/>
            <a:lstStyle/>
            <a:p>
              <a:endParaRPr lang="en-US"/>
            </a:p>
          </p:txBody>
        </p:sp>
        <p:sp>
          <p:nvSpPr>
            <p:cNvPr id="25606" name="Freeform 6"/>
            <p:cNvSpPr>
              <a:spLocks/>
            </p:cNvSpPr>
            <p:nvPr userDrawn="1"/>
          </p:nvSpPr>
          <p:spPr bwMode="hidden">
            <a:xfrm>
              <a:off x="3792" y="1536"/>
              <a:ext cx="1968" cy="762"/>
            </a:xfrm>
            <a:custGeom>
              <a:avLst/>
              <a:gdLst/>
              <a:ahLst/>
              <a:cxnLst>
                <a:cxn ang="0">
                  <a:pos x="965" y="165"/>
                </a:cxn>
                <a:cxn ang="0">
                  <a:pos x="696" y="200"/>
                </a:cxn>
                <a:cxn ang="0">
                  <a:pos x="693" y="237"/>
                </a:cxn>
                <a:cxn ang="0">
                  <a:pos x="924" y="258"/>
                </a:cxn>
                <a:cxn ang="0">
                  <a:pos x="993" y="267"/>
                </a:cxn>
                <a:cxn ang="0">
                  <a:pos x="681" y="291"/>
                </a:cxn>
                <a:cxn ang="0">
                  <a:pos x="633" y="309"/>
                </a:cxn>
                <a:cxn ang="0">
                  <a:pos x="645" y="336"/>
                </a:cxn>
                <a:cxn ang="0">
                  <a:pos x="672" y="351"/>
                </a:cxn>
                <a:cxn ang="0">
                  <a:pos x="984" y="333"/>
                </a:cxn>
                <a:cxn ang="0">
                  <a:pos x="1080" y="357"/>
                </a:cxn>
                <a:cxn ang="0">
                  <a:pos x="624" y="492"/>
                </a:cxn>
                <a:cxn ang="0">
                  <a:pos x="616" y="536"/>
                </a:cxn>
                <a:cxn ang="0">
                  <a:pos x="8" y="724"/>
                </a:cxn>
                <a:cxn ang="0">
                  <a:pos x="0" y="756"/>
                </a:cxn>
                <a:cxn ang="0">
                  <a:pos x="27" y="762"/>
                </a:cxn>
                <a:cxn ang="0">
                  <a:pos x="664" y="564"/>
                </a:cxn>
                <a:cxn ang="0">
                  <a:pos x="856" y="600"/>
                </a:cxn>
                <a:cxn ang="0">
                  <a:pos x="1158" y="507"/>
                </a:cxn>
                <a:cxn ang="0">
                  <a:pos x="1434" y="465"/>
                </a:cxn>
                <a:cxn ang="0">
                  <a:pos x="1572" y="368"/>
                </a:cxn>
                <a:cxn ang="0">
                  <a:pos x="1712" y="340"/>
                </a:cxn>
                <a:cxn ang="0">
                  <a:pos x="1856" y="328"/>
                </a:cxn>
                <a:cxn ang="0">
                  <a:pos x="1968" y="330"/>
                </a:cxn>
                <a:cxn ang="0">
                  <a:pos x="1968" y="0"/>
                </a:cxn>
                <a:cxn ang="0">
                  <a:pos x="1934" y="3"/>
                </a:cxn>
                <a:cxn ang="0">
                  <a:pos x="1832" y="5"/>
                </a:cxn>
                <a:cxn ang="0">
                  <a:pos x="1682" y="35"/>
                </a:cxn>
                <a:cxn ang="0">
                  <a:pos x="1643" y="72"/>
                </a:cxn>
                <a:cxn ang="0">
                  <a:pos x="1392" y="11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endParaRPr lang="en-US"/>
            </a:p>
          </p:txBody>
        </p:sp>
        <p:sp>
          <p:nvSpPr>
            <p:cNvPr id="25607" name="Freeform 7"/>
            <p:cNvSpPr>
              <a:spLocks/>
            </p:cNvSpPr>
            <p:nvPr userDrawn="1"/>
          </p:nvSpPr>
          <p:spPr bwMode="hidden">
            <a:xfrm>
              <a:off x="3599" y="2477"/>
              <a:ext cx="186" cy="120"/>
            </a:xfrm>
            <a:custGeom>
              <a:avLst/>
              <a:gdLst/>
              <a:ahLst/>
              <a:cxnLst>
                <a:cxn ang="0">
                  <a:pos x="185" y="0"/>
                </a:cxn>
                <a:cxn ang="0">
                  <a:pos x="185" y="6"/>
                </a:cxn>
                <a:cxn ang="0">
                  <a:pos x="185" y="18"/>
                </a:cxn>
                <a:cxn ang="0">
                  <a:pos x="185" y="36"/>
                </a:cxn>
                <a:cxn ang="0">
                  <a:pos x="179" y="54"/>
                </a:cxn>
                <a:cxn ang="0">
                  <a:pos x="161" y="72"/>
                </a:cxn>
                <a:cxn ang="0">
                  <a:pos x="137" y="96"/>
                </a:cxn>
                <a:cxn ang="0">
                  <a:pos x="101" y="108"/>
                </a:cxn>
                <a:cxn ang="0">
                  <a:pos x="47" y="120"/>
                </a:cxn>
                <a:cxn ang="0">
                  <a:pos x="29" y="120"/>
                </a:cxn>
                <a:cxn ang="0">
                  <a:pos x="17" y="114"/>
                </a:cxn>
                <a:cxn ang="0">
                  <a:pos x="0" y="96"/>
                </a:cxn>
                <a:cxn ang="0">
                  <a:pos x="0" y="78"/>
                </a:cxn>
                <a:cxn ang="0">
                  <a:pos x="0" y="72"/>
                </a:cxn>
                <a:cxn ang="0">
                  <a:pos x="185" y="0"/>
                </a:cxn>
                <a:cxn ang="0">
                  <a:pos x="185" y="0"/>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lnTo>
                    <a:pt x="185" y="0"/>
                  </a:lnTo>
                  <a:close/>
                </a:path>
              </a:pathLst>
            </a:custGeom>
            <a:solidFill>
              <a:schemeClr val="bg1"/>
            </a:solidFill>
            <a:ln w="9525">
              <a:noFill/>
              <a:round/>
              <a:headEnd/>
              <a:tailEnd/>
            </a:ln>
          </p:spPr>
          <p:txBody>
            <a:bodyPr/>
            <a:lstStyle/>
            <a:p>
              <a:endParaRPr lang="en-US"/>
            </a:p>
          </p:txBody>
        </p:sp>
        <p:sp>
          <p:nvSpPr>
            <p:cNvPr id="25608" name="Freeform 8"/>
            <p:cNvSpPr>
              <a:spLocks/>
            </p:cNvSpPr>
            <p:nvPr userDrawn="1"/>
          </p:nvSpPr>
          <p:spPr bwMode="hidden">
            <a:xfrm>
              <a:off x="3779" y="2393"/>
              <a:ext cx="185" cy="120"/>
            </a:xfrm>
            <a:custGeom>
              <a:avLst/>
              <a:gdLst/>
              <a:ahLst/>
              <a:cxnLst>
                <a:cxn ang="0">
                  <a:pos x="185" y="0"/>
                </a:cxn>
                <a:cxn ang="0">
                  <a:pos x="185" y="6"/>
                </a:cxn>
                <a:cxn ang="0">
                  <a:pos x="179" y="24"/>
                </a:cxn>
                <a:cxn ang="0">
                  <a:pos x="167" y="42"/>
                </a:cxn>
                <a:cxn ang="0">
                  <a:pos x="149" y="66"/>
                </a:cxn>
                <a:cxn ang="0">
                  <a:pos x="131" y="90"/>
                </a:cxn>
                <a:cxn ang="0">
                  <a:pos x="102" y="108"/>
                </a:cxn>
                <a:cxn ang="0">
                  <a:pos x="66" y="120"/>
                </a:cxn>
                <a:cxn ang="0">
                  <a:pos x="18" y="120"/>
                </a:cxn>
                <a:cxn ang="0">
                  <a:pos x="0" y="60"/>
                </a:cxn>
                <a:cxn ang="0">
                  <a:pos x="185" y="0"/>
                </a:cxn>
                <a:cxn ang="0">
                  <a:pos x="185" y="0"/>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lnTo>
                    <a:pt x="185" y="0"/>
                  </a:lnTo>
                  <a:close/>
                </a:path>
              </a:pathLst>
            </a:custGeom>
            <a:solidFill>
              <a:schemeClr val="bg1"/>
            </a:solidFill>
            <a:ln w="9525">
              <a:noFill/>
              <a:round/>
              <a:headEnd/>
              <a:tailEnd/>
            </a:ln>
          </p:spPr>
          <p:txBody>
            <a:bodyPr/>
            <a:lstStyle/>
            <a:p>
              <a:endParaRPr lang="en-US"/>
            </a:p>
          </p:txBody>
        </p:sp>
        <p:sp>
          <p:nvSpPr>
            <p:cNvPr id="25609" name="Freeform 9"/>
            <p:cNvSpPr>
              <a:spLocks/>
            </p:cNvSpPr>
            <p:nvPr userDrawn="1"/>
          </p:nvSpPr>
          <p:spPr bwMode="hidden">
            <a:xfrm>
              <a:off x="3839" y="1836"/>
              <a:ext cx="528" cy="275"/>
            </a:xfrm>
            <a:custGeom>
              <a:avLst/>
              <a:gdLst/>
              <a:ahLst/>
              <a:cxnLst>
                <a:cxn ang="0">
                  <a:pos x="0" y="275"/>
                </a:cxn>
                <a:cxn ang="0">
                  <a:pos x="0" y="269"/>
                </a:cxn>
                <a:cxn ang="0">
                  <a:pos x="6" y="251"/>
                </a:cxn>
                <a:cxn ang="0">
                  <a:pos x="6" y="239"/>
                </a:cxn>
                <a:cxn ang="0">
                  <a:pos x="12" y="227"/>
                </a:cxn>
                <a:cxn ang="0">
                  <a:pos x="18" y="221"/>
                </a:cxn>
                <a:cxn ang="0">
                  <a:pos x="36" y="215"/>
                </a:cxn>
                <a:cxn ang="0">
                  <a:pos x="77" y="203"/>
                </a:cxn>
                <a:cxn ang="0">
                  <a:pos x="137" y="179"/>
                </a:cxn>
                <a:cxn ang="0">
                  <a:pos x="209" y="143"/>
                </a:cxn>
                <a:cxn ang="0">
                  <a:pos x="251" y="120"/>
                </a:cxn>
                <a:cxn ang="0">
                  <a:pos x="299" y="96"/>
                </a:cxn>
                <a:cxn ang="0">
                  <a:pos x="394" y="48"/>
                </a:cxn>
                <a:cxn ang="0">
                  <a:pos x="442" y="30"/>
                </a:cxn>
                <a:cxn ang="0">
                  <a:pos x="478" y="12"/>
                </a:cxn>
                <a:cxn ang="0">
                  <a:pos x="502" y="6"/>
                </a:cxn>
                <a:cxn ang="0">
                  <a:pos x="520" y="0"/>
                </a:cxn>
                <a:cxn ang="0">
                  <a:pos x="526" y="0"/>
                </a:cxn>
                <a:cxn ang="0">
                  <a:pos x="520" y="6"/>
                </a:cxn>
                <a:cxn ang="0">
                  <a:pos x="508" y="12"/>
                </a:cxn>
                <a:cxn ang="0">
                  <a:pos x="484" y="24"/>
                </a:cxn>
                <a:cxn ang="0">
                  <a:pos x="460" y="42"/>
                </a:cxn>
                <a:cxn ang="0">
                  <a:pos x="436" y="54"/>
                </a:cxn>
                <a:cxn ang="0">
                  <a:pos x="394" y="78"/>
                </a:cxn>
                <a:cxn ang="0">
                  <a:pos x="340" y="108"/>
                </a:cxn>
                <a:cxn ang="0">
                  <a:pos x="275" y="143"/>
                </a:cxn>
                <a:cxn ang="0">
                  <a:pos x="131" y="221"/>
                </a:cxn>
                <a:cxn ang="0">
                  <a:pos x="65" y="251"/>
                </a:cxn>
                <a:cxn ang="0">
                  <a:pos x="0" y="275"/>
                </a:cxn>
                <a:cxn ang="0">
                  <a:pos x="0" y="275"/>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lnTo>
                    <a:pt x="0" y="275"/>
                  </a:lnTo>
                  <a:close/>
                </a:path>
              </a:pathLst>
            </a:custGeom>
            <a:solidFill>
              <a:schemeClr val="bg1"/>
            </a:solidFill>
            <a:ln w="9525">
              <a:noFill/>
              <a:round/>
              <a:headEnd/>
              <a:tailEnd/>
            </a:ln>
          </p:spPr>
          <p:txBody>
            <a:bodyPr/>
            <a:lstStyle/>
            <a:p>
              <a:endParaRPr lang="en-US"/>
            </a:p>
          </p:txBody>
        </p:sp>
        <p:sp>
          <p:nvSpPr>
            <p:cNvPr id="25610" name="Freeform 10"/>
            <p:cNvSpPr>
              <a:spLocks/>
            </p:cNvSpPr>
            <p:nvPr userDrawn="1"/>
          </p:nvSpPr>
          <p:spPr bwMode="hidden">
            <a:xfrm>
              <a:off x="3676" y="2015"/>
              <a:ext cx="721" cy="306"/>
            </a:xfrm>
            <a:custGeom>
              <a:avLst/>
              <a:gdLst/>
              <a:ahLst/>
              <a:cxnLst>
                <a:cxn ang="0">
                  <a:pos x="48" y="216"/>
                </a:cxn>
                <a:cxn ang="0">
                  <a:pos x="30" y="252"/>
                </a:cxn>
                <a:cxn ang="0">
                  <a:pos x="12" y="282"/>
                </a:cxn>
                <a:cxn ang="0">
                  <a:pos x="6" y="300"/>
                </a:cxn>
                <a:cxn ang="0">
                  <a:pos x="0" y="306"/>
                </a:cxn>
                <a:cxn ang="0">
                  <a:pos x="48" y="276"/>
                </a:cxn>
                <a:cxn ang="0">
                  <a:pos x="84" y="252"/>
                </a:cxn>
                <a:cxn ang="0">
                  <a:pos x="108" y="234"/>
                </a:cxn>
                <a:cxn ang="0">
                  <a:pos x="120" y="228"/>
                </a:cxn>
                <a:cxn ang="0">
                  <a:pos x="126" y="228"/>
                </a:cxn>
                <a:cxn ang="0">
                  <a:pos x="144" y="222"/>
                </a:cxn>
                <a:cxn ang="0">
                  <a:pos x="168" y="216"/>
                </a:cxn>
                <a:cxn ang="0">
                  <a:pos x="198" y="204"/>
                </a:cxn>
                <a:cxn ang="0">
                  <a:pos x="275" y="180"/>
                </a:cxn>
                <a:cxn ang="0">
                  <a:pos x="371" y="156"/>
                </a:cxn>
                <a:cxn ang="0">
                  <a:pos x="461" y="126"/>
                </a:cxn>
                <a:cxn ang="0">
                  <a:pos x="544" y="102"/>
                </a:cxn>
                <a:cxn ang="0">
                  <a:pos x="574" y="90"/>
                </a:cxn>
                <a:cxn ang="0">
                  <a:pos x="604" y="84"/>
                </a:cxn>
                <a:cxn ang="0">
                  <a:pos x="622" y="78"/>
                </a:cxn>
                <a:cxn ang="0">
                  <a:pos x="628" y="72"/>
                </a:cxn>
                <a:cxn ang="0">
                  <a:pos x="634" y="66"/>
                </a:cxn>
                <a:cxn ang="0">
                  <a:pos x="652" y="60"/>
                </a:cxn>
                <a:cxn ang="0">
                  <a:pos x="694" y="30"/>
                </a:cxn>
                <a:cxn ang="0">
                  <a:pos x="712" y="18"/>
                </a:cxn>
                <a:cxn ang="0">
                  <a:pos x="718" y="6"/>
                </a:cxn>
                <a:cxn ang="0">
                  <a:pos x="712" y="0"/>
                </a:cxn>
                <a:cxn ang="0">
                  <a:pos x="688" y="0"/>
                </a:cxn>
                <a:cxn ang="0">
                  <a:pos x="628" y="0"/>
                </a:cxn>
                <a:cxn ang="0">
                  <a:pos x="580" y="0"/>
                </a:cxn>
                <a:cxn ang="0">
                  <a:pos x="544" y="0"/>
                </a:cxn>
                <a:cxn ang="0">
                  <a:pos x="514" y="18"/>
                </a:cxn>
                <a:cxn ang="0">
                  <a:pos x="485" y="42"/>
                </a:cxn>
                <a:cxn ang="0">
                  <a:pos x="467" y="54"/>
                </a:cxn>
                <a:cxn ang="0">
                  <a:pos x="449" y="60"/>
                </a:cxn>
                <a:cxn ang="0">
                  <a:pos x="425" y="60"/>
                </a:cxn>
                <a:cxn ang="0">
                  <a:pos x="389" y="66"/>
                </a:cxn>
                <a:cxn ang="0">
                  <a:pos x="347" y="84"/>
                </a:cxn>
                <a:cxn ang="0">
                  <a:pos x="311" y="108"/>
                </a:cxn>
                <a:cxn ang="0">
                  <a:pos x="287" y="126"/>
                </a:cxn>
                <a:cxn ang="0">
                  <a:pos x="275" y="132"/>
                </a:cxn>
                <a:cxn ang="0">
                  <a:pos x="257" y="138"/>
                </a:cxn>
                <a:cxn ang="0">
                  <a:pos x="221" y="138"/>
                </a:cxn>
                <a:cxn ang="0">
                  <a:pos x="186" y="138"/>
                </a:cxn>
                <a:cxn ang="0">
                  <a:pos x="180" y="138"/>
                </a:cxn>
                <a:cxn ang="0">
                  <a:pos x="174" y="138"/>
                </a:cxn>
                <a:cxn ang="0">
                  <a:pos x="114" y="162"/>
                </a:cxn>
                <a:cxn ang="0">
                  <a:pos x="48" y="216"/>
                </a:cxn>
                <a:cxn ang="0">
                  <a:pos x="48" y="216"/>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lnTo>
                    <a:pt x="48" y="216"/>
                  </a:lnTo>
                  <a:close/>
                </a:path>
              </a:pathLst>
            </a:custGeom>
            <a:solidFill>
              <a:schemeClr val="bg1"/>
            </a:solidFill>
            <a:ln w="9525">
              <a:noFill/>
              <a:round/>
              <a:headEnd/>
              <a:tailEnd/>
            </a:ln>
          </p:spPr>
          <p:txBody>
            <a:bodyPr/>
            <a:lstStyle/>
            <a:p>
              <a:endParaRPr lang="en-US"/>
            </a:p>
          </p:txBody>
        </p:sp>
        <p:sp>
          <p:nvSpPr>
            <p:cNvPr id="25611" name="Freeform 11"/>
            <p:cNvSpPr>
              <a:spLocks/>
            </p:cNvSpPr>
            <p:nvPr userDrawn="1"/>
          </p:nvSpPr>
          <p:spPr bwMode="hidden">
            <a:xfrm>
              <a:off x="3358" y="1890"/>
              <a:ext cx="2400" cy="881"/>
            </a:xfrm>
            <a:custGeom>
              <a:avLst/>
              <a:gdLst/>
              <a:ahLst/>
              <a:cxnLst>
                <a:cxn ang="0">
                  <a:pos x="2231" y="54"/>
                </a:cxn>
                <a:cxn ang="0">
                  <a:pos x="2189" y="54"/>
                </a:cxn>
                <a:cxn ang="0">
                  <a:pos x="2147" y="66"/>
                </a:cxn>
                <a:cxn ang="0">
                  <a:pos x="2021" y="101"/>
                </a:cxn>
                <a:cxn ang="0">
                  <a:pos x="1956" y="119"/>
                </a:cxn>
                <a:cxn ang="0">
                  <a:pos x="1860" y="167"/>
                </a:cxn>
                <a:cxn ang="0">
                  <a:pos x="1836" y="245"/>
                </a:cxn>
                <a:cxn ang="0">
                  <a:pos x="1842" y="305"/>
                </a:cxn>
                <a:cxn ang="0">
                  <a:pos x="1758" y="317"/>
                </a:cxn>
                <a:cxn ang="0">
                  <a:pos x="1597" y="263"/>
                </a:cxn>
                <a:cxn ang="0">
                  <a:pos x="1507" y="257"/>
                </a:cxn>
                <a:cxn ang="0">
                  <a:pos x="1399" y="311"/>
                </a:cxn>
                <a:cxn ang="0">
                  <a:pos x="1334" y="353"/>
                </a:cxn>
                <a:cxn ang="0">
                  <a:pos x="1310" y="359"/>
                </a:cxn>
                <a:cxn ang="0">
                  <a:pos x="1214" y="371"/>
                </a:cxn>
                <a:cxn ang="0">
                  <a:pos x="1160" y="365"/>
                </a:cxn>
                <a:cxn ang="0">
                  <a:pos x="1053" y="371"/>
                </a:cxn>
                <a:cxn ang="0">
                  <a:pos x="957" y="383"/>
                </a:cxn>
                <a:cxn ang="0">
                  <a:pos x="921" y="401"/>
                </a:cxn>
                <a:cxn ang="0">
                  <a:pos x="819" y="419"/>
                </a:cxn>
                <a:cxn ang="0">
                  <a:pos x="778" y="419"/>
                </a:cxn>
                <a:cxn ang="0">
                  <a:pos x="664" y="437"/>
                </a:cxn>
                <a:cxn ang="0">
                  <a:pos x="598" y="473"/>
                </a:cxn>
                <a:cxn ang="0">
                  <a:pos x="503" y="467"/>
                </a:cxn>
                <a:cxn ang="0">
                  <a:pos x="431" y="491"/>
                </a:cxn>
                <a:cxn ang="0">
                  <a:pos x="413" y="539"/>
                </a:cxn>
                <a:cxn ang="0">
                  <a:pos x="347" y="569"/>
                </a:cxn>
                <a:cxn ang="0">
                  <a:pos x="222" y="599"/>
                </a:cxn>
                <a:cxn ang="0">
                  <a:pos x="138" y="647"/>
                </a:cxn>
                <a:cxn ang="0">
                  <a:pos x="108" y="659"/>
                </a:cxn>
                <a:cxn ang="0">
                  <a:pos x="0" y="671"/>
                </a:cxn>
                <a:cxn ang="0">
                  <a:pos x="84" y="695"/>
                </a:cxn>
                <a:cxn ang="0">
                  <a:pos x="263" y="653"/>
                </a:cxn>
                <a:cxn ang="0">
                  <a:pos x="473" y="569"/>
                </a:cxn>
                <a:cxn ang="0">
                  <a:pos x="568" y="521"/>
                </a:cxn>
                <a:cxn ang="0">
                  <a:pos x="646" y="515"/>
                </a:cxn>
                <a:cxn ang="0">
                  <a:pos x="873" y="461"/>
                </a:cxn>
                <a:cxn ang="0">
                  <a:pos x="1148" y="425"/>
                </a:cxn>
                <a:cxn ang="0">
                  <a:pos x="1292" y="461"/>
                </a:cxn>
                <a:cxn ang="0">
                  <a:pos x="1417" y="533"/>
                </a:cxn>
                <a:cxn ang="0">
                  <a:pos x="1435" y="617"/>
                </a:cxn>
                <a:cxn ang="0">
                  <a:pos x="1376" y="653"/>
                </a:cxn>
                <a:cxn ang="0">
                  <a:pos x="1226" y="701"/>
                </a:cxn>
                <a:cxn ang="0">
                  <a:pos x="1112" y="755"/>
                </a:cxn>
                <a:cxn ang="0">
                  <a:pos x="1065" y="809"/>
                </a:cxn>
                <a:cxn ang="0">
                  <a:pos x="1077" y="869"/>
                </a:cxn>
                <a:cxn ang="0">
                  <a:pos x="1106" y="881"/>
                </a:cxn>
                <a:cxn ang="0">
                  <a:pos x="1208" y="869"/>
                </a:cxn>
                <a:cxn ang="0">
                  <a:pos x="1388" y="857"/>
                </a:cxn>
                <a:cxn ang="0">
                  <a:pos x="1441" y="851"/>
                </a:cxn>
                <a:cxn ang="0">
                  <a:pos x="1483" y="833"/>
                </a:cxn>
                <a:cxn ang="0">
                  <a:pos x="1675" y="743"/>
                </a:cxn>
                <a:cxn ang="0">
                  <a:pos x="1806" y="689"/>
                </a:cxn>
                <a:cxn ang="0">
                  <a:pos x="1884" y="581"/>
                </a:cxn>
                <a:cxn ang="0">
                  <a:pos x="2039" y="389"/>
                </a:cxn>
                <a:cxn ang="0">
                  <a:pos x="2207" y="269"/>
                </a:cxn>
                <a:cxn ang="0">
                  <a:pos x="2249" y="239"/>
                </a:cxn>
                <a:cxn ang="0">
                  <a:pos x="2392" y="0"/>
                </a:cxn>
                <a:cxn ang="0">
                  <a:pos x="2302" y="36"/>
                </a:cxn>
              </a:cxnLst>
              <a:rect l="0" t="0" r="r" b="b"/>
              <a:pathLst>
                <a:path w="2392" h="881">
                  <a:moveTo>
                    <a:pt x="2302" y="36"/>
                  </a:moveTo>
                  <a:lnTo>
                    <a:pt x="2266" y="48"/>
                  </a:lnTo>
                  <a:lnTo>
                    <a:pt x="2231" y="54"/>
                  </a:lnTo>
                  <a:lnTo>
                    <a:pt x="2201" y="54"/>
                  </a:lnTo>
                  <a:lnTo>
                    <a:pt x="2195" y="54"/>
                  </a:lnTo>
                  <a:lnTo>
                    <a:pt x="2189"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249" y="239"/>
                  </a:lnTo>
                  <a:lnTo>
                    <a:pt x="2392" y="167"/>
                  </a:lnTo>
                  <a:lnTo>
                    <a:pt x="2392" y="60"/>
                  </a:lnTo>
                  <a:lnTo>
                    <a:pt x="2392" y="0"/>
                  </a:lnTo>
                  <a:lnTo>
                    <a:pt x="2344" y="18"/>
                  </a:lnTo>
                  <a:lnTo>
                    <a:pt x="2302" y="36"/>
                  </a:lnTo>
                  <a:lnTo>
                    <a:pt x="2302" y="36"/>
                  </a:lnTo>
                  <a:close/>
                </a:path>
              </a:pathLst>
            </a:custGeom>
            <a:solidFill>
              <a:schemeClr val="bg1"/>
            </a:solidFill>
            <a:ln w="9525">
              <a:noFill/>
              <a:round/>
              <a:headEnd/>
              <a:tailEnd/>
            </a:ln>
          </p:spPr>
          <p:txBody>
            <a:bodyPr/>
            <a:lstStyle/>
            <a:p>
              <a:endParaRPr lang="en-US"/>
            </a:p>
          </p:txBody>
        </p:sp>
        <p:sp>
          <p:nvSpPr>
            <p:cNvPr id="25612" name="Freeform 12"/>
            <p:cNvSpPr>
              <a:spLocks/>
            </p:cNvSpPr>
            <p:nvPr userDrawn="1"/>
          </p:nvSpPr>
          <p:spPr bwMode="hidden">
            <a:xfrm>
              <a:off x="3839" y="1854"/>
              <a:ext cx="577" cy="258"/>
            </a:xfrm>
            <a:custGeom>
              <a:avLst/>
              <a:gdLst/>
              <a:ahLst/>
              <a:cxnLst>
                <a:cxn ang="0">
                  <a:pos x="30" y="245"/>
                </a:cxn>
                <a:cxn ang="0">
                  <a:pos x="18" y="251"/>
                </a:cxn>
                <a:cxn ang="0">
                  <a:pos x="6" y="257"/>
                </a:cxn>
                <a:cxn ang="0">
                  <a:pos x="0" y="257"/>
                </a:cxn>
                <a:cxn ang="0">
                  <a:pos x="305" y="113"/>
                </a:cxn>
                <a:cxn ang="0">
                  <a:pos x="520" y="0"/>
                </a:cxn>
                <a:cxn ang="0">
                  <a:pos x="526" y="6"/>
                </a:cxn>
                <a:cxn ang="0">
                  <a:pos x="544" y="18"/>
                </a:cxn>
                <a:cxn ang="0">
                  <a:pos x="550" y="24"/>
                </a:cxn>
                <a:cxn ang="0">
                  <a:pos x="550" y="36"/>
                </a:cxn>
                <a:cxn ang="0">
                  <a:pos x="544" y="42"/>
                </a:cxn>
                <a:cxn ang="0">
                  <a:pos x="526" y="54"/>
                </a:cxn>
                <a:cxn ang="0">
                  <a:pos x="514" y="60"/>
                </a:cxn>
                <a:cxn ang="0">
                  <a:pos x="502" y="66"/>
                </a:cxn>
                <a:cxn ang="0">
                  <a:pos x="448" y="84"/>
                </a:cxn>
                <a:cxn ang="0">
                  <a:pos x="382" y="113"/>
                </a:cxn>
                <a:cxn ang="0">
                  <a:pos x="305" y="143"/>
                </a:cxn>
                <a:cxn ang="0">
                  <a:pos x="227" y="173"/>
                </a:cxn>
                <a:cxn ang="0">
                  <a:pos x="149" y="203"/>
                </a:cxn>
                <a:cxn ang="0">
                  <a:pos x="83" y="227"/>
                </a:cxn>
                <a:cxn ang="0">
                  <a:pos x="30" y="245"/>
                </a:cxn>
                <a:cxn ang="0">
                  <a:pos x="30" y="245"/>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endParaRPr lang="en-US"/>
            </a:p>
          </p:txBody>
        </p:sp>
        <p:sp>
          <p:nvSpPr>
            <p:cNvPr id="25613" name="Freeform 13"/>
            <p:cNvSpPr>
              <a:spLocks/>
            </p:cNvSpPr>
            <p:nvPr userDrawn="1"/>
          </p:nvSpPr>
          <p:spPr bwMode="hidden">
            <a:xfrm>
              <a:off x="5327" y="1642"/>
              <a:ext cx="5" cy="1"/>
            </a:xfrm>
            <a:custGeom>
              <a:avLst/>
              <a:gdLst/>
              <a:ahLst/>
              <a:cxnLst>
                <a:cxn ang="0">
                  <a:pos x="0" y="0"/>
                </a:cxn>
                <a:cxn ang="0">
                  <a:pos x="5" y="0"/>
                </a:cxn>
                <a:cxn ang="0">
                  <a:pos x="0" y="0"/>
                </a:cxn>
                <a:cxn ang="0">
                  <a:pos x="0" y="0"/>
                </a:cxn>
              </a:cxnLst>
              <a:rect l="0" t="0" r="r" b="b"/>
              <a:pathLst>
                <a:path w="5">
                  <a:moveTo>
                    <a:pt x="0" y="0"/>
                  </a:moveTo>
                  <a:lnTo>
                    <a:pt x="5" y="0"/>
                  </a:lnTo>
                  <a:lnTo>
                    <a:pt x="0" y="0"/>
                  </a:lnTo>
                  <a:lnTo>
                    <a:pt x="0" y="0"/>
                  </a:lnTo>
                  <a:close/>
                </a:path>
              </a:pathLst>
            </a:custGeom>
            <a:solidFill>
              <a:srgbClr val="FED1AD"/>
            </a:solidFill>
            <a:ln w="9525">
              <a:noFill/>
              <a:round/>
              <a:headEnd/>
              <a:tailEnd/>
            </a:ln>
          </p:spPr>
          <p:txBody>
            <a:bodyPr/>
            <a:lstStyle/>
            <a:p>
              <a:endParaRPr lang="en-US"/>
            </a:p>
          </p:txBody>
        </p:sp>
        <p:sp>
          <p:nvSpPr>
            <p:cNvPr id="25614" name="Freeform 14"/>
            <p:cNvSpPr>
              <a:spLocks/>
            </p:cNvSpPr>
            <p:nvPr userDrawn="1"/>
          </p:nvSpPr>
          <p:spPr bwMode="hidden">
            <a:xfrm>
              <a:off x="3839" y="1728"/>
              <a:ext cx="716" cy="383"/>
            </a:xfrm>
            <a:custGeom>
              <a:avLst/>
              <a:gdLst/>
              <a:ahLst/>
              <a:cxnLst>
                <a:cxn ang="0">
                  <a:pos x="659" y="6"/>
                </a:cxn>
                <a:cxn ang="0">
                  <a:pos x="588" y="42"/>
                </a:cxn>
                <a:cxn ang="0">
                  <a:pos x="515" y="84"/>
                </a:cxn>
                <a:cxn ang="0">
                  <a:pos x="509" y="90"/>
                </a:cxn>
                <a:cxn ang="0">
                  <a:pos x="485" y="102"/>
                </a:cxn>
                <a:cxn ang="0">
                  <a:pos x="455" y="120"/>
                </a:cxn>
                <a:cxn ang="0">
                  <a:pos x="425" y="138"/>
                </a:cxn>
                <a:cxn ang="0">
                  <a:pos x="371" y="168"/>
                </a:cxn>
                <a:cxn ang="0">
                  <a:pos x="306" y="198"/>
                </a:cxn>
                <a:cxn ang="0">
                  <a:pos x="186" y="251"/>
                </a:cxn>
                <a:cxn ang="0">
                  <a:pos x="131" y="269"/>
                </a:cxn>
                <a:cxn ang="0">
                  <a:pos x="89" y="287"/>
                </a:cxn>
                <a:cxn ang="0">
                  <a:pos x="53" y="305"/>
                </a:cxn>
                <a:cxn ang="0">
                  <a:pos x="36" y="311"/>
                </a:cxn>
                <a:cxn ang="0">
                  <a:pos x="12" y="329"/>
                </a:cxn>
                <a:cxn ang="0">
                  <a:pos x="0" y="353"/>
                </a:cxn>
                <a:cxn ang="0">
                  <a:pos x="0" y="371"/>
                </a:cxn>
                <a:cxn ang="0">
                  <a:pos x="0" y="383"/>
                </a:cxn>
                <a:cxn ang="0">
                  <a:pos x="0" y="383"/>
                </a:cxn>
                <a:cxn ang="0">
                  <a:pos x="12" y="371"/>
                </a:cxn>
                <a:cxn ang="0">
                  <a:pos x="30" y="353"/>
                </a:cxn>
                <a:cxn ang="0">
                  <a:pos x="53" y="335"/>
                </a:cxn>
                <a:cxn ang="0">
                  <a:pos x="77" y="317"/>
                </a:cxn>
                <a:cxn ang="0">
                  <a:pos x="101" y="311"/>
                </a:cxn>
                <a:cxn ang="0">
                  <a:pos x="131" y="299"/>
                </a:cxn>
                <a:cxn ang="0">
                  <a:pos x="204" y="269"/>
                </a:cxn>
                <a:cxn ang="0">
                  <a:pos x="240" y="251"/>
                </a:cxn>
                <a:cxn ang="0">
                  <a:pos x="270" y="239"/>
                </a:cxn>
                <a:cxn ang="0">
                  <a:pos x="294" y="228"/>
                </a:cxn>
                <a:cxn ang="0">
                  <a:pos x="312" y="222"/>
                </a:cxn>
                <a:cxn ang="0">
                  <a:pos x="330" y="210"/>
                </a:cxn>
                <a:cxn ang="0">
                  <a:pos x="365" y="186"/>
                </a:cxn>
                <a:cxn ang="0">
                  <a:pos x="419" y="156"/>
                </a:cxn>
                <a:cxn ang="0">
                  <a:pos x="473" y="120"/>
                </a:cxn>
                <a:cxn ang="0">
                  <a:pos x="527" y="90"/>
                </a:cxn>
                <a:cxn ang="0">
                  <a:pos x="576" y="60"/>
                </a:cxn>
                <a:cxn ang="0">
                  <a:pos x="612" y="42"/>
                </a:cxn>
                <a:cxn ang="0">
                  <a:pos x="629" y="36"/>
                </a:cxn>
                <a:cxn ang="0">
                  <a:pos x="647" y="30"/>
                </a:cxn>
                <a:cxn ang="0">
                  <a:pos x="677" y="18"/>
                </a:cxn>
                <a:cxn ang="0">
                  <a:pos x="701" y="6"/>
                </a:cxn>
                <a:cxn ang="0">
                  <a:pos x="713" y="0"/>
                </a:cxn>
                <a:cxn ang="0">
                  <a:pos x="713" y="0"/>
                </a:cxn>
                <a:cxn ang="0">
                  <a:pos x="659" y="6"/>
                </a:cxn>
                <a:cxn ang="0">
                  <a:pos x="716" y="63"/>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endParaRPr lang="en-US"/>
            </a:p>
          </p:txBody>
        </p:sp>
        <p:sp>
          <p:nvSpPr>
            <p:cNvPr id="25615" name="Freeform 15"/>
            <p:cNvSpPr>
              <a:spLocks/>
            </p:cNvSpPr>
            <p:nvPr userDrawn="1"/>
          </p:nvSpPr>
          <p:spPr bwMode="hidden">
            <a:xfrm>
              <a:off x="3453" y="2271"/>
              <a:ext cx="318" cy="225"/>
            </a:xfrm>
            <a:custGeom>
              <a:avLst/>
              <a:gdLst/>
              <a:ahLst/>
              <a:cxnLst>
                <a:cxn ang="0">
                  <a:pos x="6" y="225"/>
                </a:cxn>
                <a:cxn ang="0">
                  <a:pos x="0" y="195"/>
                </a:cxn>
                <a:cxn ang="0">
                  <a:pos x="315" y="0"/>
                </a:cxn>
                <a:cxn ang="0">
                  <a:pos x="303" y="27"/>
                </a:cxn>
                <a:cxn ang="0">
                  <a:pos x="318" y="42"/>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endParaRPr lang="en-US"/>
            </a:p>
          </p:txBody>
        </p:sp>
        <p:sp>
          <p:nvSpPr>
            <p:cNvPr id="25616" name="Freeform 16"/>
            <p:cNvSpPr>
              <a:spLocks/>
            </p:cNvSpPr>
            <p:nvPr userDrawn="1"/>
          </p:nvSpPr>
          <p:spPr bwMode="hidden">
            <a:xfrm>
              <a:off x="0" y="2658"/>
              <a:ext cx="2595" cy="933"/>
            </a:xfrm>
            <a:custGeom>
              <a:avLst/>
              <a:gdLst/>
              <a:ahLst/>
              <a:cxnLst>
                <a:cxn ang="0">
                  <a:pos x="1050" y="657"/>
                </a:cxn>
                <a:cxn ang="0">
                  <a:pos x="1581" y="690"/>
                </a:cxn>
                <a:cxn ang="0">
                  <a:pos x="1671" y="723"/>
                </a:cxn>
                <a:cxn ang="0">
                  <a:pos x="1176" y="621"/>
                </a:cxn>
                <a:cxn ang="0">
                  <a:pos x="1854" y="567"/>
                </a:cxn>
                <a:cxn ang="0">
                  <a:pos x="1869" y="612"/>
                </a:cxn>
                <a:cxn ang="0">
                  <a:pos x="2103" y="861"/>
                </a:cxn>
                <a:cxn ang="0">
                  <a:pos x="1883" y="520"/>
                </a:cxn>
                <a:cxn ang="0">
                  <a:pos x="1842" y="490"/>
                </a:cxn>
                <a:cxn ang="0">
                  <a:pos x="1770" y="466"/>
                </a:cxn>
                <a:cxn ang="0">
                  <a:pos x="1740" y="448"/>
                </a:cxn>
                <a:cxn ang="0">
                  <a:pos x="1758" y="436"/>
                </a:cxn>
                <a:cxn ang="0">
                  <a:pos x="1830" y="430"/>
                </a:cxn>
                <a:cxn ang="0">
                  <a:pos x="1877" y="424"/>
                </a:cxn>
                <a:cxn ang="0">
                  <a:pos x="1955" y="394"/>
                </a:cxn>
                <a:cxn ang="0">
                  <a:pos x="2052" y="396"/>
                </a:cxn>
                <a:cxn ang="0">
                  <a:pos x="2253" y="732"/>
                </a:cxn>
                <a:cxn ang="0">
                  <a:pos x="2415" y="933"/>
                </a:cxn>
                <a:cxn ang="0">
                  <a:pos x="2397" y="828"/>
                </a:cxn>
                <a:cxn ang="0">
                  <a:pos x="2088" y="400"/>
                </a:cxn>
                <a:cxn ang="0">
                  <a:pos x="2046" y="346"/>
                </a:cxn>
                <a:cxn ang="0">
                  <a:pos x="1997" y="304"/>
                </a:cxn>
                <a:cxn ang="0">
                  <a:pos x="1967" y="286"/>
                </a:cxn>
                <a:cxn ang="0">
                  <a:pos x="1973" y="286"/>
                </a:cxn>
                <a:cxn ang="0">
                  <a:pos x="2009" y="286"/>
                </a:cxn>
                <a:cxn ang="0">
                  <a:pos x="2082" y="322"/>
                </a:cxn>
                <a:cxn ang="0">
                  <a:pos x="2199" y="384"/>
                </a:cxn>
                <a:cxn ang="0">
                  <a:pos x="2394" y="448"/>
                </a:cxn>
                <a:cxn ang="0">
                  <a:pos x="2595" y="516"/>
                </a:cxn>
                <a:cxn ang="0">
                  <a:pos x="2388" y="424"/>
                </a:cxn>
                <a:cxn ang="0">
                  <a:pos x="2219" y="340"/>
                </a:cxn>
                <a:cxn ang="0">
                  <a:pos x="2052" y="280"/>
                </a:cxn>
                <a:cxn ang="0">
                  <a:pos x="1955" y="262"/>
                </a:cxn>
                <a:cxn ang="0">
                  <a:pos x="1877" y="274"/>
                </a:cxn>
                <a:cxn ang="0">
                  <a:pos x="1752" y="274"/>
                </a:cxn>
                <a:cxn ang="0">
                  <a:pos x="1661" y="292"/>
                </a:cxn>
                <a:cxn ang="0">
                  <a:pos x="1607" y="316"/>
                </a:cxn>
                <a:cxn ang="0">
                  <a:pos x="1589" y="322"/>
                </a:cxn>
                <a:cxn ang="0">
                  <a:pos x="1409" y="358"/>
                </a:cxn>
                <a:cxn ang="0">
                  <a:pos x="1152" y="442"/>
                </a:cxn>
                <a:cxn ang="0">
                  <a:pos x="966" y="460"/>
                </a:cxn>
                <a:cxn ang="0">
                  <a:pos x="870" y="442"/>
                </a:cxn>
                <a:cxn ang="0">
                  <a:pos x="828" y="430"/>
                </a:cxn>
                <a:cxn ang="0">
                  <a:pos x="743" y="388"/>
                </a:cxn>
                <a:cxn ang="0">
                  <a:pos x="636" y="334"/>
                </a:cxn>
                <a:cxn ang="0">
                  <a:pos x="467" y="256"/>
                </a:cxn>
                <a:cxn ang="0">
                  <a:pos x="0" y="0"/>
                </a:cxn>
                <a:cxn ang="0">
                  <a:pos x="585" y="390"/>
                </a:cxn>
                <a:cxn ang="0">
                  <a:pos x="849" y="543"/>
                </a:cxn>
                <a:cxn ang="0">
                  <a:pos x="897" y="621"/>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endParaRPr lang="en-US"/>
            </a:p>
          </p:txBody>
        </p:sp>
        <p:sp>
          <p:nvSpPr>
            <p:cNvPr id="25617" name="Freeform 17"/>
            <p:cNvSpPr>
              <a:spLocks/>
            </p:cNvSpPr>
            <p:nvPr userDrawn="1"/>
          </p:nvSpPr>
          <p:spPr bwMode="hidden">
            <a:xfrm>
              <a:off x="0" y="2994"/>
              <a:ext cx="2723" cy="1091"/>
            </a:xfrm>
            <a:custGeom>
              <a:avLst/>
              <a:gdLst/>
              <a:ahLst/>
              <a:cxnLst>
                <a:cxn ang="0">
                  <a:pos x="2370" y="72"/>
                </a:cxn>
                <a:cxn ang="0">
                  <a:pos x="2597" y="198"/>
                </a:cxn>
                <a:cxn ang="0">
                  <a:pos x="2639" y="276"/>
                </a:cxn>
                <a:cxn ang="0">
                  <a:pos x="2453" y="264"/>
                </a:cxn>
                <a:cxn ang="0">
                  <a:pos x="2297" y="204"/>
                </a:cxn>
                <a:cxn ang="0">
                  <a:pos x="2112" y="66"/>
                </a:cxn>
                <a:cxn ang="0">
                  <a:pos x="2088" y="72"/>
                </a:cxn>
                <a:cxn ang="0">
                  <a:pos x="2106" y="114"/>
                </a:cxn>
                <a:cxn ang="0">
                  <a:pos x="2412" y="552"/>
                </a:cxn>
                <a:cxn ang="0">
                  <a:pos x="2279" y="564"/>
                </a:cxn>
                <a:cxn ang="0">
                  <a:pos x="2189" y="492"/>
                </a:cxn>
                <a:cxn ang="0">
                  <a:pos x="2058" y="330"/>
                </a:cxn>
                <a:cxn ang="0">
                  <a:pos x="1991" y="234"/>
                </a:cxn>
                <a:cxn ang="0">
                  <a:pos x="1949" y="174"/>
                </a:cxn>
                <a:cxn ang="0">
                  <a:pos x="1824" y="132"/>
                </a:cxn>
                <a:cxn ang="0">
                  <a:pos x="1794" y="144"/>
                </a:cxn>
                <a:cxn ang="0">
                  <a:pos x="1895" y="222"/>
                </a:cxn>
                <a:cxn ang="0">
                  <a:pos x="1943" y="366"/>
                </a:cxn>
                <a:cxn ang="0">
                  <a:pos x="2064" y="630"/>
                </a:cxn>
                <a:cxn ang="0">
                  <a:pos x="2052" y="695"/>
                </a:cxn>
                <a:cxn ang="0">
                  <a:pos x="1955" y="683"/>
                </a:cxn>
                <a:cxn ang="0">
                  <a:pos x="1913" y="636"/>
                </a:cxn>
                <a:cxn ang="0">
                  <a:pos x="1703" y="312"/>
                </a:cxn>
                <a:cxn ang="0">
                  <a:pos x="1637" y="276"/>
                </a:cxn>
                <a:cxn ang="0">
                  <a:pos x="1643" y="318"/>
                </a:cxn>
                <a:cxn ang="0">
                  <a:pos x="1673" y="408"/>
                </a:cxn>
                <a:cxn ang="0">
                  <a:pos x="1716" y="779"/>
                </a:cxn>
                <a:cxn ang="0">
                  <a:pos x="1691" y="737"/>
                </a:cxn>
                <a:cxn ang="0">
                  <a:pos x="1613" y="582"/>
                </a:cxn>
                <a:cxn ang="0">
                  <a:pos x="1494" y="480"/>
                </a:cxn>
                <a:cxn ang="0">
                  <a:pos x="1248" y="528"/>
                </a:cxn>
                <a:cxn ang="0">
                  <a:pos x="996" y="630"/>
                </a:cxn>
                <a:cxn ang="0">
                  <a:pos x="714" y="534"/>
                </a:cxn>
                <a:cxn ang="0">
                  <a:pos x="198" y="288"/>
                </a:cxn>
                <a:cxn ang="0">
                  <a:pos x="0" y="460"/>
                </a:cxn>
                <a:cxn ang="0">
                  <a:pos x="288" y="570"/>
                </a:cxn>
                <a:cxn ang="0">
                  <a:pos x="461" y="654"/>
                </a:cxn>
                <a:cxn ang="0">
                  <a:pos x="725" y="755"/>
                </a:cxn>
                <a:cxn ang="0">
                  <a:pos x="966" y="791"/>
                </a:cxn>
                <a:cxn ang="0">
                  <a:pos x="1176" y="779"/>
                </a:cxn>
                <a:cxn ang="0">
                  <a:pos x="1278" y="791"/>
                </a:cxn>
                <a:cxn ang="0">
                  <a:pos x="1404" y="845"/>
                </a:cxn>
                <a:cxn ang="0">
                  <a:pos x="1416" y="887"/>
                </a:cxn>
                <a:cxn ang="0">
                  <a:pos x="1361" y="923"/>
                </a:cxn>
                <a:cxn ang="0">
                  <a:pos x="1385" y="1007"/>
                </a:cxn>
                <a:cxn ang="0">
                  <a:pos x="1494" y="1085"/>
                </a:cxn>
                <a:cxn ang="0">
                  <a:pos x="1697" y="1043"/>
                </a:cxn>
                <a:cxn ang="0">
                  <a:pos x="1812" y="989"/>
                </a:cxn>
                <a:cxn ang="0">
                  <a:pos x="1973" y="917"/>
                </a:cxn>
                <a:cxn ang="0">
                  <a:pos x="2201" y="899"/>
                </a:cxn>
                <a:cxn ang="0">
                  <a:pos x="2364" y="863"/>
                </a:cxn>
                <a:cxn ang="0">
                  <a:pos x="2400" y="743"/>
                </a:cxn>
                <a:cxn ang="0">
                  <a:pos x="2471" y="701"/>
                </a:cxn>
                <a:cxn ang="0">
                  <a:pos x="2621" y="504"/>
                </a:cxn>
                <a:cxn ang="0">
                  <a:pos x="2693" y="374"/>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08"/>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w="9525">
              <a:noFill/>
              <a:round/>
              <a:headEnd/>
              <a:tailEnd/>
            </a:ln>
          </p:spPr>
          <p:txBody>
            <a:bodyPr/>
            <a:lstStyle/>
            <a:p>
              <a:endParaRPr lang="en-US"/>
            </a:p>
          </p:txBody>
        </p:sp>
      </p:grpSp>
      <p:sp>
        <p:nvSpPr>
          <p:cNvPr id="25618" name="Rectangle 18"/>
          <p:cNvSpPr>
            <a:spLocks noGrp="1" noChangeArrowheads="1"/>
          </p:cNvSpPr>
          <p:nvPr>
            <p:ph type="ctrTitle" sz="quarter"/>
          </p:nvPr>
        </p:nvSpPr>
        <p:spPr>
          <a:xfrm>
            <a:off x="685800" y="1768475"/>
            <a:ext cx="7772400" cy="1736725"/>
          </a:xfrm>
        </p:spPr>
        <p:txBody>
          <a:bodyPr anchor="b"/>
          <a:lstStyle>
            <a:lvl1pPr>
              <a:defRPr sz="5400"/>
            </a:lvl1pPr>
          </a:lstStyle>
          <a:p>
            <a:r>
              <a:rPr lang="en-US"/>
              <a:t>Click to edit Master title style</a:t>
            </a:r>
          </a:p>
        </p:txBody>
      </p:sp>
      <p:sp>
        <p:nvSpPr>
          <p:cNvPr id="25619" name="Rectangle 19"/>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25620" name="Rectangle 20"/>
          <p:cNvSpPr>
            <a:spLocks noGrp="1" noChangeArrowheads="1"/>
          </p:cNvSpPr>
          <p:nvPr>
            <p:ph type="dt" sz="quarter" idx="2"/>
          </p:nvPr>
        </p:nvSpPr>
        <p:spPr/>
        <p:txBody>
          <a:bodyPr/>
          <a:lstStyle>
            <a:lvl1pPr>
              <a:defRPr/>
            </a:lvl1pPr>
          </a:lstStyle>
          <a:p>
            <a:endParaRPr lang="en-US"/>
          </a:p>
        </p:txBody>
      </p:sp>
      <p:sp>
        <p:nvSpPr>
          <p:cNvPr id="25621" name="Rectangle 21"/>
          <p:cNvSpPr>
            <a:spLocks noGrp="1" noChangeArrowheads="1"/>
          </p:cNvSpPr>
          <p:nvPr>
            <p:ph type="ftr" sz="quarter" idx="3"/>
          </p:nvPr>
        </p:nvSpPr>
        <p:spPr/>
        <p:txBody>
          <a:bodyPr/>
          <a:lstStyle>
            <a:lvl1pPr>
              <a:defRPr/>
            </a:lvl1pPr>
          </a:lstStyle>
          <a:p>
            <a:endParaRPr lang="en-US"/>
          </a:p>
        </p:txBody>
      </p:sp>
      <p:sp>
        <p:nvSpPr>
          <p:cNvPr id="25622" name="Rectangle 22"/>
          <p:cNvSpPr>
            <a:spLocks noGrp="1" noChangeArrowheads="1"/>
          </p:cNvSpPr>
          <p:nvPr>
            <p:ph type="sldNum" sz="quarter" idx="4"/>
          </p:nvPr>
        </p:nvSpPr>
        <p:spPr/>
        <p:txBody>
          <a:bodyPr/>
          <a:lstStyle>
            <a:lvl1pPr>
              <a:defRPr/>
            </a:lvl1pPr>
          </a:lstStyle>
          <a:p>
            <a:fld id="{F33AAA16-AF5A-4510-B627-A3215B741B5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EB1505B-4638-4DEA-8878-11474601B2F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1C0B70F-74B9-47D2-9586-DB7EAE8EB7A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3DE47C6-EEFB-48E7-8634-A62F3FBBA68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44125E2-228A-41BE-A099-9B1418D94A8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BEB29DA-B3F6-432E-85FE-814A2A092B7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BB3F546-6991-4C13-A37D-2020B4EB31B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6C33B60-674D-4641-8BC3-1470FB213CF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76E73CD-D202-4D0A-BA8F-ED9D0A85774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433C022-3BA4-459A-BDA4-0484F17279F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EA79640-0678-4C6A-85FE-AD0D04F74CC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grpSp>
        <p:nvGrpSpPr>
          <p:cNvPr id="24578" name="Group 2"/>
          <p:cNvGrpSpPr>
            <a:grpSpLocks/>
          </p:cNvGrpSpPr>
          <p:nvPr/>
        </p:nvGrpSpPr>
        <p:grpSpPr bwMode="auto">
          <a:xfrm>
            <a:off x="0" y="2438400"/>
            <a:ext cx="9144000" cy="4046538"/>
            <a:chOff x="0" y="1536"/>
            <a:chExt cx="5760" cy="2549"/>
          </a:xfrm>
        </p:grpSpPr>
        <p:sp>
          <p:nvSpPr>
            <p:cNvPr id="24579" name="Rectangle 3"/>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w="9525">
              <a:noFill/>
              <a:miter lim="800000"/>
              <a:headEnd/>
              <a:tailEnd/>
            </a:ln>
            <a:effectLst/>
          </p:spPr>
          <p:txBody>
            <a:bodyPr wrap="none" anchor="ctr"/>
            <a:lstStyle/>
            <a:p>
              <a:endParaRPr lang="en-US"/>
            </a:p>
          </p:txBody>
        </p:sp>
        <p:sp>
          <p:nvSpPr>
            <p:cNvPr id="24580" name="Freeform 4"/>
            <p:cNvSpPr>
              <a:spLocks/>
            </p:cNvSpPr>
            <p:nvPr userDrawn="1"/>
          </p:nvSpPr>
          <p:spPr bwMode="hidden">
            <a:xfrm>
              <a:off x="0" y="2664"/>
              <a:ext cx="2688" cy="1224"/>
            </a:xfrm>
            <a:custGeom>
              <a:avLst/>
              <a:gdLst/>
              <a:ahLst/>
              <a:cxnLst>
                <a:cxn ang="0">
                  <a:pos x="0" y="0"/>
                </a:cxn>
                <a:cxn ang="0">
                  <a:pos x="960" y="552"/>
                </a:cxn>
                <a:cxn ang="0">
                  <a:pos x="1968" y="264"/>
                </a:cxn>
                <a:cxn ang="0">
                  <a:pos x="2028" y="270"/>
                </a:cxn>
                <a:cxn ang="0">
                  <a:pos x="2661" y="528"/>
                </a:cxn>
                <a:cxn ang="0">
                  <a:pos x="2688" y="648"/>
                </a:cxn>
                <a:cxn ang="0">
                  <a:pos x="2304" y="1080"/>
                </a:cxn>
                <a:cxn ang="0">
                  <a:pos x="1584" y="1224"/>
                </a:cxn>
                <a:cxn ang="0">
                  <a:pos x="1296" y="936"/>
                </a:cxn>
                <a:cxn ang="0">
                  <a:pos x="864" y="1032"/>
                </a:cxn>
                <a:cxn ang="0">
                  <a:pos x="0" y="552"/>
                </a:cxn>
                <a:cxn ang="0">
                  <a:pos x="0" y="0"/>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w="9525">
              <a:noFill/>
              <a:round/>
              <a:headEnd/>
              <a:tailEnd/>
            </a:ln>
            <a:effectLst/>
          </p:spPr>
          <p:txBody>
            <a:bodyPr/>
            <a:lstStyle/>
            <a:p>
              <a:endParaRPr lang="en-US"/>
            </a:p>
          </p:txBody>
        </p:sp>
        <p:sp>
          <p:nvSpPr>
            <p:cNvPr id="24581" name="Freeform 5"/>
            <p:cNvSpPr>
              <a:spLocks/>
            </p:cNvSpPr>
            <p:nvPr userDrawn="1"/>
          </p:nvSpPr>
          <p:spPr bwMode="hidden">
            <a:xfrm>
              <a:off x="3359" y="1536"/>
              <a:ext cx="2401" cy="1232"/>
            </a:xfrm>
            <a:custGeom>
              <a:avLst/>
              <a:gdLst/>
              <a:ahLst/>
              <a:cxnLst>
                <a:cxn ang="0">
                  <a:pos x="2208" y="15"/>
                </a:cxn>
                <a:cxn ang="0">
                  <a:pos x="2088" y="57"/>
                </a:cxn>
                <a:cxn ang="0">
                  <a:pos x="1951" y="99"/>
                </a:cxn>
                <a:cxn ang="0">
                  <a:pos x="1704" y="135"/>
                </a:cxn>
                <a:cxn ang="0">
                  <a:pos x="1314" y="177"/>
                </a:cxn>
                <a:cxn ang="0">
                  <a:pos x="1176" y="189"/>
                </a:cxn>
                <a:cxn ang="0">
                  <a:pos x="1122" y="195"/>
                </a:cxn>
                <a:cxn ang="0">
                  <a:pos x="1075" y="231"/>
                </a:cxn>
                <a:cxn ang="0">
                  <a:pos x="924" y="321"/>
                </a:cxn>
                <a:cxn ang="0">
                  <a:pos x="840" y="369"/>
                </a:cxn>
                <a:cxn ang="0">
                  <a:pos x="630" y="458"/>
                </a:cxn>
                <a:cxn ang="0">
                  <a:pos x="529" y="500"/>
                </a:cxn>
                <a:cxn ang="0">
                  <a:pos x="487" y="542"/>
                </a:cxn>
                <a:cxn ang="0">
                  <a:pos x="457" y="590"/>
                </a:cxn>
                <a:cxn ang="0">
                  <a:pos x="402" y="638"/>
                </a:cxn>
                <a:cxn ang="0">
                  <a:pos x="330" y="758"/>
                </a:cxn>
                <a:cxn ang="0">
                  <a:pos x="312" y="788"/>
                </a:cxn>
                <a:cxn ang="0">
                  <a:pos x="252" y="824"/>
                </a:cxn>
                <a:cxn ang="0">
                  <a:pos x="84" y="926"/>
                </a:cxn>
                <a:cxn ang="0">
                  <a:pos x="0" y="992"/>
                </a:cxn>
                <a:cxn ang="0">
                  <a:pos x="12" y="1040"/>
                </a:cxn>
                <a:cxn ang="0">
                  <a:pos x="132" y="1034"/>
                </a:cxn>
                <a:cxn ang="0">
                  <a:pos x="336" y="980"/>
                </a:cxn>
                <a:cxn ang="0">
                  <a:pos x="529" y="896"/>
                </a:cxn>
                <a:cxn ang="0">
                  <a:pos x="576" y="872"/>
                </a:cxn>
                <a:cxn ang="0">
                  <a:pos x="714" y="848"/>
                </a:cxn>
                <a:cxn ang="0">
                  <a:pos x="966" y="794"/>
                </a:cxn>
                <a:cxn ang="0">
                  <a:pos x="1212" y="782"/>
                </a:cxn>
                <a:cxn ang="0">
                  <a:pos x="1416" y="872"/>
                </a:cxn>
                <a:cxn ang="0">
                  <a:pos x="1464" y="932"/>
                </a:cxn>
                <a:cxn ang="0">
                  <a:pos x="1440" y="992"/>
                </a:cxn>
                <a:cxn ang="0">
                  <a:pos x="1302" y="1040"/>
                </a:cxn>
                <a:cxn ang="0">
                  <a:pos x="1158" y="1100"/>
                </a:cxn>
                <a:cxn ang="0">
                  <a:pos x="1093" y="1148"/>
                </a:cxn>
                <a:cxn ang="0">
                  <a:pos x="1075" y="1208"/>
                </a:cxn>
                <a:cxn ang="0">
                  <a:pos x="1093" y="1232"/>
                </a:cxn>
                <a:cxn ang="0">
                  <a:pos x="1152" y="1226"/>
                </a:cxn>
                <a:cxn ang="0">
                  <a:pos x="1332" y="1208"/>
                </a:cxn>
                <a:cxn ang="0">
                  <a:pos x="1434" y="1184"/>
                </a:cxn>
                <a:cxn ang="0">
                  <a:pos x="1464" y="1172"/>
                </a:cxn>
                <a:cxn ang="0">
                  <a:pos x="1578" y="1130"/>
                </a:cxn>
                <a:cxn ang="0">
                  <a:pos x="1758" y="1064"/>
                </a:cxn>
                <a:cxn ang="0">
                  <a:pos x="1872" y="962"/>
                </a:cxn>
                <a:cxn ang="0">
                  <a:pos x="1986" y="800"/>
                </a:cxn>
                <a:cxn ang="0">
                  <a:pos x="2166" y="650"/>
                </a:cxn>
                <a:cxn ang="0">
                  <a:pos x="2257" y="590"/>
                </a:cxn>
                <a:cxn ang="0">
                  <a:pos x="2400" y="57"/>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257" y="590"/>
                  </a:lnTo>
                  <a:lnTo>
                    <a:pt x="2400" y="518"/>
                  </a:lnTo>
                  <a:lnTo>
                    <a:pt x="2400" y="57"/>
                  </a:lnTo>
                  <a:lnTo>
                    <a:pt x="2401" y="0"/>
                  </a:lnTo>
                  <a:lnTo>
                    <a:pt x="2310" y="3"/>
                  </a:lnTo>
                  <a:close/>
                </a:path>
              </a:pathLst>
            </a:custGeom>
            <a:solidFill>
              <a:schemeClr val="bg2"/>
            </a:solidFill>
            <a:ln w="9525">
              <a:noFill/>
              <a:round/>
              <a:headEnd/>
              <a:tailEnd/>
            </a:ln>
          </p:spPr>
          <p:txBody>
            <a:bodyPr/>
            <a:lstStyle/>
            <a:p>
              <a:endParaRPr lang="en-US"/>
            </a:p>
          </p:txBody>
        </p:sp>
        <p:sp>
          <p:nvSpPr>
            <p:cNvPr id="24582" name="Freeform 6"/>
            <p:cNvSpPr>
              <a:spLocks/>
            </p:cNvSpPr>
            <p:nvPr userDrawn="1"/>
          </p:nvSpPr>
          <p:spPr bwMode="hidden">
            <a:xfrm>
              <a:off x="3792" y="1536"/>
              <a:ext cx="1968" cy="762"/>
            </a:xfrm>
            <a:custGeom>
              <a:avLst/>
              <a:gdLst/>
              <a:ahLst/>
              <a:cxnLst>
                <a:cxn ang="0">
                  <a:pos x="965" y="165"/>
                </a:cxn>
                <a:cxn ang="0">
                  <a:pos x="696" y="200"/>
                </a:cxn>
                <a:cxn ang="0">
                  <a:pos x="693" y="237"/>
                </a:cxn>
                <a:cxn ang="0">
                  <a:pos x="924" y="258"/>
                </a:cxn>
                <a:cxn ang="0">
                  <a:pos x="993" y="267"/>
                </a:cxn>
                <a:cxn ang="0">
                  <a:pos x="681" y="291"/>
                </a:cxn>
                <a:cxn ang="0">
                  <a:pos x="633" y="309"/>
                </a:cxn>
                <a:cxn ang="0">
                  <a:pos x="645" y="336"/>
                </a:cxn>
                <a:cxn ang="0">
                  <a:pos x="672" y="351"/>
                </a:cxn>
                <a:cxn ang="0">
                  <a:pos x="984" y="333"/>
                </a:cxn>
                <a:cxn ang="0">
                  <a:pos x="1080" y="357"/>
                </a:cxn>
                <a:cxn ang="0">
                  <a:pos x="624" y="492"/>
                </a:cxn>
                <a:cxn ang="0">
                  <a:pos x="616" y="536"/>
                </a:cxn>
                <a:cxn ang="0">
                  <a:pos x="8" y="724"/>
                </a:cxn>
                <a:cxn ang="0">
                  <a:pos x="0" y="756"/>
                </a:cxn>
                <a:cxn ang="0">
                  <a:pos x="27" y="762"/>
                </a:cxn>
                <a:cxn ang="0">
                  <a:pos x="664" y="564"/>
                </a:cxn>
                <a:cxn ang="0">
                  <a:pos x="856" y="600"/>
                </a:cxn>
                <a:cxn ang="0">
                  <a:pos x="1158" y="507"/>
                </a:cxn>
                <a:cxn ang="0">
                  <a:pos x="1434" y="465"/>
                </a:cxn>
                <a:cxn ang="0">
                  <a:pos x="1572" y="368"/>
                </a:cxn>
                <a:cxn ang="0">
                  <a:pos x="1712" y="340"/>
                </a:cxn>
                <a:cxn ang="0">
                  <a:pos x="1856" y="328"/>
                </a:cxn>
                <a:cxn ang="0">
                  <a:pos x="1968" y="330"/>
                </a:cxn>
                <a:cxn ang="0">
                  <a:pos x="1968" y="0"/>
                </a:cxn>
                <a:cxn ang="0">
                  <a:pos x="1934" y="3"/>
                </a:cxn>
                <a:cxn ang="0">
                  <a:pos x="1832" y="5"/>
                </a:cxn>
                <a:cxn ang="0">
                  <a:pos x="1682" y="35"/>
                </a:cxn>
                <a:cxn ang="0">
                  <a:pos x="1643" y="72"/>
                </a:cxn>
                <a:cxn ang="0">
                  <a:pos x="1392" y="11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endParaRPr lang="en-US"/>
            </a:p>
          </p:txBody>
        </p:sp>
        <p:sp>
          <p:nvSpPr>
            <p:cNvPr id="24583" name="Freeform 7"/>
            <p:cNvSpPr>
              <a:spLocks/>
            </p:cNvSpPr>
            <p:nvPr userDrawn="1"/>
          </p:nvSpPr>
          <p:spPr bwMode="hidden">
            <a:xfrm>
              <a:off x="3599" y="2477"/>
              <a:ext cx="186" cy="120"/>
            </a:xfrm>
            <a:custGeom>
              <a:avLst/>
              <a:gdLst/>
              <a:ahLst/>
              <a:cxnLst>
                <a:cxn ang="0">
                  <a:pos x="185" y="0"/>
                </a:cxn>
                <a:cxn ang="0">
                  <a:pos x="185" y="6"/>
                </a:cxn>
                <a:cxn ang="0">
                  <a:pos x="185" y="18"/>
                </a:cxn>
                <a:cxn ang="0">
                  <a:pos x="185" y="36"/>
                </a:cxn>
                <a:cxn ang="0">
                  <a:pos x="179" y="54"/>
                </a:cxn>
                <a:cxn ang="0">
                  <a:pos x="161" y="72"/>
                </a:cxn>
                <a:cxn ang="0">
                  <a:pos x="137" y="96"/>
                </a:cxn>
                <a:cxn ang="0">
                  <a:pos x="101" y="108"/>
                </a:cxn>
                <a:cxn ang="0">
                  <a:pos x="47" y="120"/>
                </a:cxn>
                <a:cxn ang="0">
                  <a:pos x="29" y="120"/>
                </a:cxn>
                <a:cxn ang="0">
                  <a:pos x="17" y="114"/>
                </a:cxn>
                <a:cxn ang="0">
                  <a:pos x="0" y="96"/>
                </a:cxn>
                <a:cxn ang="0">
                  <a:pos x="0" y="78"/>
                </a:cxn>
                <a:cxn ang="0">
                  <a:pos x="0" y="72"/>
                </a:cxn>
                <a:cxn ang="0">
                  <a:pos x="185" y="0"/>
                </a:cxn>
                <a:cxn ang="0">
                  <a:pos x="185" y="0"/>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lnTo>
                    <a:pt x="185" y="0"/>
                  </a:lnTo>
                  <a:close/>
                </a:path>
              </a:pathLst>
            </a:custGeom>
            <a:solidFill>
              <a:schemeClr val="bg1"/>
            </a:solidFill>
            <a:ln w="9525">
              <a:noFill/>
              <a:round/>
              <a:headEnd/>
              <a:tailEnd/>
            </a:ln>
          </p:spPr>
          <p:txBody>
            <a:bodyPr/>
            <a:lstStyle/>
            <a:p>
              <a:endParaRPr lang="en-US"/>
            </a:p>
          </p:txBody>
        </p:sp>
        <p:sp>
          <p:nvSpPr>
            <p:cNvPr id="24584" name="Freeform 8"/>
            <p:cNvSpPr>
              <a:spLocks/>
            </p:cNvSpPr>
            <p:nvPr userDrawn="1"/>
          </p:nvSpPr>
          <p:spPr bwMode="hidden">
            <a:xfrm>
              <a:off x="3779" y="2393"/>
              <a:ext cx="185" cy="120"/>
            </a:xfrm>
            <a:custGeom>
              <a:avLst/>
              <a:gdLst/>
              <a:ahLst/>
              <a:cxnLst>
                <a:cxn ang="0">
                  <a:pos x="185" y="0"/>
                </a:cxn>
                <a:cxn ang="0">
                  <a:pos x="185" y="6"/>
                </a:cxn>
                <a:cxn ang="0">
                  <a:pos x="179" y="24"/>
                </a:cxn>
                <a:cxn ang="0">
                  <a:pos x="167" y="42"/>
                </a:cxn>
                <a:cxn ang="0">
                  <a:pos x="149" y="66"/>
                </a:cxn>
                <a:cxn ang="0">
                  <a:pos x="131" y="90"/>
                </a:cxn>
                <a:cxn ang="0">
                  <a:pos x="102" y="108"/>
                </a:cxn>
                <a:cxn ang="0">
                  <a:pos x="66" y="120"/>
                </a:cxn>
                <a:cxn ang="0">
                  <a:pos x="18" y="120"/>
                </a:cxn>
                <a:cxn ang="0">
                  <a:pos x="0" y="60"/>
                </a:cxn>
                <a:cxn ang="0">
                  <a:pos x="185" y="0"/>
                </a:cxn>
                <a:cxn ang="0">
                  <a:pos x="185" y="0"/>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lnTo>
                    <a:pt x="185" y="0"/>
                  </a:lnTo>
                  <a:close/>
                </a:path>
              </a:pathLst>
            </a:custGeom>
            <a:solidFill>
              <a:schemeClr val="bg1"/>
            </a:solidFill>
            <a:ln w="9525">
              <a:noFill/>
              <a:round/>
              <a:headEnd/>
              <a:tailEnd/>
            </a:ln>
          </p:spPr>
          <p:txBody>
            <a:bodyPr/>
            <a:lstStyle/>
            <a:p>
              <a:endParaRPr lang="en-US"/>
            </a:p>
          </p:txBody>
        </p:sp>
        <p:sp>
          <p:nvSpPr>
            <p:cNvPr id="24585" name="Freeform 9"/>
            <p:cNvSpPr>
              <a:spLocks/>
            </p:cNvSpPr>
            <p:nvPr userDrawn="1"/>
          </p:nvSpPr>
          <p:spPr bwMode="hidden">
            <a:xfrm>
              <a:off x="3839" y="1836"/>
              <a:ext cx="528" cy="275"/>
            </a:xfrm>
            <a:custGeom>
              <a:avLst/>
              <a:gdLst/>
              <a:ahLst/>
              <a:cxnLst>
                <a:cxn ang="0">
                  <a:pos x="0" y="275"/>
                </a:cxn>
                <a:cxn ang="0">
                  <a:pos x="0" y="269"/>
                </a:cxn>
                <a:cxn ang="0">
                  <a:pos x="6" y="251"/>
                </a:cxn>
                <a:cxn ang="0">
                  <a:pos x="6" y="239"/>
                </a:cxn>
                <a:cxn ang="0">
                  <a:pos x="12" y="227"/>
                </a:cxn>
                <a:cxn ang="0">
                  <a:pos x="18" y="221"/>
                </a:cxn>
                <a:cxn ang="0">
                  <a:pos x="36" y="215"/>
                </a:cxn>
                <a:cxn ang="0">
                  <a:pos x="77" y="203"/>
                </a:cxn>
                <a:cxn ang="0">
                  <a:pos x="137" y="179"/>
                </a:cxn>
                <a:cxn ang="0">
                  <a:pos x="209" y="143"/>
                </a:cxn>
                <a:cxn ang="0">
                  <a:pos x="251" y="120"/>
                </a:cxn>
                <a:cxn ang="0">
                  <a:pos x="299" y="96"/>
                </a:cxn>
                <a:cxn ang="0">
                  <a:pos x="394" y="48"/>
                </a:cxn>
                <a:cxn ang="0">
                  <a:pos x="442" y="30"/>
                </a:cxn>
                <a:cxn ang="0">
                  <a:pos x="478" y="12"/>
                </a:cxn>
                <a:cxn ang="0">
                  <a:pos x="502" y="6"/>
                </a:cxn>
                <a:cxn ang="0">
                  <a:pos x="520" y="0"/>
                </a:cxn>
                <a:cxn ang="0">
                  <a:pos x="526" y="0"/>
                </a:cxn>
                <a:cxn ang="0">
                  <a:pos x="520" y="6"/>
                </a:cxn>
                <a:cxn ang="0">
                  <a:pos x="508" y="12"/>
                </a:cxn>
                <a:cxn ang="0">
                  <a:pos x="484" y="24"/>
                </a:cxn>
                <a:cxn ang="0">
                  <a:pos x="460" y="42"/>
                </a:cxn>
                <a:cxn ang="0">
                  <a:pos x="436" y="54"/>
                </a:cxn>
                <a:cxn ang="0">
                  <a:pos x="394" y="78"/>
                </a:cxn>
                <a:cxn ang="0">
                  <a:pos x="340" y="108"/>
                </a:cxn>
                <a:cxn ang="0">
                  <a:pos x="275" y="143"/>
                </a:cxn>
                <a:cxn ang="0">
                  <a:pos x="131" y="221"/>
                </a:cxn>
                <a:cxn ang="0">
                  <a:pos x="65" y="251"/>
                </a:cxn>
                <a:cxn ang="0">
                  <a:pos x="0" y="275"/>
                </a:cxn>
                <a:cxn ang="0">
                  <a:pos x="0" y="275"/>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lnTo>
                    <a:pt x="0" y="275"/>
                  </a:lnTo>
                  <a:close/>
                </a:path>
              </a:pathLst>
            </a:custGeom>
            <a:solidFill>
              <a:schemeClr val="bg1"/>
            </a:solidFill>
            <a:ln w="9525">
              <a:noFill/>
              <a:round/>
              <a:headEnd/>
              <a:tailEnd/>
            </a:ln>
          </p:spPr>
          <p:txBody>
            <a:bodyPr/>
            <a:lstStyle/>
            <a:p>
              <a:endParaRPr lang="en-US"/>
            </a:p>
          </p:txBody>
        </p:sp>
        <p:sp>
          <p:nvSpPr>
            <p:cNvPr id="24586" name="Freeform 10"/>
            <p:cNvSpPr>
              <a:spLocks/>
            </p:cNvSpPr>
            <p:nvPr userDrawn="1"/>
          </p:nvSpPr>
          <p:spPr bwMode="hidden">
            <a:xfrm>
              <a:off x="3676" y="2015"/>
              <a:ext cx="721" cy="306"/>
            </a:xfrm>
            <a:custGeom>
              <a:avLst/>
              <a:gdLst/>
              <a:ahLst/>
              <a:cxnLst>
                <a:cxn ang="0">
                  <a:pos x="48" y="216"/>
                </a:cxn>
                <a:cxn ang="0">
                  <a:pos x="30" y="252"/>
                </a:cxn>
                <a:cxn ang="0">
                  <a:pos x="12" y="282"/>
                </a:cxn>
                <a:cxn ang="0">
                  <a:pos x="6" y="300"/>
                </a:cxn>
                <a:cxn ang="0">
                  <a:pos x="0" y="306"/>
                </a:cxn>
                <a:cxn ang="0">
                  <a:pos x="48" y="276"/>
                </a:cxn>
                <a:cxn ang="0">
                  <a:pos x="84" y="252"/>
                </a:cxn>
                <a:cxn ang="0">
                  <a:pos x="108" y="234"/>
                </a:cxn>
                <a:cxn ang="0">
                  <a:pos x="120" y="228"/>
                </a:cxn>
                <a:cxn ang="0">
                  <a:pos x="126" y="228"/>
                </a:cxn>
                <a:cxn ang="0">
                  <a:pos x="144" y="222"/>
                </a:cxn>
                <a:cxn ang="0">
                  <a:pos x="168" y="216"/>
                </a:cxn>
                <a:cxn ang="0">
                  <a:pos x="198" y="204"/>
                </a:cxn>
                <a:cxn ang="0">
                  <a:pos x="275" y="180"/>
                </a:cxn>
                <a:cxn ang="0">
                  <a:pos x="371" y="156"/>
                </a:cxn>
                <a:cxn ang="0">
                  <a:pos x="461" y="126"/>
                </a:cxn>
                <a:cxn ang="0">
                  <a:pos x="544" y="102"/>
                </a:cxn>
                <a:cxn ang="0">
                  <a:pos x="574" y="90"/>
                </a:cxn>
                <a:cxn ang="0">
                  <a:pos x="604" y="84"/>
                </a:cxn>
                <a:cxn ang="0">
                  <a:pos x="622" y="78"/>
                </a:cxn>
                <a:cxn ang="0">
                  <a:pos x="628" y="72"/>
                </a:cxn>
                <a:cxn ang="0">
                  <a:pos x="634" y="66"/>
                </a:cxn>
                <a:cxn ang="0">
                  <a:pos x="652" y="60"/>
                </a:cxn>
                <a:cxn ang="0">
                  <a:pos x="694" y="30"/>
                </a:cxn>
                <a:cxn ang="0">
                  <a:pos x="712" y="18"/>
                </a:cxn>
                <a:cxn ang="0">
                  <a:pos x="718" y="6"/>
                </a:cxn>
                <a:cxn ang="0">
                  <a:pos x="712" y="0"/>
                </a:cxn>
                <a:cxn ang="0">
                  <a:pos x="688" y="0"/>
                </a:cxn>
                <a:cxn ang="0">
                  <a:pos x="628" y="0"/>
                </a:cxn>
                <a:cxn ang="0">
                  <a:pos x="580" y="0"/>
                </a:cxn>
                <a:cxn ang="0">
                  <a:pos x="544" y="0"/>
                </a:cxn>
                <a:cxn ang="0">
                  <a:pos x="514" y="18"/>
                </a:cxn>
                <a:cxn ang="0">
                  <a:pos x="485" y="42"/>
                </a:cxn>
                <a:cxn ang="0">
                  <a:pos x="467" y="54"/>
                </a:cxn>
                <a:cxn ang="0">
                  <a:pos x="449" y="60"/>
                </a:cxn>
                <a:cxn ang="0">
                  <a:pos x="425" y="60"/>
                </a:cxn>
                <a:cxn ang="0">
                  <a:pos x="389" y="66"/>
                </a:cxn>
                <a:cxn ang="0">
                  <a:pos x="347" y="84"/>
                </a:cxn>
                <a:cxn ang="0">
                  <a:pos x="311" y="108"/>
                </a:cxn>
                <a:cxn ang="0">
                  <a:pos x="287" y="126"/>
                </a:cxn>
                <a:cxn ang="0">
                  <a:pos x="275" y="132"/>
                </a:cxn>
                <a:cxn ang="0">
                  <a:pos x="257" y="138"/>
                </a:cxn>
                <a:cxn ang="0">
                  <a:pos x="221" y="138"/>
                </a:cxn>
                <a:cxn ang="0">
                  <a:pos x="186" y="138"/>
                </a:cxn>
                <a:cxn ang="0">
                  <a:pos x="180" y="138"/>
                </a:cxn>
                <a:cxn ang="0">
                  <a:pos x="174" y="138"/>
                </a:cxn>
                <a:cxn ang="0">
                  <a:pos x="114" y="162"/>
                </a:cxn>
                <a:cxn ang="0">
                  <a:pos x="48" y="216"/>
                </a:cxn>
                <a:cxn ang="0">
                  <a:pos x="48" y="216"/>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lnTo>
                    <a:pt x="48" y="216"/>
                  </a:lnTo>
                  <a:close/>
                </a:path>
              </a:pathLst>
            </a:custGeom>
            <a:solidFill>
              <a:schemeClr val="bg1"/>
            </a:solidFill>
            <a:ln w="9525">
              <a:noFill/>
              <a:round/>
              <a:headEnd/>
              <a:tailEnd/>
            </a:ln>
          </p:spPr>
          <p:txBody>
            <a:bodyPr/>
            <a:lstStyle/>
            <a:p>
              <a:endParaRPr lang="en-US"/>
            </a:p>
          </p:txBody>
        </p:sp>
        <p:sp>
          <p:nvSpPr>
            <p:cNvPr id="24587" name="Freeform 11"/>
            <p:cNvSpPr>
              <a:spLocks/>
            </p:cNvSpPr>
            <p:nvPr userDrawn="1"/>
          </p:nvSpPr>
          <p:spPr bwMode="hidden">
            <a:xfrm>
              <a:off x="3358" y="1890"/>
              <a:ext cx="2400" cy="881"/>
            </a:xfrm>
            <a:custGeom>
              <a:avLst/>
              <a:gdLst/>
              <a:ahLst/>
              <a:cxnLst>
                <a:cxn ang="0">
                  <a:pos x="2231" y="54"/>
                </a:cxn>
                <a:cxn ang="0">
                  <a:pos x="2189" y="54"/>
                </a:cxn>
                <a:cxn ang="0">
                  <a:pos x="2147" y="66"/>
                </a:cxn>
                <a:cxn ang="0">
                  <a:pos x="2021" y="101"/>
                </a:cxn>
                <a:cxn ang="0">
                  <a:pos x="1956" y="119"/>
                </a:cxn>
                <a:cxn ang="0">
                  <a:pos x="1860" y="167"/>
                </a:cxn>
                <a:cxn ang="0">
                  <a:pos x="1836" y="245"/>
                </a:cxn>
                <a:cxn ang="0">
                  <a:pos x="1842" y="305"/>
                </a:cxn>
                <a:cxn ang="0">
                  <a:pos x="1758" y="317"/>
                </a:cxn>
                <a:cxn ang="0">
                  <a:pos x="1597" y="263"/>
                </a:cxn>
                <a:cxn ang="0">
                  <a:pos x="1507" y="257"/>
                </a:cxn>
                <a:cxn ang="0">
                  <a:pos x="1399" y="311"/>
                </a:cxn>
                <a:cxn ang="0">
                  <a:pos x="1334" y="353"/>
                </a:cxn>
                <a:cxn ang="0">
                  <a:pos x="1310" y="359"/>
                </a:cxn>
                <a:cxn ang="0">
                  <a:pos x="1214" y="371"/>
                </a:cxn>
                <a:cxn ang="0">
                  <a:pos x="1160" y="365"/>
                </a:cxn>
                <a:cxn ang="0">
                  <a:pos x="1053" y="371"/>
                </a:cxn>
                <a:cxn ang="0">
                  <a:pos x="957" y="383"/>
                </a:cxn>
                <a:cxn ang="0">
                  <a:pos x="921" y="401"/>
                </a:cxn>
                <a:cxn ang="0">
                  <a:pos x="819" y="419"/>
                </a:cxn>
                <a:cxn ang="0">
                  <a:pos x="778" y="419"/>
                </a:cxn>
                <a:cxn ang="0">
                  <a:pos x="664" y="437"/>
                </a:cxn>
                <a:cxn ang="0">
                  <a:pos x="598" y="473"/>
                </a:cxn>
                <a:cxn ang="0">
                  <a:pos x="503" y="467"/>
                </a:cxn>
                <a:cxn ang="0">
                  <a:pos x="431" y="491"/>
                </a:cxn>
                <a:cxn ang="0">
                  <a:pos x="413" y="539"/>
                </a:cxn>
                <a:cxn ang="0">
                  <a:pos x="347" y="569"/>
                </a:cxn>
                <a:cxn ang="0">
                  <a:pos x="222" y="599"/>
                </a:cxn>
                <a:cxn ang="0">
                  <a:pos x="138" y="647"/>
                </a:cxn>
                <a:cxn ang="0">
                  <a:pos x="108" y="659"/>
                </a:cxn>
                <a:cxn ang="0">
                  <a:pos x="0" y="671"/>
                </a:cxn>
                <a:cxn ang="0">
                  <a:pos x="84" y="695"/>
                </a:cxn>
                <a:cxn ang="0">
                  <a:pos x="263" y="653"/>
                </a:cxn>
                <a:cxn ang="0">
                  <a:pos x="473" y="569"/>
                </a:cxn>
                <a:cxn ang="0">
                  <a:pos x="568" y="521"/>
                </a:cxn>
                <a:cxn ang="0">
                  <a:pos x="646" y="515"/>
                </a:cxn>
                <a:cxn ang="0">
                  <a:pos x="873" y="461"/>
                </a:cxn>
                <a:cxn ang="0">
                  <a:pos x="1148" y="425"/>
                </a:cxn>
                <a:cxn ang="0">
                  <a:pos x="1292" y="461"/>
                </a:cxn>
                <a:cxn ang="0">
                  <a:pos x="1417" y="533"/>
                </a:cxn>
                <a:cxn ang="0">
                  <a:pos x="1435" y="617"/>
                </a:cxn>
                <a:cxn ang="0">
                  <a:pos x="1376" y="653"/>
                </a:cxn>
                <a:cxn ang="0">
                  <a:pos x="1226" y="701"/>
                </a:cxn>
                <a:cxn ang="0">
                  <a:pos x="1112" y="755"/>
                </a:cxn>
                <a:cxn ang="0">
                  <a:pos x="1065" y="809"/>
                </a:cxn>
                <a:cxn ang="0">
                  <a:pos x="1077" y="869"/>
                </a:cxn>
                <a:cxn ang="0">
                  <a:pos x="1106" y="881"/>
                </a:cxn>
                <a:cxn ang="0">
                  <a:pos x="1208" y="869"/>
                </a:cxn>
                <a:cxn ang="0">
                  <a:pos x="1388" y="857"/>
                </a:cxn>
                <a:cxn ang="0">
                  <a:pos x="1441" y="851"/>
                </a:cxn>
                <a:cxn ang="0">
                  <a:pos x="1483" y="833"/>
                </a:cxn>
                <a:cxn ang="0">
                  <a:pos x="1675" y="743"/>
                </a:cxn>
                <a:cxn ang="0">
                  <a:pos x="1806" y="689"/>
                </a:cxn>
                <a:cxn ang="0">
                  <a:pos x="1884" y="581"/>
                </a:cxn>
                <a:cxn ang="0">
                  <a:pos x="2039" y="389"/>
                </a:cxn>
                <a:cxn ang="0">
                  <a:pos x="2207" y="269"/>
                </a:cxn>
                <a:cxn ang="0">
                  <a:pos x="2249" y="239"/>
                </a:cxn>
                <a:cxn ang="0">
                  <a:pos x="2392" y="0"/>
                </a:cxn>
                <a:cxn ang="0">
                  <a:pos x="2302" y="36"/>
                </a:cxn>
              </a:cxnLst>
              <a:rect l="0" t="0" r="r" b="b"/>
              <a:pathLst>
                <a:path w="2392" h="881">
                  <a:moveTo>
                    <a:pt x="2302" y="36"/>
                  </a:moveTo>
                  <a:lnTo>
                    <a:pt x="2266" y="48"/>
                  </a:lnTo>
                  <a:lnTo>
                    <a:pt x="2231" y="54"/>
                  </a:lnTo>
                  <a:lnTo>
                    <a:pt x="2201" y="54"/>
                  </a:lnTo>
                  <a:lnTo>
                    <a:pt x="2195" y="54"/>
                  </a:lnTo>
                  <a:lnTo>
                    <a:pt x="2189"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249" y="239"/>
                  </a:lnTo>
                  <a:lnTo>
                    <a:pt x="2392" y="167"/>
                  </a:lnTo>
                  <a:lnTo>
                    <a:pt x="2392" y="60"/>
                  </a:lnTo>
                  <a:lnTo>
                    <a:pt x="2392" y="0"/>
                  </a:lnTo>
                  <a:lnTo>
                    <a:pt x="2344" y="18"/>
                  </a:lnTo>
                  <a:lnTo>
                    <a:pt x="2302" y="36"/>
                  </a:lnTo>
                  <a:lnTo>
                    <a:pt x="2302" y="36"/>
                  </a:lnTo>
                  <a:close/>
                </a:path>
              </a:pathLst>
            </a:custGeom>
            <a:solidFill>
              <a:schemeClr val="bg1"/>
            </a:solidFill>
            <a:ln w="9525">
              <a:noFill/>
              <a:round/>
              <a:headEnd/>
              <a:tailEnd/>
            </a:ln>
          </p:spPr>
          <p:txBody>
            <a:bodyPr/>
            <a:lstStyle/>
            <a:p>
              <a:endParaRPr lang="en-US"/>
            </a:p>
          </p:txBody>
        </p:sp>
        <p:sp>
          <p:nvSpPr>
            <p:cNvPr id="24588" name="Freeform 12"/>
            <p:cNvSpPr>
              <a:spLocks/>
            </p:cNvSpPr>
            <p:nvPr userDrawn="1"/>
          </p:nvSpPr>
          <p:spPr bwMode="hidden">
            <a:xfrm>
              <a:off x="3839" y="1854"/>
              <a:ext cx="577" cy="258"/>
            </a:xfrm>
            <a:custGeom>
              <a:avLst/>
              <a:gdLst/>
              <a:ahLst/>
              <a:cxnLst>
                <a:cxn ang="0">
                  <a:pos x="30" y="245"/>
                </a:cxn>
                <a:cxn ang="0">
                  <a:pos x="18" y="251"/>
                </a:cxn>
                <a:cxn ang="0">
                  <a:pos x="6" y="257"/>
                </a:cxn>
                <a:cxn ang="0">
                  <a:pos x="0" y="257"/>
                </a:cxn>
                <a:cxn ang="0">
                  <a:pos x="305" y="113"/>
                </a:cxn>
                <a:cxn ang="0">
                  <a:pos x="520" y="0"/>
                </a:cxn>
                <a:cxn ang="0">
                  <a:pos x="526" y="6"/>
                </a:cxn>
                <a:cxn ang="0">
                  <a:pos x="544" y="18"/>
                </a:cxn>
                <a:cxn ang="0">
                  <a:pos x="550" y="24"/>
                </a:cxn>
                <a:cxn ang="0">
                  <a:pos x="550" y="36"/>
                </a:cxn>
                <a:cxn ang="0">
                  <a:pos x="544" y="42"/>
                </a:cxn>
                <a:cxn ang="0">
                  <a:pos x="526" y="54"/>
                </a:cxn>
                <a:cxn ang="0">
                  <a:pos x="514" y="60"/>
                </a:cxn>
                <a:cxn ang="0">
                  <a:pos x="502" y="66"/>
                </a:cxn>
                <a:cxn ang="0">
                  <a:pos x="448" y="84"/>
                </a:cxn>
                <a:cxn ang="0">
                  <a:pos x="382" y="113"/>
                </a:cxn>
                <a:cxn ang="0">
                  <a:pos x="305" y="143"/>
                </a:cxn>
                <a:cxn ang="0">
                  <a:pos x="227" y="173"/>
                </a:cxn>
                <a:cxn ang="0">
                  <a:pos x="149" y="203"/>
                </a:cxn>
                <a:cxn ang="0">
                  <a:pos x="83" y="227"/>
                </a:cxn>
                <a:cxn ang="0">
                  <a:pos x="30" y="245"/>
                </a:cxn>
                <a:cxn ang="0">
                  <a:pos x="30" y="245"/>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endParaRPr lang="en-US"/>
            </a:p>
          </p:txBody>
        </p:sp>
        <p:sp>
          <p:nvSpPr>
            <p:cNvPr id="24589" name="Freeform 13"/>
            <p:cNvSpPr>
              <a:spLocks/>
            </p:cNvSpPr>
            <p:nvPr userDrawn="1"/>
          </p:nvSpPr>
          <p:spPr bwMode="hidden">
            <a:xfrm>
              <a:off x="5327" y="1642"/>
              <a:ext cx="5" cy="1"/>
            </a:xfrm>
            <a:custGeom>
              <a:avLst/>
              <a:gdLst/>
              <a:ahLst/>
              <a:cxnLst>
                <a:cxn ang="0">
                  <a:pos x="0" y="0"/>
                </a:cxn>
                <a:cxn ang="0">
                  <a:pos x="5" y="0"/>
                </a:cxn>
                <a:cxn ang="0">
                  <a:pos x="0" y="0"/>
                </a:cxn>
                <a:cxn ang="0">
                  <a:pos x="0" y="0"/>
                </a:cxn>
              </a:cxnLst>
              <a:rect l="0" t="0" r="r" b="b"/>
              <a:pathLst>
                <a:path w="5">
                  <a:moveTo>
                    <a:pt x="0" y="0"/>
                  </a:moveTo>
                  <a:lnTo>
                    <a:pt x="5" y="0"/>
                  </a:lnTo>
                  <a:lnTo>
                    <a:pt x="0" y="0"/>
                  </a:lnTo>
                  <a:lnTo>
                    <a:pt x="0" y="0"/>
                  </a:lnTo>
                  <a:close/>
                </a:path>
              </a:pathLst>
            </a:custGeom>
            <a:solidFill>
              <a:srgbClr val="FED1AD"/>
            </a:solidFill>
            <a:ln w="9525">
              <a:noFill/>
              <a:round/>
              <a:headEnd/>
              <a:tailEnd/>
            </a:ln>
          </p:spPr>
          <p:txBody>
            <a:bodyPr/>
            <a:lstStyle/>
            <a:p>
              <a:endParaRPr lang="en-US"/>
            </a:p>
          </p:txBody>
        </p:sp>
        <p:sp>
          <p:nvSpPr>
            <p:cNvPr id="24590" name="Freeform 14"/>
            <p:cNvSpPr>
              <a:spLocks/>
            </p:cNvSpPr>
            <p:nvPr userDrawn="1"/>
          </p:nvSpPr>
          <p:spPr bwMode="hidden">
            <a:xfrm>
              <a:off x="3839" y="1728"/>
              <a:ext cx="716" cy="383"/>
            </a:xfrm>
            <a:custGeom>
              <a:avLst/>
              <a:gdLst/>
              <a:ahLst/>
              <a:cxnLst>
                <a:cxn ang="0">
                  <a:pos x="659" y="6"/>
                </a:cxn>
                <a:cxn ang="0">
                  <a:pos x="588" y="42"/>
                </a:cxn>
                <a:cxn ang="0">
                  <a:pos x="515" y="84"/>
                </a:cxn>
                <a:cxn ang="0">
                  <a:pos x="509" y="90"/>
                </a:cxn>
                <a:cxn ang="0">
                  <a:pos x="485" y="102"/>
                </a:cxn>
                <a:cxn ang="0">
                  <a:pos x="455" y="120"/>
                </a:cxn>
                <a:cxn ang="0">
                  <a:pos x="425" y="138"/>
                </a:cxn>
                <a:cxn ang="0">
                  <a:pos x="371" y="168"/>
                </a:cxn>
                <a:cxn ang="0">
                  <a:pos x="306" y="198"/>
                </a:cxn>
                <a:cxn ang="0">
                  <a:pos x="186" y="251"/>
                </a:cxn>
                <a:cxn ang="0">
                  <a:pos x="131" y="269"/>
                </a:cxn>
                <a:cxn ang="0">
                  <a:pos x="89" y="287"/>
                </a:cxn>
                <a:cxn ang="0">
                  <a:pos x="53" y="305"/>
                </a:cxn>
                <a:cxn ang="0">
                  <a:pos x="36" y="311"/>
                </a:cxn>
                <a:cxn ang="0">
                  <a:pos x="12" y="329"/>
                </a:cxn>
                <a:cxn ang="0">
                  <a:pos x="0" y="353"/>
                </a:cxn>
                <a:cxn ang="0">
                  <a:pos x="0" y="371"/>
                </a:cxn>
                <a:cxn ang="0">
                  <a:pos x="0" y="383"/>
                </a:cxn>
                <a:cxn ang="0">
                  <a:pos x="0" y="383"/>
                </a:cxn>
                <a:cxn ang="0">
                  <a:pos x="12" y="371"/>
                </a:cxn>
                <a:cxn ang="0">
                  <a:pos x="30" y="353"/>
                </a:cxn>
                <a:cxn ang="0">
                  <a:pos x="53" y="335"/>
                </a:cxn>
                <a:cxn ang="0">
                  <a:pos x="77" y="317"/>
                </a:cxn>
                <a:cxn ang="0">
                  <a:pos x="101" y="311"/>
                </a:cxn>
                <a:cxn ang="0">
                  <a:pos x="131" y="299"/>
                </a:cxn>
                <a:cxn ang="0">
                  <a:pos x="204" y="269"/>
                </a:cxn>
                <a:cxn ang="0">
                  <a:pos x="240" y="251"/>
                </a:cxn>
                <a:cxn ang="0">
                  <a:pos x="270" y="239"/>
                </a:cxn>
                <a:cxn ang="0">
                  <a:pos x="294" y="228"/>
                </a:cxn>
                <a:cxn ang="0">
                  <a:pos x="312" y="222"/>
                </a:cxn>
                <a:cxn ang="0">
                  <a:pos x="330" y="210"/>
                </a:cxn>
                <a:cxn ang="0">
                  <a:pos x="365" y="186"/>
                </a:cxn>
                <a:cxn ang="0">
                  <a:pos x="419" y="156"/>
                </a:cxn>
                <a:cxn ang="0">
                  <a:pos x="473" y="120"/>
                </a:cxn>
                <a:cxn ang="0">
                  <a:pos x="527" y="90"/>
                </a:cxn>
                <a:cxn ang="0">
                  <a:pos x="576" y="60"/>
                </a:cxn>
                <a:cxn ang="0">
                  <a:pos x="612" y="42"/>
                </a:cxn>
                <a:cxn ang="0">
                  <a:pos x="629" y="36"/>
                </a:cxn>
                <a:cxn ang="0">
                  <a:pos x="647" y="30"/>
                </a:cxn>
                <a:cxn ang="0">
                  <a:pos x="677" y="18"/>
                </a:cxn>
                <a:cxn ang="0">
                  <a:pos x="701" y="6"/>
                </a:cxn>
                <a:cxn ang="0">
                  <a:pos x="713" y="0"/>
                </a:cxn>
                <a:cxn ang="0">
                  <a:pos x="713" y="0"/>
                </a:cxn>
                <a:cxn ang="0">
                  <a:pos x="659" y="6"/>
                </a:cxn>
                <a:cxn ang="0">
                  <a:pos x="716" y="63"/>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endParaRPr lang="en-US"/>
            </a:p>
          </p:txBody>
        </p:sp>
        <p:sp>
          <p:nvSpPr>
            <p:cNvPr id="24591" name="Freeform 15"/>
            <p:cNvSpPr>
              <a:spLocks/>
            </p:cNvSpPr>
            <p:nvPr userDrawn="1"/>
          </p:nvSpPr>
          <p:spPr bwMode="hidden">
            <a:xfrm>
              <a:off x="3453" y="2271"/>
              <a:ext cx="318" cy="225"/>
            </a:xfrm>
            <a:custGeom>
              <a:avLst/>
              <a:gdLst/>
              <a:ahLst/>
              <a:cxnLst>
                <a:cxn ang="0">
                  <a:pos x="6" y="225"/>
                </a:cxn>
                <a:cxn ang="0">
                  <a:pos x="0" y="195"/>
                </a:cxn>
                <a:cxn ang="0">
                  <a:pos x="315" y="0"/>
                </a:cxn>
                <a:cxn ang="0">
                  <a:pos x="303" y="27"/>
                </a:cxn>
                <a:cxn ang="0">
                  <a:pos x="318" y="42"/>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endParaRPr lang="en-US"/>
            </a:p>
          </p:txBody>
        </p:sp>
        <p:sp>
          <p:nvSpPr>
            <p:cNvPr id="24592" name="Freeform 16"/>
            <p:cNvSpPr>
              <a:spLocks/>
            </p:cNvSpPr>
            <p:nvPr userDrawn="1"/>
          </p:nvSpPr>
          <p:spPr bwMode="hidden">
            <a:xfrm>
              <a:off x="0" y="2658"/>
              <a:ext cx="2595" cy="933"/>
            </a:xfrm>
            <a:custGeom>
              <a:avLst/>
              <a:gdLst/>
              <a:ahLst/>
              <a:cxnLst>
                <a:cxn ang="0">
                  <a:pos x="1050" y="657"/>
                </a:cxn>
                <a:cxn ang="0">
                  <a:pos x="1581" y="690"/>
                </a:cxn>
                <a:cxn ang="0">
                  <a:pos x="1671" y="723"/>
                </a:cxn>
                <a:cxn ang="0">
                  <a:pos x="1176" y="621"/>
                </a:cxn>
                <a:cxn ang="0">
                  <a:pos x="1854" y="567"/>
                </a:cxn>
                <a:cxn ang="0">
                  <a:pos x="1869" y="612"/>
                </a:cxn>
                <a:cxn ang="0">
                  <a:pos x="2103" y="861"/>
                </a:cxn>
                <a:cxn ang="0">
                  <a:pos x="1883" y="520"/>
                </a:cxn>
                <a:cxn ang="0">
                  <a:pos x="1842" y="490"/>
                </a:cxn>
                <a:cxn ang="0">
                  <a:pos x="1770" y="466"/>
                </a:cxn>
                <a:cxn ang="0">
                  <a:pos x="1740" y="448"/>
                </a:cxn>
                <a:cxn ang="0">
                  <a:pos x="1758" y="436"/>
                </a:cxn>
                <a:cxn ang="0">
                  <a:pos x="1830" y="430"/>
                </a:cxn>
                <a:cxn ang="0">
                  <a:pos x="1877" y="424"/>
                </a:cxn>
                <a:cxn ang="0">
                  <a:pos x="1955" y="394"/>
                </a:cxn>
                <a:cxn ang="0">
                  <a:pos x="2052" y="396"/>
                </a:cxn>
                <a:cxn ang="0">
                  <a:pos x="2253" y="732"/>
                </a:cxn>
                <a:cxn ang="0">
                  <a:pos x="2415" y="933"/>
                </a:cxn>
                <a:cxn ang="0">
                  <a:pos x="2397" y="828"/>
                </a:cxn>
                <a:cxn ang="0">
                  <a:pos x="2088" y="400"/>
                </a:cxn>
                <a:cxn ang="0">
                  <a:pos x="2046" y="346"/>
                </a:cxn>
                <a:cxn ang="0">
                  <a:pos x="1997" y="304"/>
                </a:cxn>
                <a:cxn ang="0">
                  <a:pos x="1967" y="286"/>
                </a:cxn>
                <a:cxn ang="0">
                  <a:pos x="1973" y="286"/>
                </a:cxn>
                <a:cxn ang="0">
                  <a:pos x="2009" y="286"/>
                </a:cxn>
                <a:cxn ang="0">
                  <a:pos x="2082" y="322"/>
                </a:cxn>
                <a:cxn ang="0">
                  <a:pos x="2199" y="384"/>
                </a:cxn>
                <a:cxn ang="0">
                  <a:pos x="2394" y="448"/>
                </a:cxn>
                <a:cxn ang="0">
                  <a:pos x="2595" y="516"/>
                </a:cxn>
                <a:cxn ang="0">
                  <a:pos x="2388" y="424"/>
                </a:cxn>
                <a:cxn ang="0">
                  <a:pos x="2219" y="340"/>
                </a:cxn>
                <a:cxn ang="0">
                  <a:pos x="2052" y="280"/>
                </a:cxn>
                <a:cxn ang="0">
                  <a:pos x="1955" y="262"/>
                </a:cxn>
                <a:cxn ang="0">
                  <a:pos x="1877" y="274"/>
                </a:cxn>
                <a:cxn ang="0">
                  <a:pos x="1752" y="274"/>
                </a:cxn>
                <a:cxn ang="0">
                  <a:pos x="1661" y="292"/>
                </a:cxn>
                <a:cxn ang="0">
                  <a:pos x="1607" y="316"/>
                </a:cxn>
                <a:cxn ang="0">
                  <a:pos x="1589" y="322"/>
                </a:cxn>
                <a:cxn ang="0">
                  <a:pos x="1409" y="358"/>
                </a:cxn>
                <a:cxn ang="0">
                  <a:pos x="1152" y="442"/>
                </a:cxn>
                <a:cxn ang="0">
                  <a:pos x="966" y="460"/>
                </a:cxn>
                <a:cxn ang="0">
                  <a:pos x="870" y="442"/>
                </a:cxn>
                <a:cxn ang="0">
                  <a:pos x="828" y="430"/>
                </a:cxn>
                <a:cxn ang="0">
                  <a:pos x="743" y="388"/>
                </a:cxn>
                <a:cxn ang="0">
                  <a:pos x="636" y="334"/>
                </a:cxn>
                <a:cxn ang="0">
                  <a:pos x="467" y="256"/>
                </a:cxn>
                <a:cxn ang="0">
                  <a:pos x="0" y="0"/>
                </a:cxn>
                <a:cxn ang="0">
                  <a:pos x="585" y="390"/>
                </a:cxn>
                <a:cxn ang="0">
                  <a:pos x="849" y="543"/>
                </a:cxn>
                <a:cxn ang="0">
                  <a:pos x="897" y="621"/>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endParaRPr lang="en-US"/>
            </a:p>
          </p:txBody>
        </p:sp>
        <p:sp>
          <p:nvSpPr>
            <p:cNvPr id="24593" name="Freeform 17"/>
            <p:cNvSpPr>
              <a:spLocks/>
            </p:cNvSpPr>
            <p:nvPr userDrawn="1"/>
          </p:nvSpPr>
          <p:spPr bwMode="hidden">
            <a:xfrm>
              <a:off x="0" y="2994"/>
              <a:ext cx="2723" cy="1091"/>
            </a:xfrm>
            <a:custGeom>
              <a:avLst/>
              <a:gdLst/>
              <a:ahLst/>
              <a:cxnLst>
                <a:cxn ang="0">
                  <a:pos x="2370" y="72"/>
                </a:cxn>
                <a:cxn ang="0">
                  <a:pos x="2597" y="198"/>
                </a:cxn>
                <a:cxn ang="0">
                  <a:pos x="2639" y="276"/>
                </a:cxn>
                <a:cxn ang="0">
                  <a:pos x="2453" y="264"/>
                </a:cxn>
                <a:cxn ang="0">
                  <a:pos x="2297" y="204"/>
                </a:cxn>
                <a:cxn ang="0">
                  <a:pos x="2112" y="66"/>
                </a:cxn>
                <a:cxn ang="0">
                  <a:pos x="2088" y="72"/>
                </a:cxn>
                <a:cxn ang="0">
                  <a:pos x="2106" y="114"/>
                </a:cxn>
                <a:cxn ang="0">
                  <a:pos x="2412" y="552"/>
                </a:cxn>
                <a:cxn ang="0">
                  <a:pos x="2279" y="564"/>
                </a:cxn>
                <a:cxn ang="0">
                  <a:pos x="2189" y="492"/>
                </a:cxn>
                <a:cxn ang="0">
                  <a:pos x="2058" y="330"/>
                </a:cxn>
                <a:cxn ang="0">
                  <a:pos x="1991" y="234"/>
                </a:cxn>
                <a:cxn ang="0">
                  <a:pos x="1949" y="174"/>
                </a:cxn>
                <a:cxn ang="0">
                  <a:pos x="1824" y="132"/>
                </a:cxn>
                <a:cxn ang="0">
                  <a:pos x="1794" y="144"/>
                </a:cxn>
                <a:cxn ang="0">
                  <a:pos x="1895" y="222"/>
                </a:cxn>
                <a:cxn ang="0">
                  <a:pos x="1943" y="366"/>
                </a:cxn>
                <a:cxn ang="0">
                  <a:pos x="2064" y="630"/>
                </a:cxn>
                <a:cxn ang="0">
                  <a:pos x="2052" y="695"/>
                </a:cxn>
                <a:cxn ang="0">
                  <a:pos x="1955" y="683"/>
                </a:cxn>
                <a:cxn ang="0">
                  <a:pos x="1913" y="636"/>
                </a:cxn>
                <a:cxn ang="0">
                  <a:pos x="1703" y="312"/>
                </a:cxn>
                <a:cxn ang="0">
                  <a:pos x="1637" y="276"/>
                </a:cxn>
                <a:cxn ang="0">
                  <a:pos x="1643" y="318"/>
                </a:cxn>
                <a:cxn ang="0">
                  <a:pos x="1673" y="408"/>
                </a:cxn>
                <a:cxn ang="0">
                  <a:pos x="1716" y="779"/>
                </a:cxn>
                <a:cxn ang="0">
                  <a:pos x="1691" y="737"/>
                </a:cxn>
                <a:cxn ang="0">
                  <a:pos x="1613" y="582"/>
                </a:cxn>
                <a:cxn ang="0">
                  <a:pos x="1494" y="480"/>
                </a:cxn>
                <a:cxn ang="0">
                  <a:pos x="1248" y="528"/>
                </a:cxn>
                <a:cxn ang="0">
                  <a:pos x="996" y="630"/>
                </a:cxn>
                <a:cxn ang="0">
                  <a:pos x="714" y="534"/>
                </a:cxn>
                <a:cxn ang="0">
                  <a:pos x="198" y="288"/>
                </a:cxn>
                <a:cxn ang="0">
                  <a:pos x="0" y="460"/>
                </a:cxn>
                <a:cxn ang="0">
                  <a:pos x="288" y="570"/>
                </a:cxn>
                <a:cxn ang="0">
                  <a:pos x="461" y="654"/>
                </a:cxn>
                <a:cxn ang="0">
                  <a:pos x="725" y="755"/>
                </a:cxn>
                <a:cxn ang="0">
                  <a:pos x="966" y="791"/>
                </a:cxn>
                <a:cxn ang="0">
                  <a:pos x="1176" y="779"/>
                </a:cxn>
                <a:cxn ang="0">
                  <a:pos x="1278" y="791"/>
                </a:cxn>
                <a:cxn ang="0">
                  <a:pos x="1404" y="845"/>
                </a:cxn>
                <a:cxn ang="0">
                  <a:pos x="1416" y="887"/>
                </a:cxn>
                <a:cxn ang="0">
                  <a:pos x="1361" y="923"/>
                </a:cxn>
                <a:cxn ang="0">
                  <a:pos x="1385" y="1007"/>
                </a:cxn>
                <a:cxn ang="0">
                  <a:pos x="1494" y="1085"/>
                </a:cxn>
                <a:cxn ang="0">
                  <a:pos x="1697" y="1043"/>
                </a:cxn>
                <a:cxn ang="0">
                  <a:pos x="1812" y="989"/>
                </a:cxn>
                <a:cxn ang="0">
                  <a:pos x="1973" y="917"/>
                </a:cxn>
                <a:cxn ang="0">
                  <a:pos x="2201" y="899"/>
                </a:cxn>
                <a:cxn ang="0">
                  <a:pos x="2364" y="863"/>
                </a:cxn>
                <a:cxn ang="0">
                  <a:pos x="2400" y="743"/>
                </a:cxn>
                <a:cxn ang="0">
                  <a:pos x="2471" y="701"/>
                </a:cxn>
                <a:cxn ang="0">
                  <a:pos x="2621" y="504"/>
                </a:cxn>
                <a:cxn ang="0">
                  <a:pos x="2693" y="374"/>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08"/>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w="9525">
              <a:noFill/>
              <a:round/>
              <a:headEnd/>
              <a:tailEnd/>
            </a:ln>
          </p:spPr>
          <p:txBody>
            <a:bodyPr/>
            <a:lstStyle/>
            <a:p>
              <a:endParaRPr lang="en-US"/>
            </a:p>
          </p:txBody>
        </p:sp>
      </p:grpSp>
      <p:sp>
        <p:nvSpPr>
          <p:cNvPr id="24594" name="Rectangle 18"/>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24595" name="Rectangle 19"/>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24596" name="Rectangle 2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endParaRPr lang="en-US"/>
          </a:p>
        </p:txBody>
      </p:sp>
      <p:sp>
        <p:nvSpPr>
          <p:cNvPr id="24597" name="Rectangle 21"/>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66F756E6-4F0A-4D97-829A-DCA234454233}" type="slidenum">
              <a:rPr lang="en-US"/>
              <a:pPr/>
              <a:t>‹#›</a:t>
            </a:fld>
            <a:endParaRPr lang="en-US"/>
          </a:p>
        </p:txBody>
      </p:sp>
      <p:sp>
        <p:nvSpPr>
          <p:cNvPr id="24598" name="Rectangle 22"/>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fontAlgn="base">
        <a:spcBef>
          <a:spcPct val="20000"/>
        </a:spcBef>
        <a:spcAft>
          <a:spcPct val="0"/>
        </a:spcAft>
        <a:buClr>
          <a:schemeClr val="hlink"/>
        </a:buClr>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9690" y="914400"/>
            <a:ext cx="7772400" cy="1143000"/>
          </a:xfrm>
        </p:spPr>
        <p:txBody>
          <a:bodyPr/>
          <a:lstStyle/>
          <a:p>
            <a:r>
              <a:rPr lang="en-US" sz="3200" dirty="0"/>
              <a:t>Mental Health, Disability, Supports and Transitions to Recovery</a:t>
            </a:r>
          </a:p>
        </p:txBody>
      </p:sp>
      <p:sp>
        <p:nvSpPr>
          <p:cNvPr id="2051" name="Rectangle 3"/>
          <p:cNvSpPr>
            <a:spLocks noGrp="1" noChangeArrowheads="1"/>
          </p:cNvSpPr>
          <p:nvPr>
            <p:ph type="subTitle" idx="1"/>
          </p:nvPr>
        </p:nvSpPr>
        <p:spPr>
          <a:xfrm>
            <a:off x="617290" y="1600200"/>
            <a:ext cx="7924800" cy="4724400"/>
          </a:xfrm>
        </p:spPr>
        <p:txBody>
          <a:bodyPr/>
          <a:lstStyle/>
          <a:p>
            <a:endParaRPr lang="en-US" dirty="0">
              <a:effectLst/>
              <a:ea typeface="Times New Roman" panose="02020603050405020304" pitchFamily="18" charset="0"/>
              <a:cs typeface="Times New Roman" panose="02020603050405020304" pitchFamily="18" charset="0"/>
            </a:endParaRPr>
          </a:p>
          <a:p>
            <a:r>
              <a:rPr lang="en-US" dirty="0">
                <a:effectLst/>
                <a:ea typeface="Times New Roman" panose="02020603050405020304" pitchFamily="18" charset="0"/>
                <a:cs typeface="Times New Roman" panose="02020603050405020304" pitchFamily="18" charset="0"/>
              </a:rPr>
              <a:t>WTP/MEGI Summer Transition Institute</a:t>
            </a:r>
            <a:endParaRPr lang="en-US" dirty="0">
              <a:effectLst/>
              <a:ea typeface="Calibri" panose="020F0502020204030204" pitchFamily="34" charset="0"/>
              <a:cs typeface="Times New Roman" panose="02020603050405020304" pitchFamily="18" charset="0"/>
            </a:endParaRPr>
          </a:p>
          <a:p>
            <a:r>
              <a:rPr lang="en-US" dirty="0"/>
              <a:t>August 2, 2023</a:t>
            </a:r>
          </a:p>
          <a:p>
            <a:endParaRPr lang="en-US" dirty="0"/>
          </a:p>
          <a:p>
            <a:r>
              <a:rPr lang="en-US" dirty="0"/>
              <a:t>Facilitated by:</a:t>
            </a:r>
          </a:p>
          <a:p>
            <a:r>
              <a:rPr lang="en-US" dirty="0"/>
              <a:t>Jonathan R. Beard, MSSW</a:t>
            </a:r>
          </a:p>
          <a:p>
            <a:r>
              <a:rPr lang="en-US" sz="2800" dirty="0"/>
              <a:t>Progressive Strategies</a:t>
            </a:r>
          </a:p>
          <a:p>
            <a:r>
              <a:rPr lang="en-US" sz="2800" dirty="0"/>
              <a:t>Seattle, WA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sz="2800" dirty="0"/>
              <a:t>Common Adult Mental Disorders </a:t>
            </a:r>
          </a:p>
        </p:txBody>
      </p:sp>
      <p:sp>
        <p:nvSpPr>
          <p:cNvPr id="56323" name="Rectangle 3"/>
          <p:cNvSpPr>
            <a:spLocks noGrp="1" noChangeArrowheads="1"/>
          </p:cNvSpPr>
          <p:nvPr>
            <p:ph type="body" idx="1"/>
          </p:nvPr>
        </p:nvSpPr>
        <p:spPr/>
        <p:txBody>
          <a:bodyPr/>
          <a:lstStyle/>
          <a:p>
            <a:r>
              <a:rPr lang="en-US" dirty="0"/>
              <a:t>Depression</a:t>
            </a:r>
          </a:p>
          <a:p>
            <a:r>
              <a:rPr lang="en-US" dirty="0"/>
              <a:t>Bipolar Disorder</a:t>
            </a:r>
          </a:p>
          <a:p>
            <a:r>
              <a:rPr lang="en-US" dirty="0"/>
              <a:t>Schizophrenia</a:t>
            </a:r>
          </a:p>
          <a:p>
            <a:r>
              <a:rPr lang="en-US" dirty="0"/>
              <a:t>Personality Disorders</a:t>
            </a:r>
          </a:p>
          <a:p>
            <a:r>
              <a:rPr lang="en-US" dirty="0"/>
              <a:t>Anxiety Disorders </a:t>
            </a:r>
          </a:p>
          <a:p>
            <a:r>
              <a:rPr lang="en-US" dirty="0"/>
              <a:t>Substance Abuse/Chemical Dependency</a:t>
            </a:r>
          </a:p>
          <a:p>
            <a:r>
              <a:rPr lang="en-US" dirty="0"/>
              <a:t>Dual Disorders (MI and SA/CD)</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en-US" sz="2800" dirty="0"/>
              <a:t>Common Adult Mental Disorders:</a:t>
            </a:r>
            <a:br>
              <a:rPr lang="en-US" sz="2800" dirty="0"/>
            </a:br>
            <a:r>
              <a:rPr lang="en-US" sz="2800" dirty="0"/>
              <a:t> Post Traumatic Stress Disorder</a:t>
            </a:r>
          </a:p>
        </p:txBody>
      </p:sp>
      <p:sp>
        <p:nvSpPr>
          <p:cNvPr id="123907" name="Rectangle 3"/>
          <p:cNvSpPr>
            <a:spLocks noGrp="1" noChangeArrowheads="1"/>
          </p:cNvSpPr>
          <p:nvPr>
            <p:ph type="body" idx="1"/>
          </p:nvPr>
        </p:nvSpPr>
        <p:spPr/>
        <p:txBody>
          <a:bodyPr/>
          <a:lstStyle/>
          <a:p>
            <a:pPr>
              <a:lnSpc>
                <a:spcPct val="90000"/>
              </a:lnSpc>
              <a:buFontTx/>
              <a:buNone/>
            </a:pPr>
            <a:r>
              <a:rPr lang="en-US" sz="2800" dirty="0"/>
              <a:t>Classified as an Anxiety Disorder, </a:t>
            </a:r>
            <a:r>
              <a:rPr lang="en-US" sz="2400" u="sng" dirty="0"/>
              <a:t>Posttraumatic Stress Disorder (PTSD)</a:t>
            </a:r>
            <a:r>
              <a:rPr lang="en-US" sz="2400" dirty="0"/>
              <a:t> </a:t>
            </a:r>
          </a:p>
          <a:p>
            <a:pPr>
              <a:lnSpc>
                <a:spcPct val="90000"/>
              </a:lnSpc>
            </a:pPr>
            <a:r>
              <a:rPr lang="en-US" sz="2400" dirty="0"/>
              <a:t>Results from exposure to a traumatic event.  Symptoms include flashbacks of the traumatic event, increased arousal, and avoidance of stimuli associated with the trauma.  Onset of symptoms can be delayed for days, months, or years (e.g. B.D. in Doonesbury).</a:t>
            </a:r>
          </a:p>
          <a:p>
            <a:pPr>
              <a:lnSpc>
                <a:spcPct val="90000"/>
              </a:lnSpc>
            </a:pPr>
            <a:r>
              <a:rPr lang="en-US" sz="2400" u="sng" dirty="0"/>
              <a:t>Adverse Childhood Experiences</a:t>
            </a:r>
            <a:r>
              <a:rPr lang="en-US" sz="2400" dirty="0"/>
              <a:t> (ACEs) can contribute to the onset of PTSD. </a:t>
            </a:r>
          </a:p>
          <a:p>
            <a:pPr>
              <a:lnSpc>
                <a:spcPct val="90000"/>
              </a:lnSpc>
            </a:pPr>
            <a:r>
              <a:rPr lang="en-US" sz="2400" dirty="0"/>
              <a:t>Estimates are that as many as 50% of the adults served in public sector mental health settings have a history of trauma. Many never received any trauma informed treatment.</a:t>
            </a:r>
          </a:p>
          <a:p>
            <a:pPr>
              <a:lnSpc>
                <a:spcPct val="90000"/>
              </a:lnSpc>
            </a:pPr>
            <a:endParaRPr lang="en-US" sz="2400" u="sng" dirty="0"/>
          </a:p>
          <a:p>
            <a:pPr>
              <a:lnSpc>
                <a:spcPct val="90000"/>
              </a:lnSpc>
              <a:buFontTx/>
              <a:buNone/>
            </a:pPr>
            <a:endParaRPr lang="en-US" sz="28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sz="3200" dirty="0"/>
              <a:t>Treatment(s) of Mental Illness</a:t>
            </a:r>
          </a:p>
        </p:txBody>
      </p:sp>
      <p:sp>
        <p:nvSpPr>
          <p:cNvPr id="3" name="Content Placeholder 2"/>
          <p:cNvSpPr>
            <a:spLocks noGrp="1"/>
          </p:cNvSpPr>
          <p:nvPr>
            <p:ph idx="1"/>
          </p:nvPr>
        </p:nvSpPr>
        <p:spPr>
          <a:xfrm>
            <a:off x="457200" y="1219200"/>
            <a:ext cx="8229600" cy="5257800"/>
          </a:xfrm>
        </p:spPr>
        <p:txBody>
          <a:bodyPr/>
          <a:lstStyle/>
          <a:p>
            <a:r>
              <a:rPr lang="en-US" sz="2800" dirty="0"/>
              <a:t>There are a variety of treatments available for mental illness.</a:t>
            </a:r>
          </a:p>
          <a:p>
            <a:r>
              <a:rPr lang="en-US" sz="2800" dirty="0"/>
              <a:t>Medications are one option for many mental illnesses.</a:t>
            </a:r>
          </a:p>
          <a:p>
            <a:r>
              <a:rPr lang="en-US" sz="2800" dirty="0"/>
              <a:t>Psychotherapy is another option and can be as effective as medications for select diagnoses.</a:t>
            </a:r>
          </a:p>
          <a:p>
            <a:r>
              <a:rPr lang="en-US" sz="2800" dirty="0"/>
              <a:t>The two together generally produce the best outcomes.</a:t>
            </a:r>
          </a:p>
          <a:p>
            <a:r>
              <a:rPr lang="en-US" sz="2800" dirty="0"/>
              <a:t>There are a growing number of “evidence based” practices that have demonstrated utility in treating mental illness and/or in the rehabilitation of the disabilities associated with it. </a:t>
            </a:r>
          </a:p>
          <a:p>
            <a:r>
              <a:rPr lang="en-US" sz="2800" dirty="0"/>
              <a:t>Treatment works, but only if you get it.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457200" y="274638"/>
            <a:ext cx="8229600" cy="868362"/>
          </a:xfrm>
        </p:spPr>
        <p:txBody>
          <a:bodyPr/>
          <a:lstStyle/>
          <a:p>
            <a:r>
              <a:rPr lang="en-US" sz="3200"/>
              <a:t>Conceptualizing Serious Mental Illness</a:t>
            </a:r>
            <a:endParaRPr lang="en-US" sz="4000"/>
          </a:p>
        </p:txBody>
      </p:sp>
      <p:sp>
        <p:nvSpPr>
          <p:cNvPr id="61443" name="Rectangle 3"/>
          <p:cNvSpPr>
            <a:spLocks noGrp="1" noChangeArrowheads="1"/>
          </p:cNvSpPr>
          <p:nvPr>
            <p:ph type="body" idx="1"/>
          </p:nvPr>
        </p:nvSpPr>
        <p:spPr>
          <a:xfrm>
            <a:off x="457200" y="1219200"/>
            <a:ext cx="8229600" cy="4525963"/>
          </a:xfrm>
        </p:spPr>
        <p:txBody>
          <a:bodyPr/>
          <a:lstStyle/>
          <a:p>
            <a:pPr>
              <a:lnSpc>
                <a:spcPct val="80000"/>
              </a:lnSpc>
              <a:buFontTx/>
              <a:buNone/>
            </a:pPr>
            <a:r>
              <a:rPr lang="en-US" sz="2800" b="1" dirty="0"/>
              <a:t>	</a:t>
            </a:r>
            <a:r>
              <a:rPr lang="en-US" sz="2400" b="1" dirty="0"/>
              <a:t>Four Components:</a:t>
            </a:r>
          </a:p>
          <a:p>
            <a:pPr>
              <a:lnSpc>
                <a:spcPct val="80000"/>
              </a:lnSpc>
              <a:buFontTx/>
              <a:buNone/>
            </a:pPr>
            <a:endParaRPr lang="en-US" sz="2400" b="1" dirty="0"/>
          </a:p>
          <a:p>
            <a:pPr>
              <a:lnSpc>
                <a:spcPct val="80000"/>
              </a:lnSpc>
            </a:pPr>
            <a:r>
              <a:rPr lang="en-US" sz="2400" b="1" dirty="0"/>
              <a:t>Pathology</a:t>
            </a:r>
            <a:r>
              <a:rPr lang="en-US" sz="2400" dirty="0"/>
              <a:t>: Biological abnormalities in the nervous system that create deficiencies in attention, cognition, information processing (e.g., differences in brain chemistry such as dopamine, serotonin).</a:t>
            </a:r>
          </a:p>
          <a:p>
            <a:pPr>
              <a:lnSpc>
                <a:spcPct val="80000"/>
              </a:lnSpc>
            </a:pPr>
            <a:r>
              <a:rPr lang="en-US" sz="2400" b="1" dirty="0"/>
              <a:t>Impairments:</a:t>
            </a:r>
            <a:r>
              <a:rPr lang="en-US" sz="2400" dirty="0"/>
              <a:t> Deficits in concentration, memory and symptoms such as delusions, hallucinations, anxiety and depression.</a:t>
            </a:r>
          </a:p>
          <a:p>
            <a:pPr>
              <a:lnSpc>
                <a:spcPct val="80000"/>
              </a:lnSpc>
            </a:pPr>
            <a:r>
              <a:rPr lang="en-US" sz="2400" b="1" dirty="0"/>
              <a:t>Disability: </a:t>
            </a:r>
            <a:r>
              <a:rPr lang="en-US" sz="2400" dirty="0"/>
              <a:t>Limitations in role/task performance expected of an individual within a social environment (e.g., poor self care or poor interpersonal, problem solving or school/work skills).</a:t>
            </a:r>
          </a:p>
          <a:p>
            <a:pPr>
              <a:lnSpc>
                <a:spcPct val="80000"/>
              </a:lnSpc>
            </a:pPr>
            <a:r>
              <a:rPr lang="en-US" sz="2400" b="1" dirty="0"/>
              <a:t>Handicap:</a:t>
            </a:r>
            <a:r>
              <a:rPr lang="en-US" sz="2400" dirty="0"/>
              <a:t> Places individual at a disadvantage, often as a result of stigma and discrimination. Restricts full participation in society.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a:lstStyle/>
          <a:p>
            <a:r>
              <a:rPr lang="en-US" sz="3200"/>
              <a:t>Psychiatric Disability</a:t>
            </a:r>
          </a:p>
        </p:txBody>
      </p:sp>
      <p:sp>
        <p:nvSpPr>
          <p:cNvPr id="174083" name="Rectangle 3"/>
          <p:cNvSpPr>
            <a:spLocks noGrp="1" noChangeArrowheads="1"/>
          </p:cNvSpPr>
          <p:nvPr>
            <p:ph type="body" idx="1"/>
          </p:nvPr>
        </p:nvSpPr>
        <p:spPr/>
        <p:txBody>
          <a:bodyPr/>
          <a:lstStyle/>
          <a:p>
            <a:pPr>
              <a:lnSpc>
                <a:spcPct val="90000"/>
              </a:lnSpc>
              <a:buFontTx/>
              <a:buNone/>
            </a:pPr>
            <a:r>
              <a:rPr lang="en-US" sz="2400" dirty="0"/>
              <a:t>	Functional Disability cuts across all diagnostic categories. Disability is defined as impairment in at least two of the following:</a:t>
            </a:r>
          </a:p>
          <a:p>
            <a:pPr>
              <a:lnSpc>
                <a:spcPct val="90000"/>
              </a:lnSpc>
              <a:buFontTx/>
              <a:buNone/>
            </a:pPr>
            <a:endParaRPr lang="en-US" sz="2400" dirty="0"/>
          </a:p>
          <a:p>
            <a:pPr>
              <a:lnSpc>
                <a:spcPct val="90000"/>
              </a:lnSpc>
            </a:pPr>
            <a:r>
              <a:rPr lang="en-US" sz="2400" dirty="0"/>
              <a:t>	activities of daily living.</a:t>
            </a:r>
          </a:p>
          <a:p>
            <a:pPr>
              <a:lnSpc>
                <a:spcPct val="90000"/>
              </a:lnSpc>
            </a:pPr>
            <a:r>
              <a:rPr lang="en-US" sz="2400" dirty="0"/>
              <a:t>	social functioning.</a:t>
            </a:r>
          </a:p>
          <a:p>
            <a:pPr>
              <a:lnSpc>
                <a:spcPct val="90000"/>
              </a:lnSpc>
            </a:pPr>
            <a:r>
              <a:rPr lang="en-US" sz="2400" dirty="0"/>
              <a:t>	adaptation to or task performance in work or school 	settings.</a:t>
            </a:r>
          </a:p>
          <a:p>
            <a:pPr>
              <a:lnSpc>
                <a:spcPct val="90000"/>
              </a:lnSpc>
            </a:pPr>
            <a:r>
              <a:rPr lang="en-US" sz="2400" dirty="0"/>
              <a:t>	adaptation to or task performance in other (non-work) 	areas.</a:t>
            </a:r>
          </a:p>
          <a:p>
            <a:pPr>
              <a:lnSpc>
                <a:spcPct val="90000"/>
              </a:lnSpc>
            </a:pPr>
            <a:r>
              <a:rPr lang="en-US" sz="2400" dirty="0"/>
              <a:t>	significant reliance on psychiatric treatment, including 	psychotropic medications.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DCD75-3DAF-3F6E-693A-84170F35CCD2}"/>
              </a:ext>
            </a:extLst>
          </p:cNvPr>
          <p:cNvSpPr>
            <a:spLocks noGrp="1"/>
          </p:cNvSpPr>
          <p:nvPr>
            <p:ph type="title"/>
          </p:nvPr>
        </p:nvSpPr>
        <p:spPr>
          <a:xfrm>
            <a:off x="457200" y="274638"/>
            <a:ext cx="8229600" cy="639762"/>
          </a:xfrm>
        </p:spPr>
        <p:txBody>
          <a:bodyPr/>
          <a:lstStyle/>
          <a:p>
            <a:r>
              <a:rPr lang="en-US" sz="3200" dirty="0"/>
              <a:t>What is Psychiatric Rehabilitation?</a:t>
            </a:r>
          </a:p>
        </p:txBody>
      </p:sp>
      <p:sp>
        <p:nvSpPr>
          <p:cNvPr id="3" name="Content Placeholder 2">
            <a:extLst>
              <a:ext uri="{FF2B5EF4-FFF2-40B4-BE49-F238E27FC236}">
                <a16:creationId xmlns:a16="http://schemas.microsoft.com/office/drawing/2014/main" id="{0317D162-2179-45FD-48A8-D707D43000D8}"/>
              </a:ext>
            </a:extLst>
          </p:cNvPr>
          <p:cNvSpPr>
            <a:spLocks noGrp="1"/>
          </p:cNvSpPr>
          <p:nvPr>
            <p:ph idx="1"/>
          </p:nvPr>
        </p:nvSpPr>
        <p:spPr>
          <a:xfrm>
            <a:off x="457200" y="1295400"/>
            <a:ext cx="8229600" cy="4800600"/>
          </a:xfrm>
        </p:spPr>
        <p:txBody>
          <a:bodyPr/>
          <a:lstStyle/>
          <a:p>
            <a:r>
              <a:rPr lang="en-US" sz="2800" dirty="0">
                <a:effectLst/>
                <a:ea typeface="Calibri" panose="020F0502020204030204" pitchFamily="34" charset="0"/>
                <a:cs typeface="Times New Roman" panose="02020603050405020304" pitchFamily="18" charset="0"/>
              </a:rPr>
              <a:t>Mental Health Services that specifically seek to improve an individual's </a:t>
            </a:r>
            <a:r>
              <a:rPr lang="en-US" sz="2800" b="1" dirty="0">
                <a:effectLst/>
                <a:ea typeface="Calibri" panose="020F0502020204030204" pitchFamily="34" charset="0"/>
                <a:cs typeface="Times New Roman" panose="02020603050405020304" pitchFamily="18" charset="0"/>
              </a:rPr>
              <a:t>role</a:t>
            </a:r>
            <a:r>
              <a:rPr lang="en-US" sz="2800" dirty="0">
                <a:effectLst/>
                <a:ea typeface="Calibri" panose="020F0502020204030204" pitchFamily="34" charset="0"/>
                <a:cs typeface="Times New Roman" panose="02020603050405020304" pitchFamily="18" charset="0"/>
              </a:rPr>
              <a:t> (family members, students, worker) and f</a:t>
            </a:r>
            <a:r>
              <a:rPr lang="en-US" sz="2800" b="1" dirty="0">
                <a:effectLst/>
                <a:ea typeface="Calibri" panose="020F0502020204030204" pitchFamily="34" charset="0"/>
                <a:cs typeface="Times New Roman" panose="02020603050405020304" pitchFamily="18" charset="0"/>
              </a:rPr>
              <a:t>unctioning</a:t>
            </a:r>
            <a:r>
              <a:rPr lang="en-US" sz="2800" dirty="0">
                <a:effectLst/>
                <a:ea typeface="Calibri" panose="020F0502020204030204" pitchFamily="34" charset="0"/>
                <a:cs typeface="Times New Roman" panose="02020603050405020304" pitchFamily="18" charset="0"/>
              </a:rPr>
              <a:t> in an environment (home, school, work, community) so that they thrive and recover.</a:t>
            </a:r>
          </a:p>
          <a:p>
            <a:r>
              <a:rPr lang="en-US" sz="2800" dirty="0">
                <a:effectLst/>
              </a:rPr>
              <a:t>The </a:t>
            </a:r>
            <a:r>
              <a:rPr lang="en-US" sz="2800" b="1" dirty="0">
                <a:effectLst/>
              </a:rPr>
              <a:t>teaching of skills </a:t>
            </a:r>
            <a:r>
              <a:rPr lang="en-US" sz="2800" dirty="0">
                <a:effectLst/>
              </a:rPr>
              <a:t>to improve functioning and/or </a:t>
            </a:r>
            <a:r>
              <a:rPr lang="en-US" sz="2800" b="1" dirty="0">
                <a:effectLst/>
              </a:rPr>
              <a:t>provision of supports </a:t>
            </a:r>
            <a:r>
              <a:rPr lang="en-US" sz="2800" dirty="0">
                <a:effectLst/>
              </a:rPr>
              <a:t>to accommodate functioning is the hallmark of the psychiatric rehabilitation approach.</a:t>
            </a:r>
          </a:p>
          <a:p>
            <a:r>
              <a:rPr lang="en-US" sz="2800" dirty="0">
                <a:effectLst/>
              </a:rPr>
              <a:t>Examples of such services include evidence based supported employment, supported education, supported housing, and accredited clubhouses.</a:t>
            </a:r>
          </a:p>
        </p:txBody>
      </p:sp>
    </p:spTree>
    <p:extLst>
      <p:ext uri="{BB962C8B-B14F-4D97-AF65-F5344CB8AC3E}">
        <p14:creationId xmlns:p14="http://schemas.microsoft.com/office/powerpoint/2010/main" val="41005112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33F1F-AFB3-9435-C183-7B5C7D375F0F}"/>
              </a:ext>
            </a:extLst>
          </p:cNvPr>
          <p:cNvSpPr>
            <a:spLocks noGrp="1"/>
          </p:cNvSpPr>
          <p:nvPr>
            <p:ph type="title"/>
          </p:nvPr>
        </p:nvSpPr>
        <p:spPr>
          <a:xfrm>
            <a:off x="457200" y="274638"/>
            <a:ext cx="8229600" cy="715962"/>
          </a:xfrm>
        </p:spPr>
        <p:txBody>
          <a:bodyPr/>
          <a:lstStyle/>
          <a:p>
            <a:r>
              <a:rPr lang="en-US" sz="3200" dirty="0"/>
              <a:t>What is Psychiatric Rehabilitation?</a:t>
            </a:r>
          </a:p>
        </p:txBody>
      </p:sp>
      <p:sp>
        <p:nvSpPr>
          <p:cNvPr id="3" name="Content Placeholder 2">
            <a:extLst>
              <a:ext uri="{FF2B5EF4-FFF2-40B4-BE49-F238E27FC236}">
                <a16:creationId xmlns:a16="http://schemas.microsoft.com/office/drawing/2014/main" id="{303DD073-FB35-7588-1420-B34742AEA6AD}"/>
              </a:ext>
            </a:extLst>
          </p:cNvPr>
          <p:cNvSpPr>
            <a:spLocks noGrp="1"/>
          </p:cNvSpPr>
          <p:nvPr>
            <p:ph idx="1"/>
          </p:nvPr>
        </p:nvSpPr>
        <p:spPr>
          <a:xfrm>
            <a:off x="457200" y="1066800"/>
            <a:ext cx="8229600" cy="5029200"/>
          </a:xfrm>
        </p:spPr>
        <p:txBody>
          <a:bodyPr/>
          <a:lstStyle/>
          <a:p>
            <a:r>
              <a:rPr lang="en-US" dirty="0"/>
              <a:t>Psychiatric rehabilitation is a consensual, truly consumer driven services. It starts with the goal the consumer wants (a job, finish school, friends, etc.). What matters to them?</a:t>
            </a:r>
          </a:p>
          <a:p>
            <a:r>
              <a:rPr lang="en-US" dirty="0"/>
              <a:t>The goal gets broken down into smaller, achievable parts. Both parties then get to work. </a:t>
            </a:r>
          </a:p>
          <a:p>
            <a:r>
              <a:rPr lang="en-US" b="1" dirty="0"/>
              <a:t>Tell, show, do </a:t>
            </a:r>
            <a:r>
              <a:rPr lang="en-US" dirty="0"/>
              <a:t>is the principal means of skills teaching. Describe it. Demonstrate it. Have the consumer perform the skill(s). Debrief. Repeat as/if needed. This works in many domains.</a:t>
            </a:r>
          </a:p>
        </p:txBody>
      </p:sp>
    </p:spTree>
    <p:extLst>
      <p:ext uri="{BB962C8B-B14F-4D97-AF65-F5344CB8AC3E}">
        <p14:creationId xmlns:p14="http://schemas.microsoft.com/office/powerpoint/2010/main" val="11761193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B0AD5-6D2D-8276-4AB0-9F85B2296907}"/>
              </a:ext>
            </a:extLst>
          </p:cNvPr>
          <p:cNvSpPr>
            <a:spLocks noGrp="1"/>
          </p:cNvSpPr>
          <p:nvPr>
            <p:ph type="title"/>
          </p:nvPr>
        </p:nvSpPr>
        <p:spPr>
          <a:xfrm>
            <a:off x="457200" y="274638"/>
            <a:ext cx="8229600" cy="487362"/>
          </a:xfrm>
        </p:spPr>
        <p:txBody>
          <a:bodyPr/>
          <a:lstStyle/>
          <a:p>
            <a:r>
              <a:rPr lang="en-US" sz="3200" dirty="0"/>
              <a:t>What is Psychiatric Rehabilitation?</a:t>
            </a:r>
          </a:p>
        </p:txBody>
      </p:sp>
      <p:sp>
        <p:nvSpPr>
          <p:cNvPr id="3" name="Content Placeholder 2">
            <a:extLst>
              <a:ext uri="{FF2B5EF4-FFF2-40B4-BE49-F238E27FC236}">
                <a16:creationId xmlns:a16="http://schemas.microsoft.com/office/drawing/2014/main" id="{844F507E-FFAF-D8FA-FFBA-9C27700BCBBD}"/>
              </a:ext>
            </a:extLst>
          </p:cNvPr>
          <p:cNvSpPr>
            <a:spLocks noGrp="1"/>
          </p:cNvSpPr>
          <p:nvPr>
            <p:ph idx="1"/>
          </p:nvPr>
        </p:nvSpPr>
        <p:spPr>
          <a:xfrm>
            <a:off x="457200" y="1066800"/>
            <a:ext cx="8229600" cy="5029200"/>
          </a:xfrm>
        </p:spPr>
        <p:txBody>
          <a:bodyPr/>
          <a:lstStyle/>
          <a:p>
            <a:r>
              <a:rPr lang="en-US" dirty="0"/>
              <a:t>Skills teaching, alone, may not be enough to bring the desired role or task performance up to an acceptable level.</a:t>
            </a:r>
          </a:p>
          <a:p>
            <a:r>
              <a:rPr lang="en-US" dirty="0"/>
              <a:t>In such cases, accommodations are then provided to “accommodate” the disability.</a:t>
            </a:r>
          </a:p>
          <a:p>
            <a:r>
              <a:rPr lang="en-US" dirty="0"/>
              <a:t>In academic settings, Individualized Education Programs often include special or extra skills teaching as well as (reasonable) accommodations. </a:t>
            </a:r>
          </a:p>
          <a:p>
            <a:endParaRPr lang="en-US" dirty="0"/>
          </a:p>
        </p:txBody>
      </p:sp>
    </p:spTree>
    <p:extLst>
      <p:ext uri="{BB962C8B-B14F-4D97-AF65-F5344CB8AC3E}">
        <p14:creationId xmlns:p14="http://schemas.microsoft.com/office/powerpoint/2010/main" val="3588867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381000"/>
            <a:ext cx="8510588" cy="762000"/>
          </a:xfrm>
        </p:spPr>
        <p:txBody>
          <a:bodyPr>
            <a:normAutofit/>
          </a:bodyPr>
          <a:lstStyle/>
          <a:p>
            <a:pPr algn="ctr"/>
            <a:r>
              <a:rPr lang="en-US" sz="2400" b="1" dirty="0"/>
              <a:t>Economic, Medical and Social Benefits of Working </a:t>
            </a:r>
            <a:r>
              <a:rPr lang="en-US" sz="2400" dirty="0"/>
              <a:t>o</a:t>
            </a:r>
            <a:r>
              <a:rPr lang="en-US" sz="2400" b="1" dirty="0"/>
              <a:t>r School</a:t>
            </a:r>
            <a:endParaRPr lang="en-US" sz="2400" dirty="0"/>
          </a:p>
        </p:txBody>
      </p:sp>
      <p:sp>
        <p:nvSpPr>
          <p:cNvPr id="3" name="Content Placeholder 2"/>
          <p:cNvSpPr>
            <a:spLocks noGrp="1"/>
          </p:cNvSpPr>
          <p:nvPr>
            <p:ph idx="1"/>
          </p:nvPr>
        </p:nvSpPr>
        <p:spPr>
          <a:xfrm>
            <a:off x="301625" y="1143000"/>
            <a:ext cx="8540750" cy="5486400"/>
          </a:xfrm>
        </p:spPr>
        <p:txBody>
          <a:bodyPr>
            <a:normAutofit fontScale="85000" lnSpcReduction="20000"/>
          </a:bodyPr>
          <a:lstStyle/>
          <a:p>
            <a:pPr marL="0" indent="0">
              <a:buNone/>
            </a:pPr>
            <a:r>
              <a:rPr lang="en-US" sz="2400" dirty="0"/>
              <a:t>Economic:</a:t>
            </a:r>
          </a:p>
          <a:p>
            <a:pPr>
              <a:buFont typeface="Arial" panose="020B0604020202020204" pitchFamily="34" charset="0"/>
              <a:buChar char="•"/>
            </a:pPr>
            <a:r>
              <a:rPr lang="en-US" sz="2400" dirty="0"/>
              <a:t>Monthly rate for SSI in Washington is $914 (2023 figure). Annualized, this is $10,968, more than $3500 </a:t>
            </a:r>
            <a:r>
              <a:rPr lang="en-US" sz="2400" u="sng" dirty="0"/>
              <a:t>below</a:t>
            </a:r>
            <a:r>
              <a:rPr lang="en-US" sz="2400" dirty="0"/>
              <a:t> the Federal Poverty Level of $14,580 for an individual. </a:t>
            </a:r>
            <a:r>
              <a:rPr lang="en-US" sz="2400" u="sng" dirty="0"/>
              <a:t>So, an additional disability that many people with psychiatric disabilities who are on SSI have is that they are (very) poor!</a:t>
            </a:r>
          </a:p>
          <a:p>
            <a:pPr>
              <a:buFont typeface="Arial" panose="020B0604020202020204" pitchFamily="34" charset="0"/>
              <a:buChar char="•"/>
            </a:pPr>
            <a:r>
              <a:rPr lang="en-US" sz="2400" dirty="0"/>
              <a:t>This poverty severely limits community options for service recipients. Housing, recreation, mobility, diet and nutrition, to name a few, are all negatively impacted.</a:t>
            </a:r>
          </a:p>
          <a:p>
            <a:pPr>
              <a:buFont typeface="Arial" panose="020B0604020202020204" pitchFamily="34" charset="0"/>
              <a:buChar char="•"/>
            </a:pPr>
            <a:r>
              <a:rPr lang="en-US" sz="2400" dirty="0"/>
              <a:t>Limited community options add to the extreme stress experienced by service recipients. Said stress can and does adversely impact symptoms and functioning in the community. More financial resources each and every month has the opposite effect.</a:t>
            </a:r>
          </a:p>
          <a:p>
            <a:pPr>
              <a:buFont typeface="Arial" panose="020B0604020202020204" pitchFamily="34" charset="0"/>
              <a:buChar char="•"/>
            </a:pPr>
            <a:r>
              <a:rPr lang="en-US" sz="2400" dirty="0"/>
              <a:t>School and/or working is a means for bettering oneself economically. Outcomes are much, much better for people working or in school than going on disability income.</a:t>
            </a:r>
          </a:p>
          <a:p>
            <a:pPr>
              <a:buFont typeface="Arial" panose="020B0604020202020204" pitchFamily="34" charset="0"/>
              <a:buChar char="•"/>
            </a:pPr>
            <a:endParaRPr lang="en-US" sz="2400" dirty="0"/>
          </a:p>
          <a:p>
            <a:pPr marL="0" indent="0">
              <a:buNone/>
            </a:pPr>
            <a:r>
              <a:rPr lang="en-US" sz="2400" dirty="0"/>
              <a:t>So, addressing that </a:t>
            </a:r>
            <a:r>
              <a:rPr lang="en-US" sz="2400" b="1" dirty="0"/>
              <a:t>first</a:t>
            </a:r>
            <a:r>
              <a:rPr lang="en-US" sz="2400" dirty="0"/>
              <a:t> disability of poverty via the income generated via supported employment or additional schooling contributes to stability in the community and to recovery. This is consistent with helping people be more stable in the community and to contribute to recovery.</a:t>
            </a:r>
          </a:p>
          <a:p>
            <a:endParaRPr lang="en-US" dirty="0"/>
          </a:p>
        </p:txBody>
      </p:sp>
    </p:spTree>
    <p:extLst>
      <p:ext uri="{BB962C8B-B14F-4D97-AF65-F5344CB8AC3E}">
        <p14:creationId xmlns:p14="http://schemas.microsoft.com/office/powerpoint/2010/main" val="19237432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607" y="152400"/>
            <a:ext cx="8510588" cy="762000"/>
          </a:xfrm>
        </p:spPr>
        <p:txBody>
          <a:bodyPr>
            <a:normAutofit fontScale="90000"/>
          </a:bodyPr>
          <a:lstStyle/>
          <a:p>
            <a:pPr algn="ctr"/>
            <a:r>
              <a:rPr lang="en-US" sz="3200" b="1" dirty="0"/>
              <a:t>Economic, Medical and Social Benefits of Working</a:t>
            </a:r>
            <a:endParaRPr lang="en-US" sz="3200" dirty="0"/>
          </a:p>
        </p:txBody>
      </p:sp>
      <p:sp>
        <p:nvSpPr>
          <p:cNvPr id="3" name="Content Placeholder 2"/>
          <p:cNvSpPr>
            <a:spLocks noGrp="1"/>
          </p:cNvSpPr>
          <p:nvPr>
            <p:ph idx="1"/>
          </p:nvPr>
        </p:nvSpPr>
        <p:spPr>
          <a:xfrm>
            <a:off x="152401" y="928076"/>
            <a:ext cx="8763000" cy="5396524"/>
          </a:xfrm>
        </p:spPr>
        <p:txBody>
          <a:bodyPr>
            <a:normAutofit fontScale="85000" lnSpcReduction="10000"/>
          </a:bodyPr>
          <a:lstStyle/>
          <a:p>
            <a:pPr marL="0" indent="0">
              <a:buNone/>
            </a:pPr>
            <a:r>
              <a:rPr lang="en-US" sz="2400" dirty="0"/>
              <a:t>Medical:</a:t>
            </a:r>
          </a:p>
          <a:p>
            <a:pPr marL="0" indent="0">
              <a:buNone/>
            </a:pPr>
            <a:r>
              <a:rPr lang="en-US" sz="2400" dirty="0"/>
              <a:t>Numerous studies are confirming that service recipients who are working or in school:</a:t>
            </a:r>
          </a:p>
          <a:p>
            <a:pPr marL="800100" lvl="1" indent="-342900"/>
            <a:r>
              <a:rPr lang="en-US" dirty="0"/>
              <a:t>Experience reduced frequency and intensity of symptoms.</a:t>
            </a:r>
          </a:p>
          <a:p>
            <a:pPr marL="800100" lvl="1" indent="-342900"/>
            <a:r>
              <a:rPr lang="en-US" dirty="0"/>
              <a:t>Have fewer hospitalizations.</a:t>
            </a:r>
          </a:p>
          <a:p>
            <a:pPr marL="800100" lvl="1" indent="-342900"/>
            <a:r>
              <a:rPr lang="en-US" dirty="0"/>
              <a:t>Have shorter hospitalizations, when they do occur.</a:t>
            </a:r>
          </a:p>
          <a:p>
            <a:pPr marL="800100" lvl="1" indent="-342900"/>
            <a:r>
              <a:rPr lang="en-US" dirty="0"/>
              <a:t>Report enhanced self esteem, greater levels of satisfaction and better quality of life.</a:t>
            </a:r>
          </a:p>
          <a:p>
            <a:pPr marL="800100" lvl="1" indent="-342900"/>
            <a:r>
              <a:rPr lang="en-US" dirty="0"/>
              <a:t>Achieve greater community integration.</a:t>
            </a:r>
          </a:p>
          <a:p>
            <a:pPr marL="800100" lvl="1" indent="-342900"/>
            <a:r>
              <a:rPr lang="en-US" dirty="0"/>
              <a:t>Obtain and sustain better functioning overall in the other domains of living, learning, working and social.</a:t>
            </a:r>
          </a:p>
          <a:p>
            <a:pPr marL="457200" lvl="1" indent="0">
              <a:buNone/>
            </a:pPr>
            <a:endParaRPr lang="en-US" sz="2000" i="1" dirty="0"/>
          </a:p>
          <a:p>
            <a:pPr marL="457200" lvl="1" indent="0">
              <a:buNone/>
            </a:pPr>
            <a:r>
              <a:rPr lang="en-US" sz="2000" dirty="0"/>
              <a:t>So, employment/education can serve as an adjunct to clinical care in managing and reducing symptoms and preventing hospitalizations. This is an example of employment/education serving not just as an end, but as a means to an(other) end. Service recipients vowing to never return to the hospital or seeking any/all means to reduce/manage symptoms should be regularly engaged to consider employment/education.</a:t>
            </a:r>
          </a:p>
          <a:p>
            <a:pPr marL="0" indent="0">
              <a:buNone/>
            </a:pPr>
            <a:endParaRPr lang="en-US" sz="2400" dirty="0"/>
          </a:p>
        </p:txBody>
      </p:sp>
    </p:spTree>
    <p:extLst>
      <p:ext uri="{BB962C8B-B14F-4D97-AF65-F5344CB8AC3E}">
        <p14:creationId xmlns:p14="http://schemas.microsoft.com/office/powerpoint/2010/main" val="1457970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274638"/>
            <a:ext cx="8229600" cy="639762"/>
          </a:xfrm>
        </p:spPr>
        <p:txBody>
          <a:bodyPr/>
          <a:lstStyle/>
          <a:p>
            <a:r>
              <a:rPr lang="en-US" sz="4000" dirty="0"/>
              <a:t>Specific Objectives</a:t>
            </a:r>
          </a:p>
        </p:txBody>
      </p:sp>
      <p:sp>
        <p:nvSpPr>
          <p:cNvPr id="28675" name="Rectangle 3"/>
          <p:cNvSpPr>
            <a:spLocks noGrp="1" noChangeArrowheads="1"/>
          </p:cNvSpPr>
          <p:nvPr>
            <p:ph type="body" idx="1"/>
          </p:nvPr>
        </p:nvSpPr>
        <p:spPr>
          <a:xfrm>
            <a:off x="304800" y="1066800"/>
            <a:ext cx="8839200" cy="5410200"/>
          </a:xfrm>
        </p:spPr>
        <p:txBody>
          <a:bodyPr/>
          <a:lstStyle/>
          <a:p>
            <a:pPr lvl="0"/>
            <a:r>
              <a:rPr lang="en-US" sz="2800" dirty="0"/>
              <a:t>Recognize and describe the major characteristics of mental health disorders common to adults and children and their impact on functioning in role and task performance in domains such as work and school.</a:t>
            </a:r>
          </a:p>
          <a:p>
            <a:pPr lvl="0"/>
            <a:r>
              <a:rPr lang="en-US" sz="2800" dirty="0"/>
              <a:t>Appreciate the skills and support approach of psychiatric rehabilitation in facilitating and enabling recovery.</a:t>
            </a:r>
          </a:p>
          <a:p>
            <a:pPr lvl="0"/>
            <a:r>
              <a:rPr lang="en-US" sz="2800" dirty="0"/>
              <a:t>Become (more) familiar with public sector mental health resources in WA State, specifically the New Journeys coordinated specialty care team approach for youth experiencing a first episode of psychosis.</a:t>
            </a:r>
          </a:p>
          <a:p>
            <a:pPr lvl="0"/>
            <a:endParaRPr lang="en-US"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222504"/>
            <a:ext cx="8510588" cy="685800"/>
          </a:xfrm>
        </p:spPr>
        <p:txBody>
          <a:bodyPr>
            <a:normAutofit fontScale="90000"/>
          </a:bodyPr>
          <a:lstStyle/>
          <a:p>
            <a:pPr algn="ctr"/>
            <a:r>
              <a:rPr lang="en-US" sz="3200" b="1" dirty="0"/>
              <a:t>Economic, Medical and Social Benefits of Working</a:t>
            </a:r>
            <a:endParaRPr lang="en-US" sz="3200" dirty="0"/>
          </a:p>
        </p:txBody>
      </p:sp>
      <p:sp>
        <p:nvSpPr>
          <p:cNvPr id="3" name="Content Placeholder 2"/>
          <p:cNvSpPr>
            <a:spLocks noGrp="1"/>
          </p:cNvSpPr>
          <p:nvPr>
            <p:ph idx="1"/>
          </p:nvPr>
        </p:nvSpPr>
        <p:spPr>
          <a:xfrm>
            <a:off x="301625" y="908304"/>
            <a:ext cx="8540750" cy="5721096"/>
          </a:xfrm>
        </p:spPr>
        <p:txBody>
          <a:bodyPr>
            <a:normAutofit fontScale="92500" lnSpcReduction="10000"/>
          </a:bodyPr>
          <a:lstStyle/>
          <a:p>
            <a:pPr marL="0" indent="0">
              <a:buNone/>
            </a:pPr>
            <a:r>
              <a:rPr lang="en-US" sz="2400" dirty="0"/>
              <a:t>Social:</a:t>
            </a:r>
          </a:p>
          <a:p>
            <a:pPr>
              <a:buFont typeface="Arial" panose="020B0604020202020204" pitchFamily="34" charset="0"/>
              <a:buChar char="•"/>
            </a:pPr>
            <a:r>
              <a:rPr lang="en-US" sz="2400" dirty="0"/>
              <a:t>Being in a working or academic environment provides opportunities to:</a:t>
            </a:r>
          </a:p>
          <a:p>
            <a:pPr marL="800100" lvl="1" indent="-342900"/>
            <a:r>
              <a:rPr lang="en-US" dirty="0"/>
              <a:t>meet people, </a:t>
            </a:r>
          </a:p>
          <a:p>
            <a:pPr marL="800100" lvl="1" indent="-342900"/>
            <a:r>
              <a:rPr lang="en-US" dirty="0"/>
              <a:t>develop friendships,</a:t>
            </a:r>
          </a:p>
          <a:p>
            <a:pPr marL="800100" lvl="1" indent="-342900"/>
            <a:r>
              <a:rPr lang="en-US" dirty="0"/>
              <a:t>engage in more social and recreational activities,</a:t>
            </a:r>
          </a:p>
          <a:p>
            <a:pPr marL="800100" lvl="1" indent="-342900"/>
            <a:r>
              <a:rPr lang="en-US" dirty="0"/>
              <a:t>cultivate romantic relationships, and </a:t>
            </a:r>
          </a:p>
          <a:p>
            <a:pPr marL="800100" lvl="1" indent="-342900"/>
            <a:r>
              <a:rPr lang="en-US" dirty="0"/>
              <a:t>experience love, intimacy and sex.</a:t>
            </a:r>
          </a:p>
          <a:p>
            <a:pPr marL="457200" lvl="1" indent="0">
              <a:buNone/>
            </a:pPr>
            <a:endParaRPr lang="en-US" dirty="0"/>
          </a:p>
          <a:p>
            <a:pPr marL="457200" lvl="1" indent="0">
              <a:buNone/>
            </a:pPr>
            <a:r>
              <a:rPr lang="en-US" sz="2000" dirty="0"/>
              <a:t>So, again, employment and/or education can be a </a:t>
            </a:r>
            <a:r>
              <a:rPr lang="en-US" sz="2000" u="sng" dirty="0"/>
              <a:t>means</a:t>
            </a:r>
            <a:r>
              <a:rPr lang="en-US" sz="2000" dirty="0"/>
              <a:t> to an end such as friends, recreation and romance, not just an end. Thus, supported employment/education can and should be offered to service recipients who voice complaints of feeling lonely, isolated, lacking social and recreational opportunities, lacking a romantic life, and so forth.</a:t>
            </a:r>
          </a:p>
          <a:p>
            <a:pPr marL="457200" lvl="1" indent="0">
              <a:buNone/>
            </a:pPr>
            <a:endParaRPr lang="en-US" sz="2000" u="sng" dirty="0"/>
          </a:p>
          <a:p>
            <a:pPr marL="457200" lvl="1" indent="0">
              <a:buNone/>
            </a:pPr>
            <a:r>
              <a:rPr lang="en-US" sz="2000" dirty="0"/>
              <a:t>The economic, medical and social benefits of employment and education should be consistently shared in the engagement of service recipients. </a:t>
            </a:r>
          </a:p>
          <a:p>
            <a:pPr marL="0" indent="0">
              <a:buNone/>
            </a:pPr>
            <a:endParaRPr lang="en-US" sz="2400" dirty="0"/>
          </a:p>
        </p:txBody>
      </p:sp>
    </p:spTree>
    <p:extLst>
      <p:ext uri="{BB962C8B-B14F-4D97-AF65-F5344CB8AC3E}">
        <p14:creationId xmlns:p14="http://schemas.microsoft.com/office/powerpoint/2010/main" val="1464420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86B87-438A-6802-1F93-1358E85CEB64}"/>
              </a:ext>
            </a:extLst>
          </p:cNvPr>
          <p:cNvSpPr>
            <a:spLocks noGrp="1"/>
          </p:cNvSpPr>
          <p:nvPr>
            <p:ph type="title"/>
          </p:nvPr>
        </p:nvSpPr>
        <p:spPr>
          <a:xfrm>
            <a:off x="436418" y="0"/>
            <a:ext cx="8229600" cy="762000"/>
          </a:xfrm>
        </p:spPr>
        <p:txBody>
          <a:bodyPr/>
          <a:lstStyle/>
          <a:p>
            <a:r>
              <a:rPr lang="en-US" sz="2800" dirty="0"/>
              <a:t>Evidence Based Supported Employment/Education</a:t>
            </a:r>
          </a:p>
        </p:txBody>
      </p:sp>
      <p:sp>
        <p:nvSpPr>
          <p:cNvPr id="3" name="Content Placeholder 2">
            <a:extLst>
              <a:ext uri="{FF2B5EF4-FFF2-40B4-BE49-F238E27FC236}">
                <a16:creationId xmlns:a16="http://schemas.microsoft.com/office/drawing/2014/main" id="{AD66FD45-CBD7-6878-8F45-6214CBF3C024}"/>
              </a:ext>
            </a:extLst>
          </p:cNvPr>
          <p:cNvSpPr>
            <a:spLocks noGrp="1"/>
          </p:cNvSpPr>
          <p:nvPr>
            <p:ph idx="1"/>
          </p:nvPr>
        </p:nvSpPr>
        <p:spPr>
          <a:xfrm>
            <a:off x="228600" y="685800"/>
            <a:ext cx="8610600" cy="5410200"/>
          </a:xfrm>
        </p:spPr>
        <p:txBody>
          <a:bodyPr/>
          <a:lstStyle/>
          <a:p>
            <a:pPr eaLnBrk="1" hangingPunct="1">
              <a:defRPr/>
            </a:pPr>
            <a:r>
              <a:rPr lang="en-US" sz="2000" b="1" dirty="0">
                <a:solidFill>
                  <a:schemeClr val="bg1">
                    <a:lumMod val="20000"/>
                    <a:lumOff val="80000"/>
                  </a:schemeClr>
                </a:solidFill>
              </a:rPr>
              <a:t>Engagement:</a:t>
            </a:r>
            <a:r>
              <a:rPr lang="en-US" sz="2000" dirty="0">
                <a:solidFill>
                  <a:schemeClr val="bg1">
                    <a:lumMod val="20000"/>
                    <a:lumOff val="80000"/>
                  </a:schemeClr>
                </a:solidFill>
              </a:rPr>
              <a:t> Increase interest in working/school, provides info about opportunities/benefits of working/school. Everyone can engage via the consistent sharing of the economic, medical and social benefits of working.</a:t>
            </a:r>
          </a:p>
          <a:p>
            <a:pPr eaLnBrk="1" hangingPunct="1">
              <a:defRPr/>
            </a:pPr>
            <a:r>
              <a:rPr lang="en-US" sz="2000" b="1" dirty="0">
                <a:solidFill>
                  <a:schemeClr val="bg1">
                    <a:lumMod val="20000"/>
                    <a:lumOff val="80000"/>
                  </a:schemeClr>
                </a:solidFill>
              </a:rPr>
              <a:t>Assessment:</a:t>
            </a:r>
            <a:r>
              <a:rPr lang="en-US" sz="2000" dirty="0">
                <a:solidFill>
                  <a:schemeClr val="bg1">
                    <a:lumMod val="20000"/>
                    <a:lumOff val="80000"/>
                  </a:schemeClr>
                </a:solidFill>
              </a:rPr>
              <a:t> Gather info about work/school history, strengths, interests, and extent to which symptoms may have interfered with previous efforts. Leads to development of a vocational or career profile (</a:t>
            </a:r>
            <a:r>
              <a:rPr lang="en-US" sz="2000" u="sng" dirty="0">
                <a:solidFill>
                  <a:schemeClr val="bg1">
                    <a:lumMod val="20000"/>
                    <a:lumOff val="80000"/>
                  </a:schemeClr>
                </a:solidFill>
              </a:rPr>
              <a:t>more</a:t>
            </a:r>
            <a:r>
              <a:rPr lang="en-US" sz="2000" dirty="0">
                <a:solidFill>
                  <a:schemeClr val="bg1">
                    <a:lumMod val="20000"/>
                    <a:lumOff val="80000"/>
                  </a:schemeClr>
                </a:solidFill>
              </a:rPr>
              <a:t> than what was gathered during other assessments). Disclosure of disability or not?  </a:t>
            </a:r>
          </a:p>
          <a:p>
            <a:pPr eaLnBrk="1" hangingPunct="1">
              <a:defRPr/>
            </a:pPr>
            <a:r>
              <a:rPr lang="en-US" sz="2000" b="1" dirty="0">
                <a:solidFill>
                  <a:schemeClr val="bg1">
                    <a:lumMod val="20000"/>
                    <a:lumOff val="80000"/>
                  </a:schemeClr>
                </a:solidFill>
              </a:rPr>
              <a:t>Development:</a:t>
            </a:r>
            <a:r>
              <a:rPr lang="en-US" sz="2000" dirty="0">
                <a:solidFill>
                  <a:schemeClr val="bg1">
                    <a:lumMod val="20000"/>
                    <a:lumOff val="80000"/>
                  </a:schemeClr>
                </a:solidFill>
              </a:rPr>
              <a:t> Develop relationships with businesses and schools,  educate about the services provided, collect information about opportunities, examine potential for job carving or accommodation options. </a:t>
            </a:r>
          </a:p>
          <a:p>
            <a:pPr eaLnBrk="1" hangingPunct="1">
              <a:defRPr/>
            </a:pPr>
            <a:r>
              <a:rPr lang="en-US" sz="2000" b="1" dirty="0">
                <a:solidFill>
                  <a:schemeClr val="bg1">
                    <a:lumMod val="20000"/>
                    <a:lumOff val="80000"/>
                  </a:schemeClr>
                </a:solidFill>
              </a:rPr>
              <a:t>Placement:</a:t>
            </a:r>
            <a:r>
              <a:rPr lang="en-US" sz="2000" dirty="0">
                <a:solidFill>
                  <a:schemeClr val="bg1">
                    <a:lumMod val="20000"/>
                    <a:lumOff val="80000"/>
                  </a:schemeClr>
                </a:solidFill>
              </a:rPr>
              <a:t> Locate jobs and schools that meet stated preferences, assist with completing applications, resumes, role-playing interviews, assistance with starting on the job or in school, etc. Attention to resources and supports needed for a good start on the job or in school.  </a:t>
            </a:r>
          </a:p>
          <a:p>
            <a:pPr eaLnBrk="1" hangingPunct="1">
              <a:defRPr/>
            </a:pPr>
            <a:r>
              <a:rPr lang="en-US" sz="2000" b="1" dirty="0">
                <a:solidFill>
                  <a:schemeClr val="bg1">
                    <a:lumMod val="20000"/>
                    <a:lumOff val="80000"/>
                  </a:schemeClr>
                </a:solidFill>
              </a:rPr>
              <a:t>Coaching &amp; Follow-Along Supports:</a:t>
            </a:r>
            <a:r>
              <a:rPr lang="en-US" sz="2000" dirty="0">
                <a:solidFill>
                  <a:schemeClr val="bg1">
                    <a:lumMod val="20000"/>
                    <a:lumOff val="80000"/>
                  </a:schemeClr>
                </a:solidFill>
              </a:rPr>
              <a:t> Provides on site and/or off-site problem solving, including benefits counseling. All can help in supporting the service recipient in skillfully and successfully negotiating the interpersonal relationships encountered at work or school. This is one of the most important elements in jobs or school becoming sustainable.</a:t>
            </a:r>
          </a:p>
          <a:p>
            <a:endParaRPr lang="en-US" dirty="0"/>
          </a:p>
        </p:txBody>
      </p:sp>
    </p:spTree>
    <p:extLst>
      <p:ext uri="{BB962C8B-B14F-4D97-AF65-F5344CB8AC3E}">
        <p14:creationId xmlns:p14="http://schemas.microsoft.com/office/powerpoint/2010/main" val="11272415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6936" y="491388"/>
            <a:ext cx="7410127" cy="513281"/>
          </a:xfrm>
        </p:spPr>
        <p:txBody>
          <a:bodyPr>
            <a:noAutofit/>
          </a:bodyPr>
          <a:lstStyle/>
          <a:p>
            <a:r>
              <a:rPr lang="en-US" sz="2100" dirty="0"/>
              <a:t>Impact of Mental Illness on Academic Role and Task Performance</a:t>
            </a:r>
          </a:p>
        </p:txBody>
      </p:sp>
      <p:sp>
        <p:nvSpPr>
          <p:cNvPr id="3" name="Subtitle 2"/>
          <p:cNvSpPr>
            <a:spLocks noGrp="1"/>
          </p:cNvSpPr>
          <p:nvPr>
            <p:ph type="subTitle" idx="1"/>
          </p:nvPr>
        </p:nvSpPr>
        <p:spPr>
          <a:xfrm>
            <a:off x="470761" y="1219200"/>
            <a:ext cx="7962254" cy="4876800"/>
          </a:xfrm>
        </p:spPr>
        <p:txBody>
          <a:bodyPr>
            <a:normAutofit fontScale="70000" lnSpcReduction="20000"/>
          </a:bodyPr>
          <a:lstStyle/>
          <a:p>
            <a:pPr marL="257175" indent="-257175" algn="l">
              <a:buFont typeface="Arial" panose="020B0604020202020204" pitchFamily="34" charset="0"/>
              <a:buChar char="•"/>
            </a:pPr>
            <a:r>
              <a:rPr lang="en-US" dirty="0"/>
              <a:t>Restlessness</a:t>
            </a:r>
          </a:p>
          <a:p>
            <a:pPr marL="257175" indent="-257175" algn="l">
              <a:buFont typeface="Arial" panose="020B0604020202020204" pitchFamily="34" charset="0"/>
              <a:buChar char="•"/>
            </a:pPr>
            <a:r>
              <a:rPr lang="en-US" dirty="0"/>
              <a:t>Distractibility</a:t>
            </a:r>
          </a:p>
          <a:p>
            <a:pPr marL="257175" indent="-257175" algn="l">
              <a:buFont typeface="Arial" panose="020B0604020202020204" pitchFamily="34" charset="0"/>
              <a:buChar char="•"/>
            </a:pPr>
            <a:r>
              <a:rPr lang="en-US" dirty="0"/>
              <a:t>Difficulty concentrating</a:t>
            </a:r>
          </a:p>
          <a:p>
            <a:pPr marL="257175" indent="-257175" algn="l">
              <a:buFont typeface="Arial" panose="020B0604020202020204" pitchFamily="34" charset="0"/>
              <a:buChar char="•"/>
            </a:pPr>
            <a:r>
              <a:rPr lang="en-US" dirty="0"/>
              <a:t>Fatigue due to poor sleeping and/or side effects from medication</a:t>
            </a:r>
          </a:p>
          <a:p>
            <a:pPr marL="257175" indent="-257175" algn="l">
              <a:buFont typeface="Arial" panose="020B0604020202020204" pitchFamily="34" charset="0"/>
              <a:buChar char="•"/>
            </a:pPr>
            <a:r>
              <a:rPr lang="en-US" dirty="0"/>
              <a:t>Difficulty adapting to unexpected assignments</a:t>
            </a:r>
          </a:p>
          <a:p>
            <a:pPr marL="257175" indent="-257175" algn="l">
              <a:buFont typeface="Arial" panose="020B0604020202020204" pitchFamily="34" charset="0"/>
              <a:buChar char="•"/>
            </a:pPr>
            <a:r>
              <a:rPr lang="en-US" dirty="0"/>
              <a:t>Panic</a:t>
            </a:r>
          </a:p>
          <a:p>
            <a:pPr marL="257175" indent="-257175" algn="l">
              <a:buFont typeface="Arial" panose="020B0604020202020204" pitchFamily="34" charset="0"/>
              <a:buChar char="•"/>
            </a:pPr>
            <a:r>
              <a:rPr lang="en-US" dirty="0"/>
              <a:t>Mind going blank</a:t>
            </a:r>
          </a:p>
          <a:p>
            <a:pPr marL="257175" indent="-257175" algn="l">
              <a:buFont typeface="Arial" panose="020B0604020202020204" pitchFamily="34" charset="0"/>
              <a:buChar char="•"/>
            </a:pPr>
            <a:r>
              <a:rPr lang="en-US" dirty="0"/>
              <a:t>Memory problems</a:t>
            </a:r>
          </a:p>
          <a:p>
            <a:pPr marL="257175" indent="-257175" algn="l">
              <a:buFont typeface="Arial" panose="020B0604020202020204" pitchFamily="34" charset="0"/>
              <a:buChar char="•"/>
            </a:pPr>
            <a:r>
              <a:rPr lang="en-US" dirty="0"/>
              <a:t>Flashbacks and other intrusive memories</a:t>
            </a:r>
          </a:p>
          <a:p>
            <a:pPr marL="257175" indent="-257175" algn="l">
              <a:buFont typeface="Arial" panose="020B0604020202020204" pitchFamily="34" charset="0"/>
              <a:buChar char="•"/>
            </a:pPr>
            <a:endParaRPr lang="en-US" sz="1575" dirty="0"/>
          </a:p>
          <a:p>
            <a:pPr algn="l"/>
            <a:r>
              <a:rPr lang="en-US" sz="2800" dirty="0"/>
              <a:t>There are numbers of strategies that can be shared with the service recipient to use in the face of these challenges and many accommodations that can be provided by the academic institution. A couple of examples follow.</a:t>
            </a:r>
          </a:p>
        </p:txBody>
      </p:sp>
    </p:spTree>
    <p:extLst>
      <p:ext uri="{BB962C8B-B14F-4D97-AF65-F5344CB8AC3E}">
        <p14:creationId xmlns:p14="http://schemas.microsoft.com/office/powerpoint/2010/main" val="9952915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04800"/>
            <a:ext cx="7028645" cy="492617"/>
          </a:xfrm>
        </p:spPr>
        <p:txBody>
          <a:bodyPr>
            <a:normAutofit fontScale="90000"/>
          </a:bodyPr>
          <a:lstStyle/>
          <a:p>
            <a:r>
              <a:rPr lang="en-US" sz="2700" dirty="0"/>
              <a:t>Examples of Best Practices in Supported Education</a:t>
            </a:r>
          </a:p>
        </p:txBody>
      </p:sp>
      <p:sp>
        <p:nvSpPr>
          <p:cNvPr id="3" name="Subtitle 2"/>
          <p:cNvSpPr>
            <a:spLocks noGrp="1"/>
          </p:cNvSpPr>
          <p:nvPr>
            <p:ph type="subTitle" idx="1"/>
          </p:nvPr>
        </p:nvSpPr>
        <p:spPr>
          <a:xfrm>
            <a:off x="304800" y="1066800"/>
            <a:ext cx="8534399" cy="5029200"/>
          </a:xfrm>
        </p:spPr>
        <p:txBody>
          <a:bodyPr>
            <a:normAutofit/>
          </a:bodyPr>
          <a:lstStyle/>
          <a:p>
            <a:pPr algn="l"/>
            <a:r>
              <a:rPr lang="en-US" sz="2250" u="sng" dirty="0"/>
              <a:t>Difficulty		Strategies for Student	Accommodations</a:t>
            </a:r>
          </a:p>
          <a:p>
            <a:pPr algn="l"/>
            <a:endParaRPr lang="en-US" sz="2100" dirty="0"/>
          </a:p>
          <a:p>
            <a:pPr algn="l"/>
            <a:r>
              <a:rPr lang="en-US" sz="2100" dirty="0"/>
              <a:t>Restlessness,		Come early to class to 	Prearranged break</a:t>
            </a:r>
          </a:p>
          <a:p>
            <a:pPr algn="l"/>
            <a:r>
              <a:rPr lang="en-US" sz="2100" dirty="0"/>
              <a:t>agitation, unable		determine best place to 	during class</a:t>
            </a:r>
          </a:p>
          <a:p>
            <a:pPr algn="l"/>
            <a:r>
              <a:rPr lang="en-US" sz="2100" dirty="0"/>
              <a:t>to sit still		sit</a:t>
            </a:r>
          </a:p>
          <a:p>
            <a:pPr algn="l"/>
            <a:r>
              <a:rPr lang="en-US" sz="2100" dirty="0"/>
              <a:t>Distractions		Arrive at class early to 	Tape record class 				be able to choose 	or use note-taker					comfortable place to sit</a:t>
            </a:r>
          </a:p>
          <a:p>
            <a:pPr algn="l"/>
            <a:r>
              <a:rPr lang="en-US" sz="2100" dirty="0"/>
              <a:t>Fatigue			Attend class at preferred 	Reduced course load</a:t>
            </a:r>
          </a:p>
          <a:p>
            <a:pPr algn="l"/>
            <a:r>
              <a:rPr lang="en-US" sz="2100" dirty="0"/>
              <a:t>			time of day</a:t>
            </a:r>
          </a:p>
          <a:p>
            <a:pPr algn="l"/>
            <a:r>
              <a:rPr lang="en-US" sz="2100" dirty="0"/>
              <a:t>			Rest time between </a:t>
            </a:r>
          </a:p>
          <a:p>
            <a:pPr algn="l"/>
            <a:r>
              <a:rPr lang="en-US" sz="2100" dirty="0"/>
              <a:t>			classes/courses	</a:t>
            </a:r>
          </a:p>
          <a:p>
            <a:pPr algn="l"/>
            <a:r>
              <a:rPr lang="en-US" sz="2100" dirty="0"/>
              <a:t>			Exercise before class</a:t>
            </a:r>
          </a:p>
          <a:p>
            <a:pPr algn="l"/>
            <a:endParaRPr lang="en-US" sz="2100" dirty="0"/>
          </a:p>
        </p:txBody>
      </p:sp>
    </p:spTree>
    <p:extLst>
      <p:ext uri="{BB962C8B-B14F-4D97-AF65-F5344CB8AC3E}">
        <p14:creationId xmlns:p14="http://schemas.microsoft.com/office/powerpoint/2010/main" val="10190910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7677" y="228600"/>
            <a:ext cx="7028645" cy="684374"/>
          </a:xfrm>
        </p:spPr>
        <p:txBody>
          <a:bodyPr>
            <a:normAutofit fontScale="90000"/>
          </a:bodyPr>
          <a:lstStyle/>
          <a:p>
            <a:r>
              <a:rPr lang="en-US" sz="2700" dirty="0"/>
              <a:t>Examples of Best Practices in Supported Education</a:t>
            </a:r>
          </a:p>
        </p:txBody>
      </p:sp>
      <p:sp>
        <p:nvSpPr>
          <p:cNvPr id="3" name="Subtitle 2"/>
          <p:cNvSpPr>
            <a:spLocks noGrp="1"/>
          </p:cNvSpPr>
          <p:nvPr>
            <p:ph type="subTitle" idx="1"/>
          </p:nvPr>
        </p:nvSpPr>
        <p:spPr>
          <a:xfrm>
            <a:off x="533400" y="1143000"/>
            <a:ext cx="8229600" cy="5029200"/>
          </a:xfrm>
        </p:spPr>
        <p:txBody>
          <a:bodyPr>
            <a:normAutofit fontScale="62500" lnSpcReduction="20000"/>
          </a:bodyPr>
          <a:lstStyle/>
          <a:p>
            <a:pPr algn="l"/>
            <a:r>
              <a:rPr lang="en-US" sz="2600" u="sng" dirty="0"/>
              <a:t>Difficulty	                               Strategies for Student                         Accommodations______</a:t>
            </a:r>
          </a:p>
          <a:p>
            <a:pPr algn="l"/>
            <a:endParaRPr lang="en-US" sz="2600" dirty="0"/>
          </a:p>
          <a:p>
            <a:pPr algn="l"/>
            <a:r>
              <a:rPr lang="en-US" dirty="0"/>
              <a:t>Poor 			Arrange to photocopy	Tape record class </a:t>
            </a:r>
          </a:p>
          <a:p>
            <a:pPr algn="l"/>
            <a:r>
              <a:rPr lang="en-US" dirty="0"/>
              <a:t>Concentration		classmate’s notes	 	or request note taker</a:t>
            </a:r>
          </a:p>
          <a:p>
            <a:pPr algn="l"/>
            <a:r>
              <a:rPr lang="en-US" dirty="0"/>
              <a:t>			Organize time for </a:t>
            </a:r>
          </a:p>
          <a:p>
            <a:pPr algn="l"/>
            <a:r>
              <a:rPr lang="en-US" dirty="0"/>
              <a:t>			homework	</a:t>
            </a:r>
          </a:p>
          <a:p>
            <a:pPr algn="l"/>
            <a:r>
              <a:rPr lang="en-US" dirty="0"/>
              <a:t>			Pre-arranged breaks</a:t>
            </a:r>
          </a:p>
          <a:p>
            <a:pPr algn="l"/>
            <a:r>
              <a:rPr lang="en-US" dirty="0"/>
              <a:t>			in shorter sittings, even     	Take tests in separate</a:t>
            </a:r>
          </a:p>
          <a:p>
            <a:pPr algn="l"/>
            <a:r>
              <a:rPr lang="en-US" dirty="0"/>
              <a:t>			if more frequent 	             	room to reduce</a:t>
            </a:r>
          </a:p>
          <a:p>
            <a:pPr algn="l"/>
            <a:r>
              <a:rPr lang="en-US" dirty="0"/>
              <a:t>			Write things down, keep    	distractions</a:t>
            </a:r>
          </a:p>
          <a:p>
            <a:pPr algn="l"/>
            <a:r>
              <a:rPr lang="en-US" dirty="0"/>
              <a:t>			a list, keep a journal</a:t>
            </a:r>
          </a:p>
          <a:p>
            <a:pPr algn="l"/>
            <a:r>
              <a:rPr lang="en-US" dirty="0"/>
              <a:t>Mind Goes Blank		Relaxation exercises,</a:t>
            </a:r>
          </a:p>
          <a:p>
            <a:pPr algn="l"/>
            <a:r>
              <a:rPr lang="en-US" dirty="0"/>
              <a:t>			deep breathing</a:t>
            </a:r>
          </a:p>
          <a:p>
            <a:pPr algn="l"/>
            <a:endParaRPr lang="en-US" dirty="0"/>
          </a:p>
          <a:p>
            <a:pPr algn="l"/>
            <a:r>
              <a:rPr lang="en-US" dirty="0"/>
              <a:t>From the “Higher Education Support Toolkit,” Center for Psychiatric Rehabilitation, Boston University (see handout).</a:t>
            </a:r>
          </a:p>
        </p:txBody>
      </p:sp>
    </p:spTree>
    <p:extLst>
      <p:ext uri="{BB962C8B-B14F-4D97-AF65-F5344CB8AC3E}">
        <p14:creationId xmlns:p14="http://schemas.microsoft.com/office/powerpoint/2010/main" val="9401887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Grp="1" noChangeArrowheads="1"/>
          </p:cNvSpPr>
          <p:nvPr>
            <p:ph type="title"/>
          </p:nvPr>
        </p:nvSpPr>
        <p:spPr>
          <a:xfrm>
            <a:off x="457200" y="274638"/>
            <a:ext cx="8229600" cy="639762"/>
          </a:xfrm>
        </p:spPr>
        <p:txBody>
          <a:bodyPr/>
          <a:lstStyle/>
          <a:p>
            <a:r>
              <a:rPr lang="en-US" sz="3200" b="0" dirty="0">
                <a:effectLst/>
              </a:rPr>
              <a:t>Recovery From Mental Disorders </a:t>
            </a:r>
          </a:p>
        </p:txBody>
      </p:sp>
      <p:sp>
        <p:nvSpPr>
          <p:cNvPr id="317443" name="Rectangle 3"/>
          <p:cNvSpPr>
            <a:spLocks noGrp="1" noChangeArrowheads="1"/>
          </p:cNvSpPr>
          <p:nvPr>
            <p:ph type="body" idx="1"/>
          </p:nvPr>
        </p:nvSpPr>
        <p:spPr>
          <a:xfrm>
            <a:off x="457200" y="1066800"/>
            <a:ext cx="8229600" cy="5029200"/>
          </a:xfrm>
        </p:spPr>
        <p:txBody>
          <a:bodyPr/>
          <a:lstStyle/>
          <a:p>
            <a:endParaRPr lang="en-US" dirty="0"/>
          </a:p>
          <a:p>
            <a:r>
              <a:rPr lang="en-US" dirty="0"/>
              <a:t>A process of change through which individuals improve their health and wellness, live a self-directed life, and strive to reach their full potential.</a:t>
            </a:r>
          </a:p>
          <a:p>
            <a:endParaRPr lang="en-US" dirty="0"/>
          </a:p>
          <a:p>
            <a:endParaRPr lang="en-US" dirty="0"/>
          </a:p>
          <a:p>
            <a:pPr>
              <a:buFontTx/>
              <a:buNone/>
            </a:pPr>
            <a:r>
              <a:rPr lang="en-US" sz="2400" dirty="0"/>
              <a:t>SAMHSA, 2011.</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639762"/>
          </a:xfrm>
        </p:spPr>
        <p:txBody>
          <a:bodyPr/>
          <a:lstStyle/>
          <a:p>
            <a:r>
              <a:rPr lang="en-US" sz="3200" dirty="0"/>
              <a:t>Four Major Dimensions That Support Recovery</a:t>
            </a:r>
            <a:br>
              <a:rPr lang="en-US" sz="3200" dirty="0"/>
            </a:br>
            <a:endParaRPr lang="en-US" sz="3200" dirty="0"/>
          </a:p>
        </p:txBody>
      </p:sp>
      <p:sp>
        <p:nvSpPr>
          <p:cNvPr id="3" name="Content Placeholder 2"/>
          <p:cNvSpPr>
            <a:spLocks noGrp="1"/>
          </p:cNvSpPr>
          <p:nvPr>
            <p:ph idx="1"/>
          </p:nvPr>
        </p:nvSpPr>
        <p:spPr>
          <a:xfrm>
            <a:off x="457200" y="1295400"/>
            <a:ext cx="8229600" cy="5181600"/>
          </a:xfrm>
        </p:spPr>
        <p:txBody>
          <a:bodyPr/>
          <a:lstStyle/>
          <a:p>
            <a:pPr lvl="0"/>
            <a:r>
              <a:rPr lang="en-US" sz="2800" b="1" i="1" dirty="0"/>
              <a:t>Health</a:t>
            </a:r>
            <a:r>
              <a:rPr lang="en-US" sz="2800" dirty="0"/>
              <a:t>: overcoming or managing one’s disease(s) as well as living in a physically and emotionally healthy way;</a:t>
            </a:r>
          </a:p>
          <a:p>
            <a:pPr lvl="0"/>
            <a:r>
              <a:rPr lang="en-US" sz="2800" b="1" i="1" dirty="0"/>
              <a:t>Home:</a:t>
            </a:r>
            <a:r>
              <a:rPr lang="en-US" sz="2800" dirty="0"/>
              <a:t> a stable and safe place to live;</a:t>
            </a:r>
          </a:p>
          <a:p>
            <a:pPr lvl="0"/>
            <a:r>
              <a:rPr lang="en-US" sz="2800" b="1" i="1" dirty="0"/>
              <a:t>Purpose:</a:t>
            </a:r>
            <a:r>
              <a:rPr lang="en-US" sz="2800" dirty="0"/>
              <a:t> meaningful daily activities, such as a job, school, volunteerism, family caretaking, or creative endeavors, and the independence, income and resources to participate in society; and</a:t>
            </a:r>
          </a:p>
          <a:p>
            <a:pPr lvl="0"/>
            <a:r>
              <a:rPr lang="en-US" sz="2800" b="1" i="1" dirty="0"/>
              <a:t>Community</a:t>
            </a:r>
            <a:r>
              <a:rPr lang="en-US" sz="2800" dirty="0"/>
              <a:t>: relationships and social networks that provide support, friendship, love, and hope.</a:t>
            </a:r>
          </a:p>
          <a:p>
            <a:pPr marL="0" indent="0">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p:cNvSpPr>
            <a:spLocks noGrp="1" noChangeArrowheads="1"/>
          </p:cNvSpPr>
          <p:nvPr>
            <p:ph type="title"/>
          </p:nvPr>
        </p:nvSpPr>
        <p:spPr>
          <a:xfrm>
            <a:off x="457200" y="457200"/>
            <a:ext cx="8229600" cy="639762"/>
          </a:xfrm>
        </p:spPr>
        <p:txBody>
          <a:bodyPr/>
          <a:lstStyle/>
          <a:p>
            <a:r>
              <a:rPr lang="en-US" sz="3200" dirty="0"/>
              <a:t>Principles of Recovery</a:t>
            </a:r>
            <a:br>
              <a:rPr lang="en-US" sz="3200" dirty="0"/>
            </a:br>
            <a:endParaRPr lang="en-US" sz="3200" b="0" dirty="0">
              <a:effectLst/>
            </a:endParaRPr>
          </a:p>
        </p:txBody>
      </p:sp>
      <p:sp>
        <p:nvSpPr>
          <p:cNvPr id="326659" name="Rectangle 3"/>
          <p:cNvSpPr>
            <a:spLocks noGrp="1" noChangeArrowheads="1"/>
          </p:cNvSpPr>
          <p:nvPr>
            <p:ph type="body" idx="1"/>
          </p:nvPr>
        </p:nvSpPr>
        <p:spPr>
          <a:xfrm>
            <a:off x="457200" y="1066800"/>
            <a:ext cx="8229600" cy="5486400"/>
          </a:xfrm>
        </p:spPr>
        <p:txBody>
          <a:bodyPr/>
          <a:lstStyle/>
          <a:p>
            <a:pPr lvl="0"/>
            <a:r>
              <a:rPr lang="en-US" sz="2800" dirty="0"/>
              <a:t>Person-driven;</a:t>
            </a:r>
          </a:p>
          <a:p>
            <a:pPr lvl="0"/>
            <a:r>
              <a:rPr lang="en-US" sz="2800" dirty="0"/>
              <a:t>Occurs via many pathways;</a:t>
            </a:r>
          </a:p>
          <a:p>
            <a:pPr lvl="0"/>
            <a:r>
              <a:rPr lang="en-US" sz="2800" dirty="0"/>
              <a:t>Is holistic;</a:t>
            </a:r>
          </a:p>
          <a:p>
            <a:pPr lvl="0"/>
            <a:r>
              <a:rPr lang="en-US" sz="2800" dirty="0"/>
              <a:t>Is supported by peers;</a:t>
            </a:r>
          </a:p>
          <a:p>
            <a:pPr lvl="0"/>
            <a:r>
              <a:rPr lang="en-US" sz="2800" dirty="0"/>
              <a:t>Is supported through relationships;</a:t>
            </a:r>
          </a:p>
          <a:p>
            <a:pPr lvl="0"/>
            <a:r>
              <a:rPr lang="en-US" sz="2800" dirty="0"/>
              <a:t>Is culturally-based and influenced;</a:t>
            </a:r>
          </a:p>
          <a:p>
            <a:pPr lvl="0"/>
            <a:r>
              <a:rPr lang="en-US" sz="2800" dirty="0"/>
              <a:t>Is supported by addressing trauma;</a:t>
            </a:r>
          </a:p>
          <a:p>
            <a:pPr lvl="0"/>
            <a:r>
              <a:rPr lang="en-US" sz="2800" dirty="0"/>
              <a:t>Involves individual, family, and community strengths and responsibility;</a:t>
            </a:r>
          </a:p>
          <a:p>
            <a:pPr lvl="0"/>
            <a:r>
              <a:rPr lang="en-US" sz="2800" dirty="0"/>
              <a:t>Is based on respect; and</a:t>
            </a:r>
          </a:p>
          <a:p>
            <a:pPr lvl="0"/>
            <a:r>
              <a:rPr lang="en-US" sz="2800" dirty="0"/>
              <a:t>Emerges from hope.</a:t>
            </a:r>
          </a:p>
          <a:p>
            <a:endParaRPr lang="en-US" sz="2800" dirty="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0D76B-928F-FFE9-402D-24C853820124}"/>
              </a:ext>
            </a:extLst>
          </p:cNvPr>
          <p:cNvSpPr>
            <a:spLocks noGrp="1"/>
          </p:cNvSpPr>
          <p:nvPr>
            <p:ph type="title"/>
          </p:nvPr>
        </p:nvSpPr>
        <p:spPr>
          <a:xfrm>
            <a:off x="457200" y="274638"/>
            <a:ext cx="8229600" cy="487362"/>
          </a:xfrm>
        </p:spPr>
        <p:txBody>
          <a:bodyPr/>
          <a:lstStyle/>
          <a:p>
            <a:r>
              <a:rPr lang="en-US" sz="2800" dirty="0"/>
              <a:t>New Journeys</a:t>
            </a:r>
          </a:p>
        </p:txBody>
      </p:sp>
      <p:sp>
        <p:nvSpPr>
          <p:cNvPr id="3" name="Content Placeholder 2">
            <a:extLst>
              <a:ext uri="{FF2B5EF4-FFF2-40B4-BE49-F238E27FC236}">
                <a16:creationId xmlns:a16="http://schemas.microsoft.com/office/drawing/2014/main" id="{B8E02800-234B-8709-9F77-85375551CDF3}"/>
              </a:ext>
            </a:extLst>
          </p:cNvPr>
          <p:cNvSpPr>
            <a:spLocks noGrp="1"/>
          </p:cNvSpPr>
          <p:nvPr>
            <p:ph idx="1"/>
          </p:nvPr>
        </p:nvSpPr>
        <p:spPr>
          <a:xfrm>
            <a:off x="457200" y="990600"/>
            <a:ext cx="8229600" cy="5105400"/>
          </a:xfrm>
        </p:spPr>
        <p:txBody>
          <a:bodyPr/>
          <a:lstStyle/>
          <a:p>
            <a:r>
              <a:rPr lang="en-US" sz="2800" dirty="0">
                <a:effectLst/>
              </a:rPr>
              <a:t>New Journeys began in Washington State in 2015 as a shared decision-making treatment model between coordinated specialty care centers and youth and young adults experiencing first-episode psychosis. Since then, the program has expanded to many counties across the state, with more sites being opened every year to address the needs of those requiring assistance with early intervention for psychosis. </a:t>
            </a:r>
            <a:r>
              <a:rPr lang="en-US" sz="2800" u="sng" dirty="0">
                <a:effectLst/>
              </a:rPr>
              <a:t>New Journeys can and does serve youth currently in secondary education settings AND those transitioning or those that have transitioned.</a:t>
            </a:r>
          </a:p>
          <a:p>
            <a:r>
              <a:rPr lang="en-US" sz="2800" dirty="0">
                <a:effectLst/>
              </a:rPr>
              <a:t>https://www.newjourneyswashington.org/copy-of-providers-home-1</a:t>
            </a:r>
          </a:p>
        </p:txBody>
      </p:sp>
    </p:spTree>
    <p:extLst>
      <p:ext uri="{BB962C8B-B14F-4D97-AF65-F5344CB8AC3E}">
        <p14:creationId xmlns:p14="http://schemas.microsoft.com/office/powerpoint/2010/main" val="4443187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1B635-67DB-FE27-177C-867B32DB1C87}"/>
              </a:ext>
            </a:extLst>
          </p:cNvPr>
          <p:cNvSpPr>
            <a:spLocks noGrp="1"/>
          </p:cNvSpPr>
          <p:nvPr>
            <p:ph type="title"/>
          </p:nvPr>
        </p:nvSpPr>
        <p:spPr>
          <a:xfrm>
            <a:off x="439882" y="0"/>
            <a:ext cx="8229600" cy="990600"/>
          </a:xfrm>
        </p:spPr>
        <p:txBody>
          <a:bodyPr/>
          <a:lstStyle/>
          <a:p>
            <a:r>
              <a:rPr lang="en-US" sz="2800" dirty="0"/>
              <a:t>New Journeys</a:t>
            </a:r>
          </a:p>
        </p:txBody>
      </p:sp>
      <p:sp>
        <p:nvSpPr>
          <p:cNvPr id="3" name="Content Placeholder 2">
            <a:extLst>
              <a:ext uri="{FF2B5EF4-FFF2-40B4-BE49-F238E27FC236}">
                <a16:creationId xmlns:a16="http://schemas.microsoft.com/office/drawing/2014/main" id="{CC1B0B8B-6A3B-2F50-92AA-8C0D37698D57}"/>
              </a:ext>
            </a:extLst>
          </p:cNvPr>
          <p:cNvSpPr>
            <a:spLocks noGrp="1"/>
          </p:cNvSpPr>
          <p:nvPr>
            <p:ph idx="1"/>
          </p:nvPr>
        </p:nvSpPr>
        <p:spPr>
          <a:xfrm>
            <a:off x="228600" y="838200"/>
            <a:ext cx="8475518" cy="5105400"/>
          </a:xfrm>
        </p:spPr>
        <p:txBody>
          <a:bodyPr/>
          <a:lstStyle/>
          <a:p>
            <a:r>
              <a:rPr lang="en-US" sz="2800" dirty="0">
                <a:effectLst/>
              </a:rPr>
              <a:t>New Journeys utilizes wrap-around services for education and employment, individual resiliency therapy (IRT) family psychotherapy, and medication management.</a:t>
            </a:r>
          </a:p>
          <a:p>
            <a:r>
              <a:rPr lang="en-US" sz="2800" dirty="0">
                <a:effectLst/>
              </a:rPr>
              <a:t>The shared decision-making aspect of the program allows for the enrolled person and the clinicians to work together to set goals and create an action plan to achieve these goals. The program believes that it is just as important to focus on strengths and building resiliency as it is to treat the negative aspects of psychosis. The goal is that, when graduating from the program, the enrolled person is not only in the recovery phase of psychosis but is confident in their abilities to live a fulfilling life. </a:t>
            </a:r>
            <a:endParaRPr lang="en-US" sz="2800" dirty="0"/>
          </a:p>
        </p:txBody>
      </p:sp>
    </p:spTree>
    <p:extLst>
      <p:ext uri="{BB962C8B-B14F-4D97-AF65-F5344CB8AC3E}">
        <p14:creationId xmlns:p14="http://schemas.microsoft.com/office/powerpoint/2010/main" val="1646659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sz="3200" dirty="0"/>
              <a:t>A Couple of Questions About Mental Illness</a:t>
            </a:r>
          </a:p>
        </p:txBody>
      </p:sp>
      <p:sp>
        <p:nvSpPr>
          <p:cNvPr id="3" name="Content Placeholder 2"/>
          <p:cNvSpPr>
            <a:spLocks noGrp="1"/>
          </p:cNvSpPr>
          <p:nvPr>
            <p:ph idx="1"/>
          </p:nvPr>
        </p:nvSpPr>
        <p:spPr>
          <a:xfrm>
            <a:off x="457200" y="1219200"/>
            <a:ext cx="8229600" cy="4876800"/>
          </a:xfrm>
        </p:spPr>
        <p:txBody>
          <a:bodyPr/>
          <a:lstStyle/>
          <a:p>
            <a:r>
              <a:rPr lang="en-US" sz="2800" dirty="0"/>
              <a:t>What do you think are the causes of mental illness?</a:t>
            </a:r>
          </a:p>
          <a:p>
            <a:r>
              <a:rPr lang="en-US" sz="2800" dirty="0"/>
              <a:t>How widespread do you think mental illnesses are?</a:t>
            </a:r>
          </a:p>
          <a:p>
            <a:r>
              <a:rPr lang="en-US" sz="2800" dirty="0"/>
              <a:t>Once someone is diagnosed with a mental illness, how likely is it that they will have a meaningful life?</a:t>
            </a:r>
          </a:p>
          <a:p>
            <a:r>
              <a:rPr lang="en-US" sz="2800" dirty="0"/>
              <a:t>How many people do you believe are able to recover from a mental illness?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49820-F5A0-62C4-4A4A-1EE5E250ECC2}"/>
              </a:ext>
            </a:extLst>
          </p:cNvPr>
          <p:cNvSpPr>
            <a:spLocks noGrp="1"/>
          </p:cNvSpPr>
          <p:nvPr>
            <p:ph type="title"/>
          </p:nvPr>
        </p:nvSpPr>
        <p:spPr>
          <a:xfrm>
            <a:off x="457200" y="274638"/>
            <a:ext cx="8229600" cy="487362"/>
          </a:xfrm>
        </p:spPr>
        <p:txBody>
          <a:bodyPr/>
          <a:lstStyle/>
          <a:p>
            <a:r>
              <a:rPr lang="en-US" sz="2800" dirty="0"/>
              <a:t>New Journeys Program Elements</a:t>
            </a:r>
          </a:p>
        </p:txBody>
      </p:sp>
      <p:sp>
        <p:nvSpPr>
          <p:cNvPr id="3" name="Content Placeholder 2">
            <a:extLst>
              <a:ext uri="{FF2B5EF4-FFF2-40B4-BE49-F238E27FC236}">
                <a16:creationId xmlns:a16="http://schemas.microsoft.com/office/drawing/2014/main" id="{C97D6158-819F-E2BB-514C-EA0B8CD87CB3}"/>
              </a:ext>
            </a:extLst>
          </p:cNvPr>
          <p:cNvSpPr>
            <a:spLocks noGrp="1"/>
          </p:cNvSpPr>
          <p:nvPr>
            <p:ph idx="1"/>
          </p:nvPr>
        </p:nvSpPr>
        <p:spPr>
          <a:xfrm>
            <a:off x="76200" y="914400"/>
            <a:ext cx="8915400" cy="5181600"/>
          </a:xfrm>
        </p:spPr>
        <p:txBody>
          <a:bodyPr/>
          <a:lstStyle/>
          <a:p>
            <a:r>
              <a:rPr lang="en-US" sz="2400" b="1" dirty="0">
                <a:effectLst/>
              </a:rPr>
              <a:t>Individual Resiliency Training:</a:t>
            </a:r>
            <a:r>
              <a:rPr lang="en-US" sz="2400" dirty="0">
                <a:effectLst/>
              </a:rPr>
              <a:t> Identifying strengths and resiliency factors to recover from psychosis and develop coping mechanisms for relapse.</a:t>
            </a:r>
          </a:p>
          <a:p>
            <a:r>
              <a:rPr lang="en-US" sz="2400" b="1" dirty="0">
                <a:effectLst/>
              </a:rPr>
              <a:t>Supported Employment/Education:</a:t>
            </a:r>
            <a:r>
              <a:rPr lang="en-US" sz="2400" dirty="0">
                <a:effectLst/>
              </a:rPr>
              <a:t> Identifying and achieving goals for school and work.</a:t>
            </a:r>
          </a:p>
          <a:p>
            <a:r>
              <a:rPr lang="en-US" sz="2400" b="1" dirty="0">
                <a:effectLst/>
              </a:rPr>
              <a:t>Medication Management</a:t>
            </a:r>
            <a:r>
              <a:rPr lang="en-US" sz="2400" dirty="0">
                <a:effectLst/>
              </a:rPr>
              <a:t>: Finding the right balance of medication to establish wellness.</a:t>
            </a:r>
          </a:p>
          <a:p>
            <a:r>
              <a:rPr lang="en-US" sz="2400" b="1" dirty="0">
                <a:effectLst/>
              </a:rPr>
              <a:t>Family Education: </a:t>
            </a:r>
            <a:r>
              <a:rPr lang="en-US" sz="2400" dirty="0">
                <a:effectLst/>
              </a:rPr>
              <a:t>Gaining the skills and knowledge to support their loved one through psychosis while learning their own coping mechanisms.</a:t>
            </a:r>
          </a:p>
          <a:p>
            <a:r>
              <a:rPr lang="en-US" sz="2400" b="1" dirty="0">
                <a:effectLst/>
              </a:rPr>
              <a:t>Peer Support: </a:t>
            </a:r>
            <a:r>
              <a:rPr lang="en-US" sz="2400" dirty="0">
                <a:effectLst/>
              </a:rPr>
              <a:t>Working with a Peer Specialist, who is in recovery, for additional support and resources for recovery.</a:t>
            </a:r>
          </a:p>
          <a:p>
            <a:r>
              <a:rPr lang="en-US" sz="2400" b="1" dirty="0">
                <a:effectLst/>
              </a:rPr>
              <a:t>Case Management: </a:t>
            </a:r>
            <a:r>
              <a:rPr lang="en-US" sz="2400" dirty="0">
                <a:effectLst/>
              </a:rPr>
              <a:t>Connecting with any/all other resources in the community that will aid in recovery.</a:t>
            </a:r>
            <a:endParaRPr lang="en-US" sz="2400" b="1" dirty="0">
              <a:effectLst/>
            </a:endParaRPr>
          </a:p>
          <a:p>
            <a:endParaRPr lang="en-US" sz="2800" dirty="0">
              <a:effectLst/>
            </a:endParaRPr>
          </a:p>
          <a:p>
            <a:endParaRPr lang="en-US" dirty="0"/>
          </a:p>
        </p:txBody>
      </p:sp>
    </p:spTree>
    <p:extLst>
      <p:ext uri="{BB962C8B-B14F-4D97-AF65-F5344CB8AC3E}">
        <p14:creationId xmlns:p14="http://schemas.microsoft.com/office/powerpoint/2010/main" val="35157749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27EF2-0334-A8B1-8B3D-85597C5A1C65}"/>
              </a:ext>
            </a:extLst>
          </p:cNvPr>
          <p:cNvSpPr>
            <a:spLocks noGrp="1"/>
          </p:cNvSpPr>
          <p:nvPr>
            <p:ph type="title"/>
          </p:nvPr>
        </p:nvSpPr>
        <p:spPr>
          <a:xfrm>
            <a:off x="457200" y="122238"/>
            <a:ext cx="8229600" cy="639762"/>
          </a:xfrm>
        </p:spPr>
        <p:txBody>
          <a:bodyPr/>
          <a:lstStyle/>
          <a:p>
            <a:r>
              <a:rPr lang="en-US" sz="2800" dirty="0"/>
              <a:t>New Journeys Potpourri</a:t>
            </a:r>
          </a:p>
        </p:txBody>
      </p:sp>
      <p:sp>
        <p:nvSpPr>
          <p:cNvPr id="3" name="Content Placeholder 2">
            <a:extLst>
              <a:ext uri="{FF2B5EF4-FFF2-40B4-BE49-F238E27FC236}">
                <a16:creationId xmlns:a16="http://schemas.microsoft.com/office/drawing/2014/main" id="{B5CCE886-C7E5-E2C1-113C-A60A2A222CF1}"/>
              </a:ext>
            </a:extLst>
          </p:cNvPr>
          <p:cNvSpPr>
            <a:spLocks noGrp="1"/>
          </p:cNvSpPr>
          <p:nvPr>
            <p:ph idx="1"/>
          </p:nvPr>
        </p:nvSpPr>
        <p:spPr>
          <a:xfrm>
            <a:off x="457200" y="762000"/>
            <a:ext cx="8229600" cy="5334000"/>
          </a:xfrm>
        </p:spPr>
        <p:txBody>
          <a:bodyPr/>
          <a:lstStyle/>
          <a:p>
            <a:r>
              <a:rPr lang="en-US" sz="2400" dirty="0"/>
              <a:t>As is the case with most public sector mental health services, New Journeys is primarily supported by Medicaid. Teams in WA can serve no more than 2 enrolled persons on private insurance at any one time. </a:t>
            </a:r>
          </a:p>
          <a:p>
            <a:r>
              <a:rPr lang="en-US" sz="2400" dirty="0"/>
              <a:t>With the Affordable Care Act, eligibility for and access to Medicaid has dramatically expended. For more information, go to www.</a:t>
            </a:r>
            <a:r>
              <a:rPr lang="en-US" sz="2400" dirty="0">
                <a:effectLst>
                  <a:outerShdw blurRad="38100" dist="38100" dir="2700000" algn="tl">
                    <a:srgbClr val="000000">
                      <a:alpha val="43137"/>
                    </a:srgbClr>
                  </a:outerShdw>
                </a:effectLst>
                <a:latin typeface="+mj-lt"/>
                <a:ea typeface="Calibri" panose="020F0502020204030204" pitchFamily="34" charset="0"/>
              </a:rPr>
              <a:t>wahealthplanfinder.org. </a:t>
            </a:r>
            <a:endParaRPr lang="en-US" sz="2400" dirty="0">
              <a:effectLst>
                <a:outerShdw blurRad="38100" dist="38100" dir="2700000" algn="tl">
                  <a:srgbClr val="000000">
                    <a:alpha val="43137"/>
                  </a:srgbClr>
                </a:outerShdw>
              </a:effectLst>
              <a:latin typeface="+mj-lt"/>
            </a:endParaRPr>
          </a:p>
          <a:p>
            <a:r>
              <a:rPr lang="en-US" sz="2400" dirty="0"/>
              <a:t>New Journeys Teams may be found in Chelan, Clark, Cowlitz, Franklin, Grays Harbor, King, Kitsap, Lewis, Mason, Pierce, Spokane, Thurston and Yakima counties. More teams are being developed. Specific locations and contact info may be found at: https://www.newjourneyswashington.org/copy-of-locations</a:t>
            </a:r>
          </a:p>
          <a:p>
            <a:r>
              <a:rPr lang="en-US" sz="2400" dirty="0"/>
              <a:t>Additional information on public mental health services in WA may be found here: https://www.hca.wa.gov/health-care-services-and-supports/behavioral-health-and-recovery</a:t>
            </a:r>
          </a:p>
        </p:txBody>
      </p:sp>
    </p:spTree>
    <p:extLst>
      <p:ext uri="{BB962C8B-B14F-4D97-AF65-F5344CB8AC3E}">
        <p14:creationId xmlns:p14="http://schemas.microsoft.com/office/powerpoint/2010/main" val="1833941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51B38-B321-E69C-A9D8-6E46B1FD97D8}"/>
              </a:ext>
            </a:extLst>
          </p:cNvPr>
          <p:cNvSpPr>
            <a:spLocks noGrp="1"/>
          </p:cNvSpPr>
          <p:nvPr>
            <p:ph type="title"/>
          </p:nvPr>
        </p:nvSpPr>
        <p:spPr>
          <a:xfrm>
            <a:off x="457200" y="274638"/>
            <a:ext cx="8229600" cy="792162"/>
          </a:xfrm>
        </p:spPr>
        <p:txBody>
          <a:bodyPr/>
          <a:lstStyle/>
          <a:p>
            <a:r>
              <a:rPr lang="en-US" sz="2800" dirty="0"/>
              <a:t>New Journeys Model</a:t>
            </a:r>
          </a:p>
        </p:txBody>
      </p:sp>
      <p:pic>
        <p:nvPicPr>
          <p:cNvPr id="4" name="Content Placeholder 3" descr="Diagram, venn diagram&#10;&#10;Description automatically generated">
            <a:extLst>
              <a:ext uri="{FF2B5EF4-FFF2-40B4-BE49-F238E27FC236}">
                <a16:creationId xmlns:a16="http://schemas.microsoft.com/office/drawing/2014/main" id="{C35AE8A9-52CC-668E-E438-C7A92EFA6E4A}"/>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32789" y="1600200"/>
            <a:ext cx="4878421" cy="4495800"/>
          </a:xfrm>
          <a:prstGeom prst="rect">
            <a:avLst/>
          </a:prstGeom>
          <a:noFill/>
          <a:ln>
            <a:noFill/>
          </a:ln>
        </p:spPr>
      </p:pic>
    </p:spTree>
    <p:extLst>
      <p:ext uri="{BB962C8B-B14F-4D97-AF65-F5344CB8AC3E}">
        <p14:creationId xmlns:p14="http://schemas.microsoft.com/office/powerpoint/2010/main" val="33278900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5FC97-D24F-4D39-02AC-D6173C0893BF}"/>
              </a:ext>
            </a:extLst>
          </p:cNvPr>
          <p:cNvSpPr>
            <a:spLocks noGrp="1"/>
          </p:cNvSpPr>
          <p:nvPr>
            <p:ph type="title"/>
          </p:nvPr>
        </p:nvSpPr>
        <p:spPr>
          <a:xfrm>
            <a:off x="457200" y="274638"/>
            <a:ext cx="8229600" cy="563562"/>
          </a:xfrm>
        </p:spPr>
        <p:txBody>
          <a:bodyPr/>
          <a:lstStyle/>
          <a:p>
            <a:r>
              <a:rPr lang="en-US" sz="2800" dirty="0"/>
              <a:t>Notes on Transition</a:t>
            </a:r>
          </a:p>
        </p:txBody>
      </p:sp>
      <p:sp>
        <p:nvSpPr>
          <p:cNvPr id="3" name="Content Placeholder 2">
            <a:extLst>
              <a:ext uri="{FF2B5EF4-FFF2-40B4-BE49-F238E27FC236}">
                <a16:creationId xmlns:a16="http://schemas.microsoft.com/office/drawing/2014/main" id="{30FEB266-F9D5-4335-6391-A2AF29738DB8}"/>
              </a:ext>
            </a:extLst>
          </p:cNvPr>
          <p:cNvSpPr>
            <a:spLocks noGrp="1"/>
          </p:cNvSpPr>
          <p:nvPr>
            <p:ph idx="1"/>
          </p:nvPr>
        </p:nvSpPr>
        <p:spPr>
          <a:xfrm>
            <a:off x="457200" y="914400"/>
            <a:ext cx="8229600" cy="5562600"/>
          </a:xfrm>
        </p:spPr>
        <p:txBody>
          <a:bodyPr/>
          <a:lstStyle/>
          <a:p>
            <a:r>
              <a:rPr lang="en-US" sz="2800" dirty="0"/>
              <a:t>For those leaving secondary school, needing continuing clinical care and not involved with a New Journeys team, referral to your local community mental health center is suggested. Remember that Medicaid may be needed in order to access care there.</a:t>
            </a:r>
          </a:p>
          <a:p>
            <a:r>
              <a:rPr lang="en-US" sz="2800" dirty="0"/>
              <a:t>Seek out a mental health center that offers evidence based supported employment/education.</a:t>
            </a:r>
          </a:p>
          <a:p>
            <a:r>
              <a:rPr lang="en-US" sz="2800" dirty="0"/>
              <a:t>Seek out a mental health center that offers cognitive behavioral therapy, not just medication.</a:t>
            </a:r>
          </a:p>
          <a:p>
            <a:r>
              <a:rPr lang="en-US" sz="2800" dirty="0"/>
              <a:t>Help family members by referring them to the National Alliance on Mental Illness for support and education (https://www.namiwa.org/).</a:t>
            </a:r>
          </a:p>
        </p:txBody>
      </p:sp>
    </p:spTree>
    <p:extLst>
      <p:ext uri="{BB962C8B-B14F-4D97-AF65-F5344CB8AC3E}">
        <p14:creationId xmlns:p14="http://schemas.microsoft.com/office/powerpoint/2010/main" val="32255320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a:xfrm>
            <a:off x="457200" y="274638"/>
            <a:ext cx="8229600" cy="563562"/>
          </a:xfrm>
        </p:spPr>
        <p:txBody>
          <a:bodyPr/>
          <a:lstStyle/>
          <a:p>
            <a:r>
              <a:rPr lang="en-US" sz="3200" b="0">
                <a:effectLst/>
              </a:rPr>
              <a:t>Conclusion</a:t>
            </a:r>
          </a:p>
        </p:txBody>
      </p:sp>
      <p:sp>
        <p:nvSpPr>
          <p:cNvPr id="323587" name="Rectangle 3"/>
          <p:cNvSpPr>
            <a:spLocks noGrp="1" noChangeArrowheads="1"/>
          </p:cNvSpPr>
          <p:nvPr>
            <p:ph type="body" idx="1"/>
          </p:nvPr>
        </p:nvSpPr>
        <p:spPr>
          <a:xfrm>
            <a:off x="457200" y="1066800"/>
            <a:ext cx="8229600" cy="5029200"/>
          </a:xfrm>
        </p:spPr>
        <p:txBody>
          <a:bodyPr/>
          <a:lstStyle/>
          <a:p>
            <a:pPr>
              <a:buFontTx/>
              <a:buNone/>
            </a:pPr>
            <a:r>
              <a:rPr lang="en-US" dirty="0"/>
              <a:t>Review of Goals for the Day</a:t>
            </a:r>
          </a:p>
          <a:p>
            <a:pPr>
              <a:buFontTx/>
              <a:buNone/>
            </a:pPr>
            <a:r>
              <a:rPr lang="en-US" dirty="0"/>
              <a:t>Potpourri and Leftovers</a:t>
            </a:r>
          </a:p>
          <a:p>
            <a:pPr>
              <a:buFontTx/>
              <a:buNone/>
            </a:pPr>
            <a:r>
              <a:rPr lang="en-US" dirty="0"/>
              <a:t>Evaluation </a:t>
            </a:r>
          </a:p>
          <a:p>
            <a:pPr>
              <a:buFontTx/>
              <a:buNone/>
            </a:pPr>
            <a:r>
              <a:rPr lang="en-US" dirty="0"/>
              <a:t>Adjourn</a:t>
            </a:r>
          </a:p>
          <a:p>
            <a:pPr>
              <a:buFontTx/>
              <a:buNone/>
            </a:pPr>
            <a:r>
              <a:rPr lang="en-US" dirty="0"/>
              <a:t>Thank you!</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p:txBody>
          <a:bodyPr/>
          <a:lstStyle/>
          <a:p>
            <a:r>
              <a:rPr lang="en-US"/>
              <a:t>Your Presenter</a:t>
            </a:r>
          </a:p>
        </p:txBody>
      </p:sp>
      <p:sp>
        <p:nvSpPr>
          <p:cNvPr id="275459" name="Rectangle 3"/>
          <p:cNvSpPr>
            <a:spLocks noGrp="1" noChangeArrowheads="1"/>
          </p:cNvSpPr>
          <p:nvPr>
            <p:ph type="body" idx="1"/>
          </p:nvPr>
        </p:nvSpPr>
        <p:spPr/>
        <p:txBody>
          <a:bodyPr/>
          <a:lstStyle/>
          <a:p>
            <a:pPr>
              <a:buFontTx/>
              <a:buNone/>
            </a:pPr>
            <a:r>
              <a:rPr lang="en-US" dirty="0"/>
              <a:t>Jonathan R. Beard, MSSW</a:t>
            </a:r>
          </a:p>
          <a:p>
            <a:pPr>
              <a:buFontTx/>
              <a:buNone/>
            </a:pPr>
            <a:r>
              <a:rPr lang="en-US" dirty="0"/>
              <a:t>Progressive Strategies</a:t>
            </a:r>
          </a:p>
          <a:p>
            <a:pPr>
              <a:buFontTx/>
              <a:buNone/>
            </a:pPr>
            <a:r>
              <a:rPr lang="en-US" dirty="0"/>
              <a:t>PO Box 15419</a:t>
            </a:r>
          </a:p>
          <a:p>
            <a:pPr>
              <a:buFontTx/>
              <a:buNone/>
            </a:pPr>
            <a:r>
              <a:rPr lang="en-US" dirty="0"/>
              <a:t>Seattle, WA 98115</a:t>
            </a:r>
          </a:p>
          <a:p>
            <a:pPr>
              <a:buFontTx/>
              <a:buNone/>
            </a:pPr>
            <a:r>
              <a:rPr lang="en-US" dirty="0"/>
              <a:t>206.524.3927</a:t>
            </a:r>
          </a:p>
          <a:p>
            <a:pPr>
              <a:buFontTx/>
              <a:buNone/>
            </a:pPr>
            <a:r>
              <a:rPr lang="en-US" dirty="0"/>
              <a:t>progressivestrategies@comcast.net</a:t>
            </a:r>
          </a:p>
          <a:p>
            <a:pPr>
              <a:buFontTx/>
              <a:buNone/>
            </a:pPr>
            <a:r>
              <a:rPr lang="en-US" dirty="0"/>
              <a:t>www.progressivestrategies.org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274638"/>
            <a:ext cx="8229600" cy="715962"/>
          </a:xfrm>
        </p:spPr>
        <p:txBody>
          <a:bodyPr/>
          <a:lstStyle/>
          <a:p>
            <a:r>
              <a:rPr lang="en-US" sz="3200"/>
              <a:t>What is “Mental Health”? </a:t>
            </a:r>
          </a:p>
        </p:txBody>
      </p:sp>
      <p:sp>
        <p:nvSpPr>
          <p:cNvPr id="30723" name="Rectangle 3"/>
          <p:cNvSpPr>
            <a:spLocks noGrp="1" noChangeArrowheads="1"/>
          </p:cNvSpPr>
          <p:nvPr>
            <p:ph type="body" idx="1"/>
          </p:nvPr>
        </p:nvSpPr>
        <p:spPr>
          <a:xfrm>
            <a:off x="457200" y="1143000"/>
            <a:ext cx="8534400" cy="5410200"/>
          </a:xfrm>
        </p:spPr>
        <p:txBody>
          <a:bodyPr/>
          <a:lstStyle/>
          <a:p>
            <a:pPr marL="609600" indent="-609600">
              <a:lnSpc>
                <a:spcPct val="80000"/>
              </a:lnSpc>
              <a:buFontTx/>
              <a:buAutoNum type="arabicPeriod"/>
            </a:pPr>
            <a:r>
              <a:rPr lang="en-US" sz="2400">
                <a:effectLst/>
              </a:rPr>
              <a:t>“Optimum mental health is the fullest, most adequate response that a given individual can make in the particular circumstances in which he or she is found (Mead, 1963).”</a:t>
            </a:r>
          </a:p>
          <a:p>
            <a:pPr marL="609600" indent="-609600">
              <a:lnSpc>
                <a:spcPct val="80000"/>
              </a:lnSpc>
              <a:buFontTx/>
              <a:buAutoNum type="arabicPeriod"/>
            </a:pPr>
            <a:endParaRPr lang="en-US" sz="2400">
              <a:effectLst/>
            </a:endParaRPr>
          </a:p>
          <a:p>
            <a:pPr marL="609600" indent="-609600">
              <a:lnSpc>
                <a:spcPct val="80000"/>
              </a:lnSpc>
              <a:buFontTx/>
              <a:buAutoNum type="arabicPeriod"/>
            </a:pPr>
            <a:r>
              <a:rPr lang="en-US" sz="2400">
                <a:effectLst/>
              </a:rPr>
              <a:t>“Mental health means psychological well being. It refers to more than the purely cerebral state of the person. It also stands for the emotional affective states, the relationships established with others and overall equilibrium in the person’s socio-cultural context (Schwartz and Schwartz, 1968).”</a:t>
            </a:r>
          </a:p>
          <a:p>
            <a:pPr marL="609600" indent="-609600">
              <a:lnSpc>
                <a:spcPct val="80000"/>
              </a:lnSpc>
              <a:buFontTx/>
              <a:buAutoNum type="arabicPeriod"/>
            </a:pPr>
            <a:endParaRPr lang="en-US" sz="2400">
              <a:effectLst/>
            </a:endParaRPr>
          </a:p>
          <a:p>
            <a:pPr marL="609600" indent="-609600">
              <a:lnSpc>
                <a:spcPct val="80000"/>
              </a:lnSpc>
              <a:buFontTx/>
              <a:buAutoNum type="arabicPeriod"/>
            </a:pPr>
            <a:r>
              <a:rPr lang="en-US" sz="2400">
                <a:effectLst/>
              </a:rPr>
              <a:t>“Criteria for mental health include the attitudes of an individual towards self; growth, development or self-actualization; integration; autonomy; perception of reality and environmental mastery (Jahoda, 1948).”</a:t>
            </a:r>
          </a:p>
          <a:p>
            <a:pPr marL="609600" indent="-609600">
              <a:lnSpc>
                <a:spcPct val="80000"/>
              </a:lnSpc>
              <a:buFontTx/>
              <a:buNone/>
            </a:pPr>
            <a:r>
              <a:rPr lang="en-US" sz="1800" b="1"/>
              <a:t> </a:t>
            </a:r>
          </a:p>
          <a:p>
            <a:pPr marL="609600" indent="-609600">
              <a:lnSpc>
                <a:spcPct val="80000"/>
              </a:lnSpc>
              <a:buFontTx/>
              <a:buNone/>
            </a:pPr>
            <a:endParaRPr lang="en-US" sz="1800" b="1"/>
          </a:p>
          <a:p>
            <a:pPr marL="609600" indent="-609600">
              <a:lnSpc>
                <a:spcPct val="80000"/>
              </a:lnSpc>
              <a:buFontTx/>
              <a:buNone/>
            </a:pPr>
            <a:endParaRPr lang="en-US" sz="1600" b="1"/>
          </a:p>
          <a:p>
            <a:pPr marL="609600" indent="-609600">
              <a:lnSpc>
                <a:spcPct val="80000"/>
              </a:lnSpc>
              <a:buFontTx/>
              <a:buNone/>
            </a:pPr>
            <a:endParaRPr lang="en-US" sz="900" b="1"/>
          </a:p>
          <a:p>
            <a:pPr marL="609600" indent="-609600">
              <a:lnSpc>
                <a:spcPct val="80000"/>
              </a:lnSpc>
              <a:buFontTx/>
              <a:buNone/>
            </a:pPr>
            <a:endParaRPr lang="en-US" sz="900" b="1"/>
          </a:p>
          <a:p>
            <a:pPr marL="609600" indent="-609600">
              <a:lnSpc>
                <a:spcPct val="80000"/>
              </a:lnSpc>
              <a:buFontTx/>
              <a:buNone/>
            </a:pPr>
            <a:endParaRPr lang="en-US" sz="900" b="1"/>
          </a:p>
          <a:p>
            <a:pPr marL="609600" indent="-609600">
              <a:lnSpc>
                <a:spcPct val="80000"/>
              </a:lnSpc>
              <a:buFontTx/>
              <a:buNone/>
            </a:pPr>
            <a:endParaRPr lang="en-US" sz="900" b="1"/>
          </a:p>
          <a:p>
            <a:pPr marL="609600" indent="-609600">
              <a:lnSpc>
                <a:spcPct val="80000"/>
              </a:lnSpc>
              <a:buFontTx/>
              <a:buNone/>
            </a:pPr>
            <a:endParaRPr lang="en-US" sz="900" b="1"/>
          </a:p>
          <a:p>
            <a:pPr marL="609600" indent="-609600">
              <a:lnSpc>
                <a:spcPct val="80000"/>
              </a:lnSpc>
              <a:buFontTx/>
              <a:buNone/>
            </a:pPr>
            <a:endParaRPr lang="en-US" sz="9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sz="3200"/>
              <a:t>What is a “Mental Disorder”?</a:t>
            </a:r>
          </a:p>
        </p:txBody>
      </p:sp>
      <p:sp>
        <p:nvSpPr>
          <p:cNvPr id="34819" name="Rectangle 3"/>
          <p:cNvSpPr>
            <a:spLocks noGrp="1" noChangeArrowheads="1"/>
          </p:cNvSpPr>
          <p:nvPr>
            <p:ph type="body" idx="1"/>
          </p:nvPr>
        </p:nvSpPr>
        <p:spPr/>
        <p:txBody>
          <a:bodyPr/>
          <a:lstStyle/>
          <a:p>
            <a:pPr>
              <a:lnSpc>
                <a:spcPct val="80000"/>
              </a:lnSpc>
              <a:buFontTx/>
              <a:buNone/>
            </a:pPr>
            <a:r>
              <a:rPr lang="en-US" sz="2800" b="1" dirty="0"/>
              <a:t>Mental Disorder</a:t>
            </a:r>
            <a:r>
              <a:rPr lang="en-US" sz="2800" dirty="0"/>
              <a:t>:  A clinically significant behavioral or psychological syndrome or pattern that occurs in a person and that is associated with present: </a:t>
            </a:r>
          </a:p>
          <a:p>
            <a:pPr>
              <a:lnSpc>
                <a:spcPct val="80000"/>
              </a:lnSpc>
            </a:pPr>
            <a:r>
              <a:rPr lang="en-US" sz="2800" b="1" dirty="0"/>
              <a:t>distress</a:t>
            </a:r>
            <a:r>
              <a:rPr lang="en-US" sz="2800" dirty="0"/>
              <a:t> (a painful symptom) or a </a:t>
            </a:r>
          </a:p>
          <a:p>
            <a:pPr>
              <a:lnSpc>
                <a:spcPct val="80000"/>
              </a:lnSpc>
            </a:pPr>
            <a:r>
              <a:rPr lang="en-US" sz="2800" b="1" dirty="0"/>
              <a:t>disability </a:t>
            </a:r>
            <a:r>
              <a:rPr lang="en-US" sz="2800" dirty="0"/>
              <a:t>(impairment in one or more important areas of role or task functioning) or with a significantly increased </a:t>
            </a:r>
          </a:p>
          <a:p>
            <a:pPr>
              <a:lnSpc>
                <a:spcPct val="80000"/>
              </a:lnSpc>
            </a:pPr>
            <a:r>
              <a:rPr lang="en-US" sz="2800" b="1" dirty="0"/>
              <a:t>risk </a:t>
            </a:r>
            <a:r>
              <a:rPr lang="en-US" sz="2800" dirty="0"/>
              <a:t>of suffering death, pain, disability, or an important loss of freedom.  </a:t>
            </a:r>
            <a:br>
              <a:rPr lang="en-US" sz="2400" dirty="0"/>
            </a:br>
            <a:br>
              <a:rPr lang="en-US" sz="2400" dirty="0"/>
            </a:br>
            <a:br>
              <a:rPr lang="en-US" sz="2400" dirty="0"/>
            </a:br>
            <a:br>
              <a:rPr lang="en-US" sz="2400" dirty="0"/>
            </a:b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sz="3200"/>
              <a:t>Social Aspects of Mental Illness</a:t>
            </a:r>
          </a:p>
        </p:txBody>
      </p:sp>
      <p:sp>
        <p:nvSpPr>
          <p:cNvPr id="39939" name="Rectangle 3"/>
          <p:cNvSpPr>
            <a:spLocks noGrp="1" noChangeArrowheads="1"/>
          </p:cNvSpPr>
          <p:nvPr>
            <p:ph type="body" idx="1"/>
          </p:nvPr>
        </p:nvSpPr>
        <p:spPr>
          <a:xfrm>
            <a:off x="457200" y="1295400"/>
            <a:ext cx="8229600" cy="4800600"/>
          </a:xfrm>
        </p:spPr>
        <p:txBody>
          <a:bodyPr/>
          <a:lstStyle/>
          <a:p>
            <a:r>
              <a:rPr lang="en-US" dirty="0"/>
              <a:t>Widespread </a:t>
            </a:r>
            <a:r>
              <a:rPr lang="en-US" b="1" dirty="0"/>
              <a:t>stigma</a:t>
            </a:r>
            <a:r>
              <a:rPr lang="en-US" dirty="0"/>
              <a:t> in society.</a:t>
            </a:r>
          </a:p>
          <a:p>
            <a:r>
              <a:rPr lang="en-US" b="1" dirty="0"/>
              <a:t>Poverty</a:t>
            </a:r>
            <a:r>
              <a:rPr lang="en-US" dirty="0"/>
              <a:t> as a result of poor school performance and/or vocational disability.</a:t>
            </a:r>
          </a:p>
          <a:p>
            <a:r>
              <a:rPr lang="en-US" b="1" dirty="0"/>
              <a:t>Dependence</a:t>
            </a:r>
            <a:r>
              <a:rPr lang="en-US" dirty="0"/>
              <a:t> on families and the public system of care.</a:t>
            </a:r>
          </a:p>
          <a:p>
            <a:r>
              <a:rPr lang="en-US" b="1" dirty="0"/>
              <a:t>Reduced access to care </a:t>
            </a:r>
            <a:r>
              <a:rPr lang="en-US" dirty="0"/>
              <a:t>as families grow weary and system shrinks due to declining resources.</a:t>
            </a:r>
          </a:p>
          <a:p>
            <a:r>
              <a:rPr lang="en-US" b="1" dirty="0"/>
              <a:t>Negative ripple effects (and huge costs) </a:t>
            </a:r>
            <a:r>
              <a:rPr lang="en-US" dirty="0"/>
              <a:t>into homelessness, law enforcement, judicial systems.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p:txBody>
          <a:bodyPr/>
          <a:lstStyle/>
          <a:p>
            <a:r>
              <a:rPr lang="en-US" sz="2800"/>
              <a:t>Childhood Mental Illness</a:t>
            </a:r>
          </a:p>
        </p:txBody>
      </p:sp>
      <p:sp>
        <p:nvSpPr>
          <p:cNvPr id="304131" name="Rectangle 3"/>
          <p:cNvSpPr>
            <a:spLocks noGrp="1" noChangeArrowheads="1"/>
          </p:cNvSpPr>
          <p:nvPr>
            <p:ph type="body" idx="1"/>
          </p:nvPr>
        </p:nvSpPr>
        <p:spPr/>
        <p:txBody>
          <a:bodyPr/>
          <a:lstStyle/>
          <a:p>
            <a:pPr>
              <a:buFontTx/>
              <a:buNone/>
            </a:pPr>
            <a:r>
              <a:rPr lang="en-US" dirty="0"/>
              <a:t>Depending on what criteria for severity are used in diagnosing children with mental illness, anywhere from 6 to 12 percent of children have a mental illness at any given time. </a:t>
            </a:r>
          </a:p>
          <a:p>
            <a:pPr>
              <a:buFontTx/>
              <a:buNone/>
            </a:pPr>
            <a:r>
              <a:rPr lang="en-US" dirty="0"/>
              <a:t>Many adults with severe mental illness report onset of symptoms of their illness as early as between ages 5 and 9. </a:t>
            </a:r>
            <a:br>
              <a:rPr lang="en-US" dirty="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p:txBody>
          <a:bodyPr/>
          <a:lstStyle/>
          <a:p>
            <a:r>
              <a:rPr lang="en-US" sz="2800"/>
              <a:t>Childhood Mental Illness</a:t>
            </a:r>
          </a:p>
        </p:txBody>
      </p:sp>
      <p:sp>
        <p:nvSpPr>
          <p:cNvPr id="305155" name="Rectangle 3"/>
          <p:cNvSpPr>
            <a:spLocks noGrp="1" noChangeArrowheads="1"/>
          </p:cNvSpPr>
          <p:nvPr>
            <p:ph type="body" idx="1"/>
          </p:nvPr>
        </p:nvSpPr>
        <p:spPr/>
        <p:txBody>
          <a:bodyPr/>
          <a:lstStyle/>
          <a:p>
            <a:pPr>
              <a:lnSpc>
                <a:spcPct val="80000"/>
              </a:lnSpc>
              <a:buFontTx/>
              <a:buNone/>
            </a:pPr>
            <a:r>
              <a:rPr lang="en-US" sz="2800"/>
              <a:t>Childhood and adolescent mental illnesses include: </a:t>
            </a:r>
          </a:p>
          <a:p>
            <a:pPr>
              <a:lnSpc>
                <a:spcPct val="80000"/>
              </a:lnSpc>
            </a:pPr>
            <a:r>
              <a:rPr lang="en-US" sz="2800"/>
              <a:t>Anxiety Disorder </a:t>
            </a:r>
          </a:p>
          <a:p>
            <a:pPr>
              <a:lnSpc>
                <a:spcPct val="80000"/>
              </a:lnSpc>
            </a:pPr>
            <a:r>
              <a:rPr lang="en-US" sz="2800"/>
              <a:t>Attention Deficit-Hyperactivity Disorder </a:t>
            </a:r>
          </a:p>
          <a:p>
            <a:pPr>
              <a:lnSpc>
                <a:spcPct val="80000"/>
              </a:lnSpc>
            </a:pPr>
            <a:r>
              <a:rPr lang="en-US" sz="2800"/>
              <a:t>Bipolar Disorder </a:t>
            </a:r>
          </a:p>
          <a:p>
            <a:pPr>
              <a:lnSpc>
                <a:spcPct val="80000"/>
              </a:lnSpc>
            </a:pPr>
            <a:r>
              <a:rPr lang="en-US" sz="2800"/>
              <a:t>Major Depression </a:t>
            </a:r>
          </a:p>
          <a:p>
            <a:pPr>
              <a:lnSpc>
                <a:spcPct val="80000"/>
              </a:lnSpc>
            </a:pPr>
            <a:r>
              <a:rPr lang="en-US" sz="2800"/>
              <a:t>Obsessive-Compulsive Disorder </a:t>
            </a:r>
          </a:p>
          <a:p>
            <a:pPr>
              <a:lnSpc>
                <a:spcPct val="80000"/>
              </a:lnSpc>
            </a:pPr>
            <a:r>
              <a:rPr lang="en-US" sz="2800"/>
              <a:t>Panic Disorder </a:t>
            </a:r>
          </a:p>
          <a:p>
            <a:pPr>
              <a:lnSpc>
                <a:spcPct val="80000"/>
              </a:lnSpc>
            </a:pPr>
            <a:r>
              <a:rPr lang="en-US" sz="2800"/>
              <a:t>Pervasive Developmental Disorder (includes Autism) </a:t>
            </a:r>
          </a:p>
          <a:p>
            <a:pPr>
              <a:lnSpc>
                <a:spcPct val="80000"/>
              </a:lnSpc>
            </a:pPr>
            <a:r>
              <a:rPr lang="en-US" sz="2800"/>
              <a:t>Schizophrenia</a:t>
            </a:r>
          </a:p>
          <a:p>
            <a:pPr>
              <a:lnSpc>
                <a:spcPct val="80000"/>
              </a:lnSpc>
            </a:pPr>
            <a:r>
              <a:rPr lang="en-US" sz="2800"/>
              <a:t>Conduct Disorder</a:t>
            </a:r>
          </a:p>
          <a:p>
            <a:pPr>
              <a:lnSpc>
                <a:spcPct val="80000"/>
              </a:lnSpc>
            </a:pPr>
            <a:endParaRPr lang="en-US"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p:txBody>
          <a:bodyPr/>
          <a:lstStyle/>
          <a:p>
            <a:r>
              <a:rPr lang="en-US" sz="2800"/>
              <a:t>Childhood Mental Illness</a:t>
            </a:r>
          </a:p>
        </p:txBody>
      </p:sp>
      <p:sp>
        <p:nvSpPr>
          <p:cNvPr id="306179" name="Rectangle 3"/>
          <p:cNvSpPr>
            <a:spLocks noGrp="1" noChangeArrowheads="1"/>
          </p:cNvSpPr>
          <p:nvPr>
            <p:ph type="body" idx="1"/>
          </p:nvPr>
        </p:nvSpPr>
        <p:spPr/>
        <p:txBody>
          <a:bodyPr/>
          <a:lstStyle/>
          <a:p>
            <a:pPr>
              <a:lnSpc>
                <a:spcPct val="90000"/>
              </a:lnSpc>
            </a:pPr>
            <a:r>
              <a:rPr lang="en-US" sz="2800" dirty="0"/>
              <a:t>Early treatment of the major psychiatric disorders can lessen the severity of recurrence over a lifetime. </a:t>
            </a:r>
          </a:p>
          <a:p>
            <a:pPr>
              <a:lnSpc>
                <a:spcPct val="90000"/>
              </a:lnSpc>
            </a:pPr>
            <a:r>
              <a:rPr lang="en-US" sz="2800" dirty="0"/>
              <a:t>Pediatricians miss 83% of children with psychiatric diagnoses. </a:t>
            </a:r>
          </a:p>
          <a:p>
            <a:pPr>
              <a:lnSpc>
                <a:spcPct val="90000"/>
              </a:lnSpc>
            </a:pPr>
            <a:r>
              <a:rPr lang="en-US" sz="2800" dirty="0"/>
              <a:t>3 million children have a mental illness diagnosis in a one-year period. </a:t>
            </a:r>
          </a:p>
          <a:p>
            <a:pPr>
              <a:lnSpc>
                <a:spcPct val="90000"/>
              </a:lnSpc>
            </a:pPr>
            <a:r>
              <a:rPr lang="en-US" sz="2800" dirty="0"/>
              <a:t>1.4 million of these children receive care in mental health organizations. </a:t>
            </a:r>
          </a:p>
          <a:p>
            <a:pPr>
              <a:lnSpc>
                <a:spcPct val="90000"/>
              </a:lnSpc>
            </a:pPr>
            <a:r>
              <a:rPr lang="en-US" sz="2800" dirty="0"/>
              <a:t>Pervasive Developmental Disorders, including Autism, affect 1 to 1.5 of 1000 children. </a:t>
            </a:r>
          </a:p>
          <a:p>
            <a:pPr>
              <a:lnSpc>
                <a:spcPct val="90000"/>
              </a:lnSpc>
            </a:pPr>
            <a:r>
              <a:rPr lang="en-US" sz="2800" dirty="0"/>
              <a:t>Treatment works, but only if you get it.</a:t>
            </a:r>
          </a:p>
          <a:p>
            <a:pPr>
              <a:lnSpc>
                <a:spcPct val="90000"/>
              </a:lnSpc>
              <a:buFontTx/>
              <a:buNone/>
            </a:pPr>
            <a:endParaRPr lang="en-US" sz="2800" dirty="0"/>
          </a:p>
        </p:txBody>
      </p:sp>
    </p:spTree>
  </p:cSld>
  <p:clrMapOvr>
    <a:masterClrMapping/>
  </p:clrMapOvr>
</p:sld>
</file>

<file path=ppt/theme/theme1.xml><?xml version="1.0" encoding="utf-8"?>
<a:theme xmlns:a="http://schemas.openxmlformats.org/drawingml/2006/main" name="Teamwork">
  <a:themeElements>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Teamwork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Teamwork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Teamwork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Teamwork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Teamwork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Teamwork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Teamwork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Teamwork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1119E051549804D8B823930D5BAFE7B" ma:contentTypeVersion="13" ma:contentTypeDescription="Create a new document." ma:contentTypeScope="" ma:versionID="3bd7e606863498640df394e789d83216">
  <xsd:schema xmlns:xsd="http://www.w3.org/2001/XMLSchema" xmlns:xs="http://www.w3.org/2001/XMLSchema" xmlns:p="http://schemas.microsoft.com/office/2006/metadata/properties" xmlns:ns2="d66e13b4-6ad2-466c-808d-496feaa814d6" xmlns:ns3="5ce4d75c-128b-4f7c-b050-0a3b2b373af0" targetNamespace="http://schemas.microsoft.com/office/2006/metadata/properties" ma:root="true" ma:fieldsID="acb591eb90deb53299b2fb602805da5e" ns2:_="" ns3:_="">
    <xsd:import namespace="d66e13b4-6ad2-466c-808d-496feaa814d6"/>
    <xsd:import namespace="5ce4d75c-128b-4f7c-b050-0a3b2b373af0"/>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6e13b4-6ad2-466c-808d-496feaa814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31da502c-7e40-4002-9fa7-8e5645d13f89" ma:termSetId="09814cd3-568e-fe90-9814-8d621ff8fb84" ma:anchorId="fba54fb3-c3e1-fe81-a776-ca4b69148c4d" ma:open="true" ma:isKeyword="false">
      <xsd:complexType>
        <xsd:sequence>
          <xsd:element ref="pc:Terms" minOccurs="0" maxOccurs="1"/>
        </xsd:sequence>
      </xsd:complex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e4d75c-128b-4f7c-b050-0a3b2b373af0"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244B12D-E2D7-451C-97D0-61B962193076}"/>
</file>

<file path=customXml/itemProps2.xml><?xml version="1.0" encoding="utf-8"?>
<ds:datastoreItem xmlns:ds="http://schemas.openxmlformats.org/officeDocument/2006/customXml" ds:itemID="{A54E10A2-F0CD-461B-A876-D8A5667A034F}"/>
</file>

<file path=docProps/app.xml><?xml version="1.0" encoding="utf-8"?>
<Properties xmlns="http://schemas.openxmlformats.org/officeDocument/2006/extended-properties" xmlns:vt="http://schemas.openxmlformats.org/officeDocument/2006/docPropsVTypes">
  <Template>Teamwork</Template>
  <TotalTime>1189</TotalTime>
  <Words>3918</Words>
  <Application>Microsoft Office PowerPoint</Application>
  <PresentationFormat>On-screen Show (4:3)</PresentationFormat>
  <Paragraphs>294</Paragraphs>
  <Slides>35</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35</vt:i4>
      </vt:variant>
    </vt:vector>
  </HeadingPairs>
  <TitlesOfParts>
    <vt:vector size="38" baseType="lpstr">
      <vt:lpstr>Arial</vt:lpstr>
      <vt:lpstr>Garamond</vt:lpstr>
      <vt:lpstr>Teamwork</vt:lpstr>
      <vt:lpstr>Mental Health, Disability, Supports and Transitions to Recovery</vt:lpstr>
      <vt:lpstr>Specific Objectives</vt:lpstr>
      <vt:lpstr>A Couple of Questions About Mental Illness</vt:lpstr>
      <vt:lpstr>What is “Mental Health”? </vt:lpstr>
      <vt:lpstr>What is a “Mental Disorder”?</vt:lpstr>
      <vt:lpstr>Social Aspects of Mental Illness</vt:lpstr>
      <vt:lpstr>Childhood Mental Illness</vt:lpstr>
      <vt:lpstr>Childhood Mental Illness</vt:lpstr>
      <vt:lpstr>Childhood Mental Illness</vt:lpstr>
      <vt:lpstr>Common Adult Mental Disorders </vt:lpstr>
      <vt:lpstr>Common Adult Mental Disorders:  Post Traumatic Stress Disorder</vt:lpstr>
      <vt:lpstr>Treatment(s) of Mental Illness</vt:lpstr>
      <vt:lpstr>Conceptualizing Serious Mental Illness</vt:lpstr>
      <vt:lpstr>Psychiatric Disability</vt:lpstr>
      <vt:lpstr>What is Psychiatric Rehabilitation?</vt:lpstr>
      <vt:lpstr>What is Psychiatric Rehabilitation?</vt:lpstr>
      <vt:lpstr>What is Psychiatric Rehabilitation?</vt:lpstr>
      <vt:lpstr>Economic, Medical and Social Benefits of Working or School</vt:lpstr>
      <vt:lpstr>Economic, Medical and Social Benefits of Working</vt:lpstr>
      <vt:lpstr>Economic, Medical and Social Benefits of Working</vt:lpstr>
      <vt:lpstr>Evidence Based Supported Employment/Education</vt:lpstr>
      <vt:lpstr>Impact of Mental Illness on Academic Role and Task Performance</vt:lpstr>
      <vt:lpstr>Examples of Best Practices in Supported Education</vt:lpstr>
      <vt:lpstr>Examples of Best Practices in Supported Education</vt:lpstr>
      <vt:lpstr>Recovery From Mental Disorders </vt:lpstr>
      <vt:lpstr>Four Major Dimensions That Support Recovery </vt:lpstr>
      <vt:lpstr>Principles of Recovery </vt:lpstr>
      <vt:lpstr>New Journeys</vt:lpstr>
      <vt:lpstr>New Journeys</vt:lpstr>
      <vt:lpstr>New Journeys Program Elements</vt:lpstr>
      <vt:lpstr>New Journeys Potpourri</vt:lpstr>
      <vt:lpstr>New Journeys Model</vt:lpstr>
      <vt:lpstr>Notes on Transition</vt:lpstr>
      <vt:lpstr>Conclusion</vt:lpstr>
      <vt:lpstr>Your Presenter</vt:lpstr>
    </vt:vector>
  </TitlesOfParts>
  <Company>Progressive Strategies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 Issues: Mental Health</dc:title>
  <dc:creator>Jonathan Beard</dc:creator>
  <cp:lastModifiedBy>Jonathan Beard</cp:lastModifiedBy>
  <cp:revision>83</cp:revision>
  <cp:lastPrinted>2022-07-28T22:44:14Z</cp:lastPrinted>
  <dcterms:created xsi:type="dcterms:W3CDTF">2005-09-27T16:48:33Z</dcterms:created>
  <dcterms:modified xsi:type="dcterms:W3CDTF">2023-07-17T18:06:59Z</dcterms:modified>
</cp:coreProperties>
</file>