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46"/>
  </p:notesMasterIdLst>
  <p:handoutMasterIdLst>
    <p:handoutMasterId r:id="rId47"/>
  </p:handoutMasterIdLst>
  <p:sldIdLst>
    <p:sldId id="256" r:id="rId2"/>
    <p:sldId id="259" r:id="rId3"/>
    <p:sldId id="1706" r:id="rId4"/>
    <p:sldId id="458" r:id="rId5"/>
    <p:sldId id="566" r:id="rId6"/>
    <p:sldId id="274" r:id="rId7"/>
    <p:sldId id="951" r:id="rId8"/>
    <p:sldId id="972" r:id="rId9"/>
    <p:sldId id="270" r:id="rId10"/>
    <p:sldId id="571" r:id="rId11"/>
    <p:sldId id="572" r:id="rId12"/>
    <p:sldId id="573" r:id="rId13"/>
    <p:sldId id="576" r:id="rId14"/>
    <p:sldId id="288" r:id="rId15"/>
    <p:sldId id="1703" r:id="rId16"/>
    <p:sldId id="1696" r:id="rId17"/>
    <p:sldId id="1709" r:id="rId18"/>
    <p:sldId id="1725" r:id="rId19"/>
    <p:sldId id="1713" r:id="rId20"/>
    <p:sldId id="1717" r:id="rId21"/>
    <p:sldId id="1726" r:id="rId22"/>
    <p:sldId id="1714" r:id="rId23"/>
    <p:sldId id="1715" r:id="rId24"/>
    <p:sldId id="1727" r:id="rId25"/>
    <p:sldId id="1716" r:id="rId26"/>
    <p:sldId id="1721" r:id="rId27"/>
    <p:sldId id="1723" r:id="rId28"/>
    <p:sldId id="1722" r:id="rId29"/>
    <p:sldId id="1728" r:id="rId30"/>
    <p:sldId id="1719" r:id="rId31"/>
    <p:sldId id="1698" r:id="rId32"/>
    <p:sldId id="1704" r:id="rId33"/>
    <p:sldId id="1724" r:id="rId34"/>
    <p:sldId id="1730" r:id="rId35"/>
    <p:sldId id="1729" r:id="rId36"/>
    <p:sldId id="1605" r:id="rId37"/>
    <p:sldId id="1615" r:id="rId38"/>
    <p:sldId id="1614" r:id="rId39"/>
    <p:sldId id="1242" r:id="rId40"/>
    <p:sldId id="1616" r:id="rId41"/>
    <p:sldId id="1604" r:id="rId42"/>
    <p:sldId id="1712" r:id="rId43"/>
    <p:sldId id="1707" r:id="rId44"/>
    <p:sldId id="273" r:id="rId45"/>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Cambria" panose="02040503050406030204" pitchFamily="18" charset="0"/>
      <p:regular r:id="rId52"/>
      <p:bold r:id="rId53"/>
      <p:italic r:id="rId54"/>
      <p:boldItalic r:id="rId55"/>
    </p:embeddedFont>
    <p:embeddedFont>
      <p:font typeface="Font Awesome 5 Brands Regular" panose="02000503000000000000" pitchFamily="2" charset="2"/>
      <p:regular r:id="rId56"/>
    </p:embeddedFont>
    <p:embeddedFont>
      <p:font typeface="Helvetica" pitchFamily="2" charset="0"/>
      <p:regular r:id="rId57"/>
      <p:bold r:id="rId58"/>
      <p:italic r:id="rId59"/>
      <p:boldItalic r:id="rId60"/>
    </p:embeddedFont>
    <p:embeddedFont>
      <p:font typeface="Montserrat" pitchFamily="2" charset="77"/>
      <p:regular r:id="rId61"/>
      <p:bold r:id="rId62"/>
      <p:italic r:id="rId63"/>
      <p:boldItalic r:id="rId64"/>
    </p:embeddedFont>
    <p:embeddedFont>
      <p:font typeface="Montserrat Medium" panose="020F0502020204030204" pitchFamily="34" charset="0"/>
      <p:regular r:id="rId65"/>
      <p: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2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8"/>
    <p:restoredTop sz="62062"/>
  </p:normalViewPr>
  <p:slideViewPr>
    <p:cSldViewPr snapToGrid="0" snapToObjects="1">
      <p:cViewPr varScale="1">
        <p:scale>
          <a:sx n="106" d="100"/>
          <a:sy n="106" d="100"/>
        </p:scale>
        <p:origin x="1208" y="176"/>
      </p:cViewPr>
      <p:guideLst/>
    </p:cSldViewPr>
  </p:slideViewPr>
  <p:outlineViewPr>
    <p:cViewPr>
      <p:scale>
        <a:sx n="33" d="100"/>
        <a:sy n="33" d="100"/>
      </p:scale>
      <p:origin x="0" y="-21624"/>
    </p:cViewPr>
    <p:sldLst>
      <p:sld r:id="rId1" collapse="1"/>
    </p:sldLst>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4" d="100"/>
          <a:sy n="84" d="100"/>
        </p:scale>
        <p:origin x="3960"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D7EE76-D2EC-0B4C-B884-CA40C8803725}"/>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D6CA4C0-8097-6B40-AEAE-EF7789E8102D}"/>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5A02A39F-4544-F641-8EF6-E93CA370FA1C}" type="datetimeFigureOut">
              <a:rPr lang="en-US" smtClean="0"/>
              <a:t>7/28/23</a:t>
            </a:fld>
            <a:endParaRPr lang="en-US"/>
          </a:p>
        </p:txBody>
      </p:sp>
      <p:sp>
        <p:nvSpPr>
          <p:cNvPr id="4" name="Footer Placeholder 3">
            <a:extLst>
              <a:ext uri="{FF2B5EF4-FFF2-40B4-BE49-F238E27FC236}">
                <a16:creationId xmlns:a16="http://schemas.microsoft.com/office/drawing/2014/main" id="{AABE1608-0ABF-2349-A81C-2EB8D733E5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3E0161E-3104-0146-8D4E-22CB1D22ED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A8AB7E-8C9C-BB4A-A090-E56B0075567A}" type="slidenum">
              <a:rPr lang="en-US" smtClean="0"/>
              <a:t>‹#›</a:t>
            </a:fld>
            <a:endParaRPr lang="en-US"/>
          </a:p>
        </p:txBody>
      </p:sp>
    </p:spTree>
    <p:extLst>
      <p:ext uri="{BB962C8B-B14F-4D97-AF65-F5344CB8AC3E}">
        <p14:creationId xmlns:p14="http://schemas.microsoft.com/office/powerpoint/2010/main" val="2135245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3592C9BE-00A1-C241-878E-3009DD2B07AD}" type="datetimeFigureOut">
              <a:rPr lang="en-US" smtClean="0"/>
              <a:t>7/28/23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31BBC-1B09-124D-85BB-F6F95D8AA77E}" type="slidenum">
              <a:rPr lang="en-US" smtClean="0"/>
              <a:t>‹#›</a:t>
            </a:fld>
            <a:endParaRPr lang="en-US"/>
          </a:p>
        </p:txBody>
      </p:sp>
    </p:spTree>
    <p:extLst>
      <p:ext uri="{BB962C8B-B14F-4D97-AF65-F5344CB8AC3E}">
        <p14:creationId xmlns:p14="http://schemas.microsoft.com/office/powerpoint/2010/main" val="321832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instrc.indiana.edu/transition-resources/transition-matrix.html" TargetMode="External"/><Relationship Id="rId7" Type="http://schemas.openxmlformats.org/officeDocument/2006/relationships/hyperlink" Target="https://www.imdetermined.org/"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lifecoursetools.com/" TargetMode="External"/><Relationship Id="rId5" Type="http://schemas.openxmlformats.org/officeDocument/2006/relationships/hyperlink" Target="https://www.ou.edu/content/dam/Education/documents/personal-preference-indicator.pdf" TargetMode="External"/><Relationship Id="rId4" Type="http://schemas.openxmlformats.org/officeDocument/2006/relationships/hyperlink" Target="http://www.transitioncoalition.org/"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1</a:t>
            </a:fld>
            <a:endParaRPr lang="en-US"/>
          </a:p>
        </p:txBody>
      </p:sp>
    </p:spTree>
    <p:extLst>
      <p:ext uri="{BB962C8B-B14F-4D97-AF65-F5344CB8AC3E}">
        <p14:creationId xmlns:p14="http://schemas.microsoft.com/office/powerpoint/2010/main" val="1749057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36B8BDE-48A9-39EA-48CB-D9B397406D6D}"/>
              </a:ext>
            </a:extLst>
          </p:cNvPr>
          <p:cNvSpPr>
            <a:spLocks noGrp="1" noChangeArrowheads="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897660A-C449-EF49-82BC-C892D4463F46}" type="slidenum">
              <a:rPr lang="en-US" altLang="en-US" sz="1200"/>
              <a:pPr eaLnBrk="1" hangingPunct="1"/>
              <a:t>10</a:t>
            </a:fld>
            <a:endParaRPr lang="en-US" altLang="en-US" sz="1200"/>
          </a:p>
        </p:txBody>
      </p:sp>
      <p:sp>
        <p:nvSpPr>
          <p:cNvPr id="54274" name="Rectangle 2">
            <a:extLst>
              <a:ext uri="{FF2B5EF4-FFF2-40B4-BE49-F238E27FC236}">
                <a16:creationId xmlns:a16="http://schemas.microsoft.com/office/drawing/2014/main" id="{4F5A118A-2505-20B5-A9F6-A7E14E93C7D0}"/>
              </a:ext>
            </a:extLst>
          </p:cNvPr>
          <p:cNvSpPr>
            <a:spLocks noGrp="1" noRot="1" noChangeAspect="1" noChangeArrowheads="1" noTextEdit="1"/>
          </p:cNvSpPr>
          <p:nvPr>
            <p:ph type="sldImg"/>
          </p:nvPr>
        </p:nvSpPr>
        <p:spPr>
          <a:xfrm>
            <a:off x="3852863" y="114300"/>
            <a:ext cx="1117600" cy="628650"/>
          </a:xfrm>
          <a:ln/>
        </p:spPr>
      </p:sp>
      <p:sp>
        <p:nvSpPr>
          <p:cNvPr id="153603" name="Rectangle 3">
            <a:extLst>
              <a:ext uri="{FF2B5EF4-FFF2-40B4-BE49-F238E27FC236}">
                <a16:creationId xmlns:a16="http://schemas.microsoft.com/office/drawing/2014/main" id="{579BC53B-6B37-623C-D76D-AB89B5832C59}"/>
              </a:ext>
            </a:extLst>
          </p:cNvPr>
          <p:cNvSpPr>
            <a:spLocks noGrp="1" noChangeArrowheads="1"/>
          </p:cNvSpPr>
          <p:nvPr>
            <p:ph type="body" idx="1"/>
          </p:nvPr>
        </p:nvSpPr>
        <p:spPr>
          <a:xfrm>
            <a:off x="612775" y="1205345"/>
            <a:ext cx="5192280" cy="7162800"/>
          </a:xfrm>
        </p:spPr>
        <p:txBody>
          <a:bodyPr/>
          <a:lstStyle/>
          <a:p>
            <a:pPr marL="171450" indent="-171450">
              <a:lnSpc>
                <a:spcPct val="90000"/>
              </a:lnSpc>
            </a:pPr>
            <a:r>
              <a:rPr lang="en-US" altLang="en-US" sz="1000" b="1" dirty="0">
                <a:latin typeface="Arial" panose="020B0604020202020204" pitchFamily="34" charset="0"/>
                <a:ea typeface="ＭＳ Ｐゴシック" panose="020B0600070205080204" pitchFamily="34" charset="-128"/>
              </a:rPr>
              <a:t>Scheduling and staffing</a:t>
            </a:r>
            <a:endParaRPr lang="en-US" altLang="en-US" sz="1000"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primary role of the </a:t>
            </a:r>
            <a:r>
              <a:rPr lang="en-US" altLang="en-US" sz="1000" b="1" dirty="0">
                <a:latin typeface="Arial" panose="020B0604020202020204" pitchFamily="34" charset="0"/>
                <a:ea typeface="ＭＳ Ｐゴシック" panose="020B0600070205080204" pitchFamily="34" charset="-128"/>
              </a:rPr>
              <a:t>transition coordinator</a:t>
            </a:r>
            <a:r>
              <a:rPr lang="en-US" altLang="en-US" sz="1000" dirty="0">
                <a:latin typeface="Arial" panose="020B0604020202020204" pitchFamily="34" charset="0"/>
                <a:ea typeface="ＭＳ Ｐゴシック" panose="020B0600070205080204" pitchFamily="34" charset="-128"/>
              </a:rPr>
              <a:t> was to work closely with multiple agencies, and often parents, in order to initiate and secure adults services </a:t>
            </a: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it was discussed that secondary special education personnel </a:t>
            </a:r>
            <a:r>
              <a:rPr lang="en-US" altLang="en-US" sz="1000" i="1" dirty="0">
                <a:latin typeface="Arial" panose="020B0604020202020204" pitchFamily="34" charset="0"/>
                <a:ea typeface="ＭＳ Ｐゴシック" panose="020B0600070205080204" pitchFamily="34" charset="-128"/>
              </a:rPr>
              <a:t>should not</a:t>
            </a:r>
            <a:r>
              <a:rPr lang="en-US" altLang="en-US" sz="1000" dirty="0">
                <a:latin typeface="Arial" panose="020B0604020202020204" pitchFamily="34" charset="0"/>
                <a:ea typeface="ＭＳ Ｐゴシック" panose="020B0600070205080204" pitchFamily="34" charset="-128"/>
              </a:rPr>
              <a:t> be the primary coordinator of transition services</a:t>
            </a: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argument for formalized trans </a:t>
            </a:r>
            <a:r>
              <a:rPr lang="en-US" altLang="en-US" sz="1000" dirty="0" err="1">
                <a:latin typeface="Arial" panose="020B0604020202020204" pitchFamily="34" charset="0"/>
                <a:ea typeface="ＭＳ Ｐゴシック" panose="020B0600070205080204" pitchFamily="34" charset="-128"/>
              </a:rPr>
              <a:t>coord</a:t>
            </a:r>
            <a:r>
              <a:rPr lang="en-US" altLang="en-US" sz="1000" dirty="0">
                <a:latin typeface="Arial" panose="020B0604020202020204" pitchFamily="34" charset="0"/>
                <a:ea typeface="ＭＳ Ｐゴシック" panose="020B0600070205080204" pitchFamily="34" charset="-128"/>
              </a:rPr>
              <a:t> role</a:t>
            </a:r>
            <a:endParaRPr lang="en-US" altLang="en-US" sz="1000" i="1"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1000" i="1" dirty="0">
                <a:latin typeface="Arial" panose="020B0604020202020204" pitchFamily="34" charset="0"/>
                <a:ea typeface="ＭＳ Ｐゴシック" panose="020B0600070205080204" pitchFamily="34" charset="-128"/>
              </a:rPr>
              <a:t>One transition coordinator said,</a:t>
            </a:r>
            <a:r>
              <a:rPr lang="en-US" altLang="en-US" sz="1000" dirty="0">
                <a:latin typeface="Arial" panose="020B0604020202020204" pitchFamily="34" charset="0"/>
                <a:ea typeface="ＭＳ Ｐゴシック" panose="020B0600070205080204" pitchFamily="34" charset="-128"/>
              </a:rPr>
              <a:t> </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There is no way you can sit in a classroom and teach </a:t>
            </a:r>
            <a:r>
              <a:rPr lang="en-US" altLang="ja-JP" sz="1000" i="1" dirty="0">
                <a:latin typeface="Arial" panose="020B0604020202020204" pitchFamily="34" charset="0"/>
                <a:ea typeface="ＭＳ Ｐゴシック" panose="020B0600070205080204" pitchFamily="34" charset="-128"/>
              </a:rPr>
              <a:t>and</a:t>
            </a:r>
            <a:r>
              <a:rPr lang="en-US" altLang="ja-JP" sz="1000" dirty="0">
                <a:latin typeface="Arial" panose="020B0604020202020204" pitchFamily="34" charset="0"/>
                <a:ea typeface="ＭＳ Ｐゴシック" panose="020B0600070205080204" pitchFamily="34" charset="-128"/>
              </a:rPr>
              <a:t> coordinate and network in the community. You can</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t do both, and that</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s why it</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s important that your transition coordinator serves a role different than a classroom teacher.</a:t>
            </a: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Flexible scheduling and staffing to work evenings, weekends with agencies and families</a:t>
            </a: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No set coursework</a:t>
            </a:r>
            <a:endParaRPr lang="en-US" altLang="en-US" sz="1000" b="1" dirty="0">
              <a:latin typeface="Arial" panose="020B0604020202020204" pitchFamily="34" charset="0"/>
              <a:ea typeface="ＭＳ Ｐゴシック" panose="020B0600070205080204" pitchFamily="34" charset="-128"/>
            </a:endParaRPr>
          </a:p>
          <a:p>
            <a:pPr marL="171450" indent="-171450">
              <a:lnSpc>
                <a:spcPct val="90000"/>
              </a:lnSpc>
            </a:pPr>
            <a:endParaRPr lang="en-US" altLang="en-US" sz="1000" b="1"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1000" b="1" dirty="0">
                <a:latin typeface="Arial" panose="020B0604020202020204" pitchFamily="34" charset="0"/>
                <a:ea typeface="ＭＳ Ｐゴシック" panose="020B0600070205080204" pitchFamily="34" charset="-128"/>
              </a:rPr>
              <a:t>Early planning</a:t>
            </a:r>
            <a:endParaRPr lang="en-US" altLang="en-US" sz="1000"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Early planning happens when linkages and training for students prior to their junior year in high school to make a smooth transition to adulthood.</a:t>
            </a: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Many districts began during middle school (7th grade)//often school-based (coursework, guest lecturing, meetings, and field trips)</a:t>
            </a: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recent legislation in one State </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mandates long-range career planning for all students in grades 8-11</a:t>
            </a:r>
            <a:r>
              <a:rPr lang="ja-JP" altLang="en-US" sz="1000">
                <a:latin typeface="Arial" panose="020B0604020202020204" pitchFamily="34" charset="0"/>
                <a:ea typeface="ＭＳ Ｐゴシック" panose="020B0600070205080204" pitchFamily="34" charset="-128"/>
              </a:rPr>
              <a:t>”</a:t>
            </a:r>
            <a:endParaRPr lang="en-US" altLang="ja-JP" sz="1000" b="1" dirty="0">
              <a:latin typeface="Arial" panose="020B0604020202020204" pitchFamily="34" charset="0"/>
              <a:ea typeface="ＭＳ Ｐゴシック" panose="020B0600070205080204" pitchFamily="34" charset="-128"/>
            </a:endParaRPr>
          </a:p>
          <a:p>
            <a:pPr marL="171450" indent="-171450">
              <a:lnSpc>
                <a:spcPct val="90000"/>
              </a:lnSpc>
            </a:pPr>
            <a:endParaRPr lang="en-US" altLang="en-US" sz="1000" b="1"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1000" b="1" dirty="0">
                <a:latin typeface="Arial" panose="020B0604020202020204" pitchFamily="34" charset="0"/>
                <a:ea typeface="ＭＳ Ｐゴシック" panose="020B0600070205080204" pitchFamily="34" charset="-128"/>
              </a:rPr>
              <a:t>Flexibility in location of services</a:t>
            </a:r>
            <a:endParaRPr lang="en-US" altLang="en-US" sz="1000"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School staff worked outside of schools, and agencies were allowed into schools</a:t>
            </a: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shared work space (VR on-sight at high schools)</a:t>
            </a: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community-based instruction (mall program and 18-21 programs in community colleges)</a:t>
            </a: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meeting locations (family homes or agencies)</a:t>
            </a:r>
            <a:endParaRPr lang="en-US" altLang="en-US" sz="1000" b="1" dirty="0">
              <a:latin typeface="Arial" panose="020B0604020202020204" pitchFamily="34" charset="0"/>
              <a:ea typeface="ＭＳ Ｐゴシック" panose="020B0600070205080204" pitchFamily="34" charset="-128"/>
            </a:endParaRPr>
          </a:p>
          <a:p>
            <a:pPr marL="171450" indent="-171450">
              <a:lnSpc>
                <a:spcPct val="90000"/>
              </a:lnSpc>
            </a:pPr>
            <a:endParaRPr lang="en-US" altLang="en-US" sz="1000" b="1"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1000" b="1" dirty="0">
                <a:latin typeface="Arial" panose="020B0604020202020204" pitchFamily="34" charset="0"/>
                <a:ea typeface="ＭＳ Ｐゴシック" panose="020B0600070205080204" pitchFamily="34" charset="-128"/>
              </a:rPr>
              <a:t>Administrative support</a:t>
            </a:r>
            <a:endParaRPr lang="en-US" altLang="en-US" sz="1000"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A transition coordinator commented, </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When special education directors </a:t>
            </a:r>
            <a:r>
              <a:rPr lang="en-US" altLang="ja-JP" sz="1000" dirty="0" err="1">
                <a:latin typeface="Arial" panose="020B0604020202020204" pitchFamily="34" charset="0"/>
                <a:ea typeface="ＭＳ Ｐゴシック" panose="020B0600070205080204" pitchFamily="34" charset="-128"/>
              </a:rPr>
              <a:t>aren</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t involved, that collaboration </a:t>
            </a:r>
            <a:r>
              <a:rPr lang="en-US" altLang="ja-JP" sz="1000" dirty="0" err="1">
                <a:latin typeface="Arial" panose="020B0604020202020204" pitchFamily="34" charset="0"/>
                <a:ea typeface="ＭＳ Ｐゴシック" panose="020B0600070205080204" pitchFamily="34" charset="-128"/>
              </a:rPr>
              <a:t>doesn</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t happen.</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 </a:t>
            </a: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administrative support was essential for interagency collaboration to occur</a:t>
            </a: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Administrators provided opportunities for collaboration by allowing flexible scheduling, compensation time, paid summer training, and substitutes</a:t>
            </a:r>
            <a:endParaRPr lang="en-US" altLang="en-US" sz="1000" b="1" dirty="0">
              <a:latin typeface="Arial" panose="020B0604020202020204" pitchFamily="34" charset="0"/>
              <a:ea typeface="ＭＳ Ｐゴシック" panose="020B0600070205080204" pitchFamily="34" charset="-128"/>
            </a:endParaRPr>
          </a:p>
          <a:p>
            <a:pPr marL="171450" indent="-171450">
              <a:lnSpc>
                <a:spcPct val="90000"/>
              </a:lnSpc>
            </a:pPr>
            <a:endParaRPr lang="en-US" altLang="en-US" sz="1000" b="1"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1000" b="1" dirty="0">
                <a:latin typeface="Arial" panose="020B0604020202020204" pitchFamily="34" charset="0"/>
                <a:ea typeface="ＭＳ Ｐゴシック" panose="020B0600070205080204" pitchFamily="34" charset="-128"/>
              </a:rPr>
              <a:t>Follow-up after transition</a:t>
            </a:r>
            <a:endParaRPr lang="en-US" altLang="en-US" sz="1000"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Many transition coordinators were concerned about where their students end up, and went out of their way to collect data. </a:t>
            </a:r>
            <a:endParaRPr lang="en-US" altLang="en-US" sz="1000" i="1"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1000" i="1" dirty="0">
                <a:latin typeface="Arial" panose="020B0604020202020204" pitchFamily="34" charset="0"/>
                <a:ea typeface="ＭＳ Ｐゴシック" panose="020B0600070205080204" pitchFamily="34" charset="-128"/>
              </a:rPr>
              <a:t>One transition coordinator commented</a:t>
            </a:r>
            <a:r>
              <a:rPr lang="en-US" altLang="en-US" sz="1000" dirty="0">
                <a:latin typeface="Arial" panose="020B0604020202020204" pitchFamily="34" charset="0"/>
                <a:ea typeface="ＭＳ Ｐゴシック" panose="020B0600070205080204" pitchFamily="34" charset="-128"/>
              </a:rPr>
              <a:t>: Once they [students] are out of school, we call at least every two months for the first six months, and then it drops down to every three months, every six months, just to make sure that they</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re [agencies] are following through and doing what needs to be done. </a:t>
            </a:r>
          </a:p>
          <a:p>
            <a:pPr marL="171450" indent="-171450">
              <a:lnSpc>
                <a:spcPct val="90000"/>
              </a:lnSpc>
            </a:pPr>
            <a:r>
              <a:rPr lang="en-US" altLang="en-US" sz="1000" dirty="0">
                <a:latin typeface="Arial" panose="020B0604020202020204" pitchFamily="34" charset="0"/>
                <a:ea typeface="ＭＳ Ｐゴシック" panose="020B0600070205080204" pitchFamily="34" charset="-128"/>
              </a:rPr>
              <a:t>However, some </a:t>
            </a:r>
            <a:r>
              <a:rPr lang="en-US" altLang="en-US" sz="1000" dirty="0" err="1">
                <a:latin typeface="Arial" panose="020B0604020202020204" pitchFamily="34" charset="0"/>
                <a:ea typeface="ＭＳ Ｐゴシック" panose="020B0600070205080204" pitchFamily="34" charset="-128"/>
              </a:rPr>
              <a:t>didn</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t know what to do with the data on a larger scale…they just personally wanted to know in the linkages were successful, and if not, were willing to help</a:t>
            </a:r>
            <a:endParaRPr lang="en-US" altLang="ja-JP" sz="1000" b="1" dirty="0">
              <a:latin typeface="Arial" panose="020B0604020202020204" pitchFamily="34" charset="0"/>
              <a:ea typeface="ＭＳ Ｐゴシック" panose="020B0600070205080204" pitchFamily="34" charset="-128"/>
            </a:endParaRPr>
          </a:p>
          <a:p>
            <a:pPr marL="171450" indent="-171450">
              <a:lnSpc>
                <a:spcPct val="90000"/>
              </a:lnSpc>
            </a:pPr>
            <a:endParaRPr lang="en-US" altLang="en-US" sz="1000"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31050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4B1591-942B-3563-B647-8C14F5DC856F}"/>
              </a:ext>
            </a:extLst>
          </p:cNvPr>
          <p:cNvSpPr>
            <a:spLocks noGrp="1" noChangeArrowheads="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38E884B-988C-3D41-8FFB-657314AEC6A6}" type="slidenum">
              <a:rPr lang="en-US" altLang="en-US" sz="1200"/>
              <a:pPr eaLnBrk="1" hangingPunct="1"/>
              <a:t>11</a:t>
            </a:fld>
            <a:endParaRPr lang="en-US" altLang="en-US" sz="1200"/>
          </a:p>
        </p:txBody>
      </p:sp>
      <p:sp>
        <p:nvSpPr>
          <p:cNvPr id="56322" name="Rectangle 2">
            <a:extLst>
              <a:ext uri="{FF2B5EF4-FFF2-40B4-BE49-F238E27FC236}">
                <a16:creationId xmlns:a16="http://schemas.microsoft.com/office/drawing/2014/main" id="{D92BBB77-B11D-4A61-381A-A43C6B32BFFF}"/>
              </a:ext>
            </a:extLst>
          </p:cNvPr>
          <p:cNvSpPr>
            <a:spLocks noGrp="1" noRot="1" noChangeAspect="1" noChangeArrowheads="1" noTextEdit="1"/>
          </p:cNvSpPr>
          <p:nvPr>
            <p:ph type="sldImg"/>
          </p:nvPr>
        </p:nvSpPr>
        <p:spPr>
          <a:xfrm>
            <a:off x="4364038" y="171450"/>
            <a:ext cx="1035050" cy="582613"/>
          </a:xfrm>
          <a:ln/>
        </p:spPr>
      </p:sp>
      <p:sp>
        <p:nvSpPr>
          <p:cNvPr id="154627" name="Rectangle 3">
            <a:extLst>
              <a:ext uri="{FF2B5EF4-FFF2-40B4-BE49-F238E27FC236}">
                <a16:creationId xmlns:a16="http://schemas.microsoft.com/office/drawing/2014/main" id="{87AEB959-53ED-6C78-628C-0824022FA743}"/>
              </a:ext>
            </a:extLst>
          </p:cNvPr>
          <p:cNvSpPr>
            <a:spLocks noGrp="1" noChangeArrowheads="1"/>
          </p:cNvSpPr>
          <p:nvPr>
            <p:ph type="body" idx="1"/>
          </p:nvPr>
        </p:nvSpPr>
        <p:spPr>
          <a:xfrm>
            <a:off x="204790" y="809625"/>
            <a:ext cx="6229466" cy="7955235"/>
          </a:xfrm>
        </p:spPr>
        <p:txBody>
          <a:bodyPr/>
          <a:lstStyle/>
          <a:p>
            <a:pPr marL="171450" indent="-171450">
              <a:lnSpc>
                <a:spcPct val="90000"/>
              </a:lnSpc>
            </a:pPr>
            <a:r>
              <a:rPr lang="en-US" altLang="en-US" sz="900" b="1" dirty="0">
                <a:latin typeface="Arial" panose="020B0604020202020204" pitchFamily="34" charset="0"/>
                <a:ea typeface="ＭＳ Ｐゴシック" panose="020B0600070205080204" pitchFamily="34" charset="-128"/>
              </a:rPr>
              <a:t>Funding</a:t>
            </a:r>
          </a:p>
          <a:p>
            <a:pPr marL="171450" indent="-171450">
              <a:lnSpc>
                <a:spcPct val="90000"/>
              </a:lnSpc>
            </a:pPr>
            <a:r>
              <a:rPr lang="en-US" altLang="en-US" sz="900" dirty="0">
                <a:latin typeface="Arial" panose="020B0604020202020204" pitchFamily="34" charset="0"/>
                <a:ea typeface="ＭＳ Ｐゴシック" panose="020B0600070205080204" pitchFamily="34" charset="-128"/>
              </a:rPr>
              <a:t>High performing districts shared funding with a variety of agencies to improve services and training and tapped into external grant opportunities</a:t>
            </a:r>
          </a:p>
          <a:p>
            <a:pPr marL="171450" indent="-171450">
              <a:lnSpc>
                <a:spcPct val="90000"/>
              </a:lnSpc>
            </a:pPr>
            <a:r>
              <a:rPr lang="en-US" altLang="en-US" sz="900" dirty="0">
                <a:latin typeface="Arial" panose="020B0604020202020204" pitchFamily="34" charset="0"/>
                <a:ea typeface="ＭＳ Ｐゴシック" panose="020B0600070205080204" pitchFamily="34" charset="-128"/>
              </a:rPr>
              <a:t>Examples of shared funding &amp; seeking out grants </a:t>
            </a:r>
          </a:p>
          <a:p>
            <a:pPr marL="341313" lvl="2" indent="-171450">
              <a:lnSpc>
                <a:spcPct val="90000"/>
              </a:lnSpc>
            </a:pPr>
            <a:r>
              <a:rPr lang="en-US" altLang="en-US" sz="900" dirty="0">
                <a:latin typeface="Arial" panose="020B0604020202020204" pitchFamily="34" charset="0"/>
                <a:ea typeface="ＭＳ Ｐゴシック" panose="020B0600070205080204" pitchFamily="34" charset="-128"/>
              </a:rPr>
              <a:t>LEA and Vocational Rehabilitation [VR] shared costs of a summer work program for 30-36 students</a:t>
            </a:r>
          </a:p>
          <a:p>
            <a:pPr marL="341313" lvl="2" indent="-171450">
              <a:lnSpc>
                <a:spcPct val="90000"/>
              </a:lnSpc>
            </a:pPr>
            <a:r>
              <a:rPr lang="en-US" altLang="en-US" sz="900" dirty="0">
                <a:latin typeface="Arial" panose="020B0604020202020204" pitchFamily="34" charset="0"/>
                <a:ea typeface="ＭＳ Ｐゴシック" panose="020B0600070205080204" pitchFamily="34" charset="-128"/>
              </a:rPr>
              <a:t>LEA shared costs with VR and Mental Health for community-based work sites</a:t>
            </a:r>
          </a:p>
          <a:p>
            <a:pPr marL="341313" lvl="2" indent="-171450">
              <a:lnSpc>
                <a:spcPct val="90000"/>
              </a:lnSpc>
            </a:pPr>
            <a:r>
              <a:rPr lang="en-US" altLang="en-US" sz="900" dirty="0">
                <a:latin typeface="Arial" panose="020B0604020202020204" pitchFamily="34" charset="0"/>
                <a:ea typeface="ＭＳ Ｐゴシック" panose="020B0600070205080204" pitchFamily="34" charset="-128"/>
              </a:rPr>
              <a:t>LEA and Workforce Investment Act [WIA] provider shared costs for a staff person for a community employment program</a:t>
            </a:r>
          </a:p>
          <a:p>
            <a:pPr marL="341313" lvl="2" indent="-171450">
              <a:lnSpc>
                <a:spcPct val="90000"/>
              </a:lnSpc>
            </a:pPr>
            <a:r>
              <a:rPr lang="en-US" altLang="en-US" sz="900" dirty="0">
                <a:latin typeface="Arial" panose="020B0604020202020204" pitchFamily="34" charset="0"/>
                <a:ea typeface="ＭＳ Ｐゴシック" panose="020B0600070205080204" pitchFamily="34" charset="-128"/>
              </a:rPr>
              <a:t>LEA and VR shared cost of blended staff position</a:t>
            </a:r>
          </a:p>
          <a:p>
            <a:pPr marL="341313" lvl="2" indent="-171450">
              <a:lnSpc>
                <a:spcPct val="90000"/>
              </a:lnSpc>
            </a:pPr>
            <a:r>
              <a:rPr lang="en-US" altLang="en-US" sz="900" dirty="0">
                <a:latin typeface="Arial" panose="020B0604020202020204" pitchFamily="34" charset="0"/>
                <a:ea typeface="ＭＳ Ｐゴシック" panose="020B0600070205080204" pitchFamily="34" charset="-128"/>
              </a:rPr>
              <a:t>LEA and Center for Independent Living [CIL] shared costs of transition fair.</a:t>
            </a:r>
          </a:p>
          <a:p>
            <a:pPr marL="341313" lvl="2" indent="-171450">
              <a:lnSpc>
                <a:spcPct val="90000"/>
              </a:lnSpc>
            </a:pPr>
            <a:endParaRPr lang="en-US" altLang="en-US" sz="900" b="1" dirty="0">
              <a:latin typeface="Arial" panose="020B0604020202020204" pitchFamily="34" charset="0"/>
              <a:ea typeface="ＭＳ Ｐゴシック" panose="020B0600070205080204" pitchFamily="34" charset="-128"/>
            </a:endParaRPr>
          </a:p>
          <a:p>
            <a:pPr marL="171450" indent="-171450">
              <a:lnSpc>
                <a:spcPct val="80000"/>
              </a:lnSpc>
            </a:pPr>
            <a:r>
              <a:rPr lang="en-US" altLang="en-US" sz="900" b="1" dirty="0">
                <a:latin typeface="Arial" panose="020B0604020202020204" pitchFamily="34" charset="0"/>
                <a:ea typeface="ＭＳ Ｐゴシック" panose="020B0600070205080204" pitchFamily="34" charset="-128"/>
              </a:rPr>
              <a:t>Building Relationships: Clear value &amp; positive attitudes toward relationship building</a:t>
            </a:r>
            <a:endParaRPr lang="en-US" altLang="en-US" sz="900"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900" i="1" dirty="0">
                <a:latin typeface="Arial" panose="020B0604020202020204" pitchFamily="34" charset="0"/>
                <a:ea typeface="ＭＳ Ｐゴシック" panose="020B0600070205080204" pitchFamily="34" charset="-128"/>
              </a:rPr>
              <a:t>One transition coordinator commented</a:t>
            </a:r>
            <a:r>
              <a:rPr lang="en-US" altLang="en-US" sz="900" dirty="0">
                <a:latin typeface="Arial" panose="020B0604020202020204" pitchFamily="34" charset="0"/>
                <a:ea typeface="ＭＳ Ｐゴシック" panose="020B0600070205080204" pitchFamily="34" charset="-128"/>
              </a:rPr>
              <a:t>, </a:t>
            </a:r>
            <a:r>
              <a:rPr lang="ja-JP" altLang="en-US" sz="900">
                <a:latin typeface="Arial" panose="020B0604020202020204" pitchFamily="34" charset="0"/>
                <a:ea typeface="ＭＳ Ｐゴシック" panose="020B0600070205080204" pitchFamily="34" charset="-128"/>
              </a:rPr>
              <a:t>“</a:t>
            </a:r>
            <a:r>
              <a:rPr lang="en-US" altLang="ja-JP" sz="900" dirty="0">
                <a:latin typeface="Arial" panose="020B0604020202020204" pitchFamily="34" charset="0"/>
                <a:ea typeface="ＭＳ Ｐゴシック" panose="020B0600070205080204" pitchFamily="34" charset="-128"/>
              </a:rPr>
              <a:t>It</a:t>
            </a:r>
            <a:r>
              <a:rPr lang="ja-JP" altLang="en-US" sz="900">
                <a:latin typeface="Arial" panose="020B0604020202020204" pitchFamily="34" charset="0"/>
                <a:ea typeface="ＭＳ Ｐゴシック" panose="020B0600070205080204" pitchFamily="34" charset="-128"/>
              </a:rPr>
              <a:t>’</a:t>
            </a:r>
            <a:r>
              <a:rPr lang="en-US" altLang="ja-JP" sz="900" dirty="0">
                <a:latin typeface="Arial" panose="020B0604020202020204" pitchFamily="34" charset="0"/>
                <a:ea typeface="ＭＳ Ｐゴシック" panose="020B0600070205080204" pitchFamily="34" charset="-128"/>
              </a:rPr>
              <a:t>s the network piece—making sure that you know where people are and knowing the people in different agencies, and being able to call on them and say </a:t>
            </a:r>
            <a:r>
              <a:rPr lang="ja-JP" altLang="en-US" sz="900">
                <a:latin typeface="Arial" panose="020B0604020202020204" pitchFamily="34" charset="0"/>
                <a:ea typeface="ＭＳ Ｐゴシック" panose="020B0600070205080204" pitchFamily="34" charset="-128"/>
              </a:rPr>
              <a:t>‘</a:t>
            </a:r>
            <a:r>
              <a:rPr lang="en-US" altLang="ja-JP" sz="900" dirty="0">
                <a:latin typeface="Arial" panose="020B0604020202020204" pitchFamily="34" charset="0"/>
                <a:ea typeface="ＭＳ Ｐゴシック" panose="020B0600070205080204" pitchFamily="34" charset="-128"/>
              </a:rPr>
              <a:t>Hey, can you help me out, </a:t>
            </a:r>
            <a:r>
              <a:rPr lang="en-US" altLang="ja-JP" sz="900" dirty="0" err="1">
                <a:latin typeface="Arial" panose="020B0604020202020204" pitchFamily="34" charset="0"/>
                <a:ea typeface="ＭＳ Ｐゴシック" panose="020B0600070205080204" pitchFamily="34" charset="-128"/>
              </a:rPr>
              <a:t>Ive</a:t>
            </a:r>
            <a:r>
              <a:rPr lang="en-US" altLang="ja-JP" sz="900" dirty="0">
                <a:latin typeface="Arial" panose="020B0604020202020204" pitchFamily="34" charset="0"/>
                <a:ea typeface="ＭＳ Ｐゴシック" panose="020B0600070205080204" pitchFamily="34" charset="-128"/>
              </a:rPr>
              <a:t> got a student.</a:t>
            </a:r>
            <a:r>
              <a:rPr lang="ja-JP" altLang="en-US" sz="900">
                <a:latin typeface="Arial" panose="020B0604020202020204" pitchFamily="34" charset="0"/>
                <a:ea typeface="ＭＳ Ｐゴシック" panose="020B0600070205080204" pitchFamily="34" charset="-128"/>
              </a:rPr>
              <a:t>’”</a:t>
            </a:r>
            <a:endParaRPr lang="en-US" altLang="ja-JP" sz="900" dirty="0">
              <a:latin typeface="Arial" panose="020B0604020202020204" pitchFamily="34" charset="0"/>
              <a:ea typeface="ＭＳ Ｐゴシック" panose="020B0600070205080204" pitchFamily="34" charset="-128"/>
            </a:endParaRPr>
          </a:p>
          <a:p>
            <a:pPr marL="171450" indent="-171450">
              <a:lnSpc>
                <a:spcPct val="90000"/>
              </a:lnSpc>
              <a:buFontTx/>
              <a:buChar char="•"/>
            </a:pPr>
            <a:r>
              <a:rPr lang="en-US" altLang="en-US" sz="900" dirty="0">
                <a:latin typeface="Arial" panose="020B0604020202020204" pitchFamily="34" charset="0"/>
                <a:ea typeface="ＭＳ Ｐゴシック" panose="020B0600070205080204" pitchFamily="34" charset="-128"/>
              </a:rPr>
              <a:t>Common attitudes : (a) accommodating adult agencies, (b) learning their needs and limitations, (c) sharing resources, and (d) teamwork</a:t>
            </a:r>
          </a:p>
          <a:p>
            <a:pPr marL="171450" indent="-171450">
              <a:lnSpc>
                <a:spcPct val="90000"/>
              </a:lnSpc>
              <a:buFontTx/>
              <a:buChar char="•"/>
            </a:pPr>
            <a:r>
              <a:rPr lang="en-US" altLang="en-US" sz="900" dirty="0">
                <a:latin typeface="Arial" panose="020B0604020202020204" pitchFamily="34" charset="0"/>
                <a:ea typeface="ＭＳ Ｐゴシック" panose="020B0600070205080204" pitchFamily="34" charset="-128"/>
              </a:rPr>
              <a:t>One administrator said, </a:t>
            </a:r>
            <a:r>
              <a:rPr lang="ja-JP" altLang="en-US" sz="900">
                <a:latin typeface="Arial" panose="020B0604020202020204" pitchFamily="34" charset="0"/>
                <a:ea typeface="ＭＳ Ｐゴシック" panose="020B0600070205080204" pitchFamily="34" charset="-128"/>
              </a:rPr>
              <a:t>“</a:t>
            </a:r>
            <a:r>
              <a:rPr lang="en-US" altLang="ja-JP" sz="900" dirty="0">
                <a:latin typeface="Arial" panose="020B0604020202020204" pitchFamily="34" charset="0"/>
                <a:ea typeface="ＭＳ Ｐゴシック" panose="020B0600070205080204" pitchFamily="34" charset="-128"/>
              </a:rPr>
              <a:t>Once a community reaches that level [high collaboration], an outgrowth of that is you get to a </a:t>
            </a:r>
            <a:r>
              <a:rPr lang="en-US" altLang="ja-JP" sz="900" u="sng" dirty="0">
                <a:latin typeface="Arial" panose="020B0604020202020204" pitchFamily="34" charset="0"/>
                <a:ea typeface="ＭＳ Ｐゴシック" panose="020B0600070205080204" pitchFamily="34" charset="-128"/>
              </a:rPr>
              <a:t>culture of commitment</a:t>
            </a:r>
            <a:r>
              <a:rPr lang="en-US" altLang="ja-JP" sz="900" dirty="0">
                <a:latin typeface="Arial" panose="020B0604020202020204" pitchFamily="34" charset="0"/>
                <a:ea typeface="ＭＳ Ｐゴシック" panose="020B0600070205080204" pitchFamily="34" charset="-128"/>
              </a:rPr>
              <a:t> and all of a sudden, agencies are making suggestions [to LEA], employers are making suggestions, and it goes far beyond the scope of one individual. It almost feeds on itself.</a:t>
            </a:r>
            <a:r>
              <a:rPr lang="ja-JP" altLang="en-US" sz="900">
                <a:latin typeface="Arial" panose="020B0604020202020204" pitchFamily="34" charset="0"/>
                <a:ea typeface="ＭＳ Ｐゴシック" panose="020B0600070205080204" pitchFamily="34" charset="-128"/>
              </a:rPr>
              <a:t>”</a:t>
            </a:r>
            <a:endParaRPr lang="en-US" altLang="ja-JP" sz="900" dirty="0">
              <a:latin typeface="Arial" panose="020B0604020202020204" pitchFamily="34" charset="0"/>
              <a:ea typeface="ＭＳ Ｐゴシック" panose="020B0600070205080204" pitchFamily="34" charset="-128"/>
            </a:endParaRPr>
          </a:p>
          <a:p>
            <a:pPr marL="171450" indent="-171450">
              <a:lnSpc>
                <a:spcPct val="90000"/>
              </a:lnSpc>
              <a:buFontTx/>
              <a:buChar char="•"/>
            </a:pPr>
            <a:r>
              <a:rPr lang="en-US" altLang="en-US" sz="900" dirty="0">
                <a:latin typeface="Arial" panose="020B0604020202020204" pitchFamily="34" charset="0"/>
                <a:ea typeface="ＭＳ Ｐゴシック" panose="020B0600070205080204" pitchFamily="34" charset="-128"/>
              </a:rPr>
              <a:t>Valued knowledge of adult agency priorities and needs</a:t>
            </a:r>
          </a:p>
          <a:p>
            <a:pPr marL="171450" indent="-171450">
              <a:lnSpc>
                <a:spcPct val="90000"/>
              </a:lnSpc>
              <a:buFontTx/>
              <a:buChar char="•"/>
            </a:pPr>
            <a:r>
              <a:rPr lang="en-US" altLang="en-US" sz="900" i="1" dirty="0">
                <a:latin typeface="Arial" panose="020B0604020202020204" pitchFamily="34" charset="0"/>
                <a:ea typeface="ＭＳ Ｐゴシック" panose="020B0600070205080204" pitchFamily="34" charset="-128"/>
              </a:rPr>
              <a:t>One transition coordinator said, </a:t>
            </a:r>
            <a:r>
              <a:rPr lang="ja-JP" altLang="en-US" sz="900">
                <a:latin typeface="Arial" panose="020B0604020202020204" pitchFamily="34" charset="0"/>
                <a:ea typeface="ＭＳ Ｐゴシック" panose="020B0600070205080204" pitchFamily="34" charset="-128"/>
              </a:rPr>
              <a:t>“</a:t>
            </a:r>
            <a:r>
              <a:rPr lang="en-US" altLang="ja-JP" sz="900" dirty="0">
                <a:latin typeface="Arial" panose="020B0604020202020204" pitchFamily="34" charset="0"/>
                <a:ea typeface="ＭＳ Ｐゴシック" panose="020B0600070205080204" pitchFamily="34" charset="-128"/>
              </a:rPr>
              <a:t>You know we meet as a team and we</a:t>
            </a:r>
            <a:r>
              <a:rPr lang="ja-JP" altLang="en-US" sz="900">
                <a:latin typeface="Arial" panose="020B0604020202020204" pitchFamily="34" charset="0"/>
                <a:ea typeface="ＭＳ Ｐゴシック" panose="020B0600070205080204" pitchFamily="34" charset="-128"/>
              </a:rPr>
              <a:t>’</a:t>
            </a:r>
            <a:r>
              <a:rPr lang="en-US" altLang="ja-JP" sz="900" dirty="0">
                <a:latin typeface="Arial" panose="020B0604020202020204" pitchFamily="34" charset="0"/>
                <a:ea typeface="ＭＳ Ｐゴシック" panose="020B0600070205080204" pitchFamily="34" charset="-128"/>
              </a:rPr>
              <a:t>re always looking for different collaborative efforts to meet transition needs…when you get into collaboration, different agencies have different priorities, so it</a:t>
            </a:r>
            <a:r>
              <a:rPr lang="ja-JP" altLang="en-US" sz="900">
                <a:latin typeface="Arial" panose="020B0604020202020204" pitchFamily="34" charset="0"/>
                <a:ea typeface="ＭＳ Ｐゴシック" panose="020B0600070205080204" pitchFamily="34" charset="-128"/>
              </a:rPr>
              <a:t>’</a:t>
            </a:r>
            <a:r>
              <a:rPr lang="en-US" altLang="ja-JP" sz="900" dirty="0">
                <a:latin typeface="Arial" panose="020B0604020202020204" pitchFamily="34" charset="0"/>
                <a:ea typeface="ＭＳ Ｐゴシック" panose="020B0600070205080204" pitchFamily="34" charset="-128"/>
              </a:rPr>
              <a:t>s identifying those mutual priorities.</a:t>
            </a:r>
            <a:r>
              <a:rPr lang="ja-JP" altLang="en-US" sz="900">
                <a:latin typeface="Arial" panose="020B0604020202020204" pitchFamily="34" charset="0"/>
                <a:ea typeface="ＭＳ Ｐゴシック" panose="020B0600070205080204" pitchFamily="34" charset="-128"/>
              </a:rPr>
              <a:t>”</a:t>
            </a:r>
            <a:r>
              <a:rPr lang="en-US" altLang="ja-JP" sz="900" i="1" dirty="0">
                <a:latin typeface="Arial" panose="020B0604020202020204" pitchFamily="34" charset="0"/>
                <a:ea typeface="ＭＳ Ｐゴシック" panose="020B0600070205080204" pitchFamily="34" charset="-128"/>
              </a:rPr>
              <a:t>  </a:t>
            </a:r>
            <a:endParaRPr lang="en-US" altLang="ja-JP" sz="900" dirty="0">
              <a:latin typeface="Arial" panose="020B0604020202020204" pitchFamily="34" charset="0"/>
              <a:ea typeface="ＭＳ Ｐゴシック" panose="020B0600070205080204" pitchFamily="34" charset="-128"/>
            </a:endParaRPr>
          </a:p>
          <a:p>
            <a:pPr marL="171450" indent="-171450">
              <a:lnSpc>
                <a:spcPct val="90000"/>
              </a:lnSpc>
              <a:buFontTx/>
              <a:buChar char="•"/>
            </a:pPr>
            <a:r>
              <a:rPr lang="en-US" altLang="en-US" sz="900" dirty="0">
                <a:latin typeface="Arial" panose="020B0604020202020204" pitchFamily="34" charset="0"/>
                <a:ea typeface="ＭＳ Ｐゴシック" panose="020B0600070205080204" pitchFamily="34" charset="-128"/>
              </a:rPr>
              <a:t>TCs valued the relationship longevity </a:t>
            </a:r>
          </a:p>
          <a:p>
            <a:pPr marL="171450" indent="-171450">
              <a:lnSpc>
                <a:spcPct val="90000"/>
              </a:lnSpc>
            </a:pPr>
            <a:endParaRPr lang="en-US" altLang="en-US" sz="900" b="1"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900" b="1" dirty="0">
                <a:latin typeface="Arial" panose="020B0604020202020204" pitchFamily="34" charset="0"/>
                <a:ea typeface="ＭＳ Ｐゴシック" panose="020B0600070205080204" pitchFamily="34" charset="-128"/>
              </a:rPr>
              <a:t>Relationship Building Strategies:</a:t>
            </a:r>
          </a:p>
          <a:p>
            <a:pPr marL="171450" indent="-171450">
              <a:lnSpc>
                <a:spcPct val="90000"/>
              </a:lnSpc>
            </a:pPr>
            <a:r>
              <a:rPr lang="en-US" altLang="en-US" sz="900" b="1" dirty="0">
                <a:latin typeface="Arial" panose="020B0604020202020204" pitchFamily="34" charset="0"/>
                <a:ea typeface="ＭＳ Ｐゴシック" panose="020B0600070205080204" pitchFamily="34" charset="-128"/>
              </a:rPr>
              <a:t>--Advocacy</a:t>
            </a:r>
            <a:endParaRPr lang="en-US" altLang="en-US" sz="900" dirty="0">
              <a:latin typeface="Arial" panose="020B0604020202020204" pitchFamily="34" charset="0"/>
              <a:ea typeface="ＭＳ Ｐゴシック" panose="020B0600070205080204" pitchFamily="34" charset="-128"/>
            </a:endParaRPr>
          </a:p>
          <a:p>
            <a:pPr marL="171450" indent="-171450">
              <a:lnSpc>
                <a:spcPct val="90000"/>
              </a:lnSpc>
              <a:buFontTx/>
              <a:buChar char="•"/>
            </a:pPr>
            <a:r>
              <a:rPr lang="en-US" altLang="en-US" sz="900" dirty="0">
                <a:latin typeface="Arial" panose="020B0604020202020204" pitchFamily="34" charset="0"/>
                <a:ea typeface="ＭＳ Ｐゴシック" panose="020B0600070205080204" pitchFamily="34" charset="-128"/>
              </a:rPr>
              <a:t>LEA and SEA expressed </a:t>
            </a:r>
            <a:r>
              <a:rPr lang="ja-JP" altLang="en-US" sz="900">
                <a:latin typeface="Arial" panose="020B0604020202020204" pitchFamily="34" charset="0"/>
                <a:ea typeface="ＭＳ Ｐゴシック" panose="020B0600070205080204" pitchFamily="34" charset="-128"/>
              </a:rPr>
              <a:t>“</a:t>
            </a:r>
            <a:r>
              <a:rPr lang="en-US" altLang="ja-JP" sz="900" dirty="0">
                <a:latin typeface="Arial" panose="020B0604020202020204" pitchFamily="34" charset="0"/>
                <a:ea typeface="ＭＳ Ｐゴシック" panose="020B0600070205080204" pitchFamily="34" charset="-128"/>
              </a:rPr>
              <a:t>feeling empowered</a:t>
            </a:r>
            <a:r>
              <a:rPr lang="ja-JP" altLang="en-US" sz="900">
                <a:latin typeface="Arial" panose="020B0604020202020204" pitchFamily="34" charset="0"/>
                <a:ea typeface="ＭＳ Ｐゴシック" panose="020B0600070205080204" pitchFamily="34" charset="-128"/>
              </a:rPr>
              <a:t>”</a:t>
            </a:r>
            <a:r>
              <a:rPr lang="en-US" altLang="ja-JP" sz="900" dirty="0">
                <a:latin typeface="Arial" panose="020B0604020202020204" pitchFamily="34" charset="0"/>
                <a:ea typeface="ＭＳ Ｐゴシック" panose="020B0600070205080204" pitchFamily="34" charset="-128"/>
              </a:rPr>
              <a:t> to facilitate improved interagency collaboration</a:t>
            </a:r>
          </a:p>
          <a:p>
            <a:pPr marL="171450" indent="-171450">
              <a:lnSpc>
                <a:spcPct val="90000"/>
              </a:lnSpc>
              <a:buFontTx/>
              <a:buChar char="•"/>
            </a:pPr>
            <a:r>
              <a:rPr lang="en-US" altLang="en-US" sz="900" dirty="0">
                <a:latin typeface="Arial" panose="020B0604020202020204" pitchFamily="34" charset="0"/>
                <a:ea typeface="ＭＳ Ｐゴシック" panose="020B0600070205080204" pitchFamily="34" charset="-128"/>
              </a:rPr>
              <a:t>TCs: challenged adult agencies (VR, DD, MH)// developed new programs for unmet needs (community based assessment at workplaces)</a:t>
            </a:r>
          </a:p>
          <a:p>
            <a:pPr marL="171450" indent="-171450">
              <a:lnSpc>
                <a:spcPct val="90000"/>
              </a:lnSpc>
              <a:buFontTx/>
              <a:buChar char="•"/>
            </a:pPr>
            <a:r>
              <a:rPr lang="en-US" altLang="en-US" sz="900" dirty="0">
                <a:latin typeface="Arial" panose="020B0604020202020204" pitchFamily="34" charset="0"/>
                <a:ea typeface="ＭＳ Ｐゴシック" panose="020B0600070205080204" pitchFamily="34" charset="-128"/>
              </a:rPr>
              <a:t>SEA: sought supportive legislation and new funding sources//advocated to superiors</a:t>
            </a:r>
            <a:endParaRPr lang="en-US" altLang="en-US" sz="900" b="1"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900" b="1" dirty="0">
                <a:latin typeface="Arial" panose="020B0604020202020204" pitchFamily="34" charset="0"/>
                <a:ea typeface="ＭＳ Ｐゴシック" panose="020B0600070205080204" pitchFamily="34" charset="-128"/>
              </a:rPr>
              <a:t>--Ongoing meetings</a:t>
            </a:r>
            <a:endParaRPr lang="en-US" altLang="en-US" sz="900"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900" dirty="0">
                <a:latin typeface="Arial" panose="020B0604020202020204" pitchFamily="34" charset="0"/>
                <a:ea typeface="ＭＳ Ｐゴシック" panose="020B0600070205080204" pitchFamily="34" charset="-128"/>
              </a:rPr>
              <a:t>Ongoing meetings with agencies</a:t>
            </a:r>
          </a:p>
          <a:p>
            <a:pPr marL="171450" indent="-171450">
              <a:lnSpc>
                <a:spcPct val="90000"/>
              </a:lnSpc>
            </a:pPr>
            <a:r>
              <a:rPr lang="en-US" altLang="en-US" sz="900" dirty="0">
                <a:latin typeface="Arial" panose="020B0604020202020204" pitchFamily="34" charset="0"/>
                <a:ea typeface="ＭＳ Ｐゴシック" panose="020B0600070205080204" pitchFamily="34" charset="-128"/>
              </a:rPr>
              <a:t>also frequented community organizations, such as the Chamber of Commerce, Rotary Club, and the Optimist Club</a:t>
            </a:r>
          </a:p>
          <a:p>
            <a:pPr marL="171450" indent="-171450">
              <a:lnSpc>
                <a:spcPct val="90000"/>
              </a:lnSpc>
            </a:pPr>
            <a:r>
              <a:rPr lang="en-US" altLang="en-US" sz="900" dirty="0">
                <a:latin typeface="Arial" panose="020B0604020202020204" pitchFamily="34" charset="0"/>
                <a:ea typeface="ＭＳ Ｐゴシック" panose="020B0600070205080204" pitchFamily="34" charset="-128"/>
              </a:rPr>
              <a:t>- shared problem-solving and goal-setting, joint training and high levels of effort from all sides.</a:t>
            </a:r>
            <a:endParaRPr lang="en-US" altLang="en-US" sz="900" b="1" dirty="0">
              <a:latin typeface="Arial" panose="020B0604020202020204" pitchFamily="34" charset="0"/>
              <a:ea typeface="ＭＳ Ｐゴシック" panose="020B0600070205080204" pitchFamily="34" charset="-128"/>
            </a:endParaRPr>
          </a:p>
          <a:p>
            <a:pPr marL="171450" indent="-171450">
              <a:lnSpc>
                <a:spcPct val="90000"/>
              </a:lnSpc>
            </a:pPr>
            <a:r>
              <a:rPr lang="en-US" altLang="en-US" sz="900" b="1" dirty="0">
                <a:latin typeface="Arial" panose="020B0604020202020204" pitchFamily="34" charset="0"/>
                <a:ea typeface="ＭＳ Ｐゴシック" panose="020B0600070205080204" pitchFamily="34" charset="-128"/>
              </a:rPr>
              <a:t>--Transition councils/community teams</a:t>
            </a:r>
            <a:r>
              <a:rPr lang="en-US" altLang="en-US" sz="900" dirty="0">
                <a:latin typeface="Arial" panose="020B0604020202020204" pitchFamily="34" charset="0"/>
                <a:ea typeface="ＭＳ Ｐゴシック" panose="020B0600070205080204" pitchFamily="34" charset="-128"/>
              </a:rPr>
              <a:t> their transition councils as a place for networking</a:t>
            </a:r>
            <a:endParaRPr lang="en-US" altLang="en-US" sz="900" b="1" dirty="0">
              <a:latin typeface="Arial" panose="020B0604020202020204" pitchFamily="34" charset="0"/>
              <a:ea typeface="ＭＳ Ｐゴシック" panose="020B0600070205080204" pitchFamily="34" charset="-128"/>
            </a:endParaRPr>
          </a:p>
          <a:p>
            <a:pPr marL="171450" indent="-171450">
              <a:lnSpc>
                <a:spcPct val="80000"/>
              </a:lnSpc>
            </a:pPr>
            <a:r>
              <a:rPr lang="en-US" altLang="en-US" sz="900" b="1" dirty="0">
                <a:latin typeface="Arial" panose="020B0604020202020204" pitchFamily="34" charset="0"/>
                <a:ea typeface="ＭＳ Ｐゴシック" panose="020B0600070205080204" pitchFamily="34" charset="-128"/>
              </a:rPr>
              <a:t>Training students and families on adult agency services</a:t>
            </a:r>
            <a:endParaRPr lang="en-US" altLang="en-US" sz="900" dirty="0">
              <a:latin typeface="Arial" panose="020B0604020202020204" pitchFamily="34" charset="0"/>
              <a:ea typeface="ＭＳ Ｐゴシック" panose="020B0600070205080204" pitchFamily="34" charset="-128"/>
            </a:endParaRPr>
          </a:p>
          <a:p>
            <a:pPr marL="171450" indent="-171450">
              <a:lnSpc>
                <a:spcPct val="80000"/>
              </a:lnSpc>
            </a:pPr>
            <a:r>
              <a:rPr lang="en-US" altLang="en-US" sz="900" dirty="0">
                <a:latin typeface="Arial" panose="020B0604020202020204" pitchFamily="34" charset="0"/>
                <a:ea typeface="ＭＳ Ｐゴシック" panose="020B0600070205080204" pitchFamily="34" charset="-128"/>
              </a:rPr>
              <a:t>TCs valued providing information and training </a:t>
            </a:r>
            <a:r>
              <a:rPr lang="en-US" altLang="en-US" sz="900" u="sng" dirty="0">
                <a:latin typeface="Arial" panose="020B0604020202020204" pitchFamily="34" charset="0"/>
                <a:ea typeface="ＭＳ Ｐゴシック" panose="020B0600070205080204" pitchFamily="34" charset="-128"/>
              </a:rPr>
              <a:t>to students and families</a:t>
            </a:r>
            <a:r>
              <a:rPr lang="en-US" altLang="en-US" sz="900" dirty="0">
                <a:latin typeface="Arial" panose="020B0604020202020204" pitchFamily="34" charset="0"/>
                <a:ea typeface="ＭＳ Ｐゴシック" panose="020B0600070205080204" pitchFamily="34" charset="-128"/>
              </a:rPr>
              <a:t> regarding adult agency services, employment, and postsecondary education.</a:t>
            </a:r>
          </a:p>
          <a:p>
            <a:pPr marL="171450" indent="-171450">
              <a:lnSpc>
                <a:spcPct val="80000"/>
              </a:lnSpc>
            </a:pPr>
            <a:endParaRPr lang="en-US" altLang="en-US" sz="900" b="1" dirty="0">
              <a:latin typeface="Arial" panose="020B0604020202020204" pitchFamily="34" charset="0"/>
              <a:ea typeface="ＭＳ Ｐゴシック" panose="020B0600070205080204" pitchFamily="34" charset="-128"/>
            </a:endParaRPr>
          </a:p>
          <a:p>
            <a:pPr marL="171450" indent="-171450">
              <a:lnSpc>
                <a:spcPct val="80000"/>
              </a:lnSpc>
            </a:pPr>
            <a:r>
              <a:rPr lang="en-US" altLang="en-US" sz="900" b="1" dirty="0">
                <a:latin typeface="Arial" panose="020B0604020202020204" pitchFamily="34" charset="0"/>
                <a:ea typeface="ＭＳ Ｐゴシック" panose="020B0600070205080204" pitchFamily="34" charset="-128"/>
              </a:rPr>
              <a:t>Info for students &amp; Families</a:t>
            </a:r>
            <a:r>
              <a:rPr lang="en-US" altLang="en-US" sz="900" dirty="0">
                <a:latin typeface="Arial" panose="020B0604020202020204" pitchFamily="34" charset="0"/>
                <a:ea typeface="ＭＳ Ｐゴシック" panose="020B0600070205080204" pitchFamily="34" charset="-128"/>
              </a:rPr>
              <a:t> was provided primarily through school-based classes, agency presentations, and community-based programs </a:t>
            </a:r>
          </a:p>
          <a:p>
            <a:pPr marL="171450" indent="-171450">
              <a:lnSpc>
                <a:spcPct val="80000"/>
              </a:lnSpc>
            </a:pPr>
            <a:r>
              <a:rPr lang="en-US" altLang="en-US" sz="900" dirty="0">
                <a:latin typeface="Arial" panose="020B0604020202020204" pitchFamily="34" charset="0"/>
                <a:ea typeface="ＭＳ Ｐゴシック" panose="020B0600070205080204" pitchFamily="34" charset="-128"/>
              </a:rPr>
              <a:t>Examples (a) agency staff visited classes for Juniors to explain about available programs, (b) VR supervisor presented quarterly to students classes, (c) employer provided training session at corporate site for students twice a year, (d) agencies (mental health and a center for independent living) provided a life skills course for students, and (e) a university offered two-week summer camp for youth with disabilities.</a:t>
            </a:r>
          </a:p>
          <a:p>
            <a:pPr marL="171450" indent="-171450">
              <a:lnSpc>
                <a:spcPct val="80000"/>
              </a:lnSpc>
            </a:pPr>
            <a:endParaRPr lang="en-US" altLang="en-US" sz="900" b="1" dirty="0">
              <a:latin typeface="Arial" panose="020B0604020202020204" pitchFamily="34" charset="0"/>
              <a:ea typeface="ＭＳ Ｐゴシック" panose="020B0600070205080204" pitchFamily="34" charset="-128"/>
            </a:endParaRPr>
          </a:p>
          <a:p>
            <a:pPr marL="171450" indent="-171450">
              <a:lnSpc>
                <a:spcPct val="80000"/>
              </a:lnSpc>
            </a:pPr>
            <a:r>
              <a:rPr lang="en-US" altLang="en-US" sz="900" b="1" dirty="0">
                <a:latin typeface="Arial" panose="020B0604020202020204" pitchFamily="34" charset="0"/>
                <a:ea typeface="ＭＳ Ｐゴシック" panose="020B0600070205080204" pitchFamily="34" charset="-128"/>
              </a:rPr>
              <a:t>Information was provided to families</a:t>
            </a:r>
            <a:r>
              <a:rPr lang="en-US" altLang="en-US" sz="900" dirty="0">
                <a:latin typeface="Arial" panose="020B0604020202020204" pitchFamily="34" charset="0"/>
                <a:ea typeface="ＭＳ Ｐゴシック" panose="020B0600070205080204" pitchFamily="34" charset="-128"/>
              </a:rPr>
              <a:t> primarily through transition fairs or conferences, parent visits to agencies, and ongoing agency parent trainings.  </a:t>
            </a:r>
          </a:p>
          <a:p>
            <a:pPr marL="171450" indent="-171450"/>
            <a:endParaRPr lang="en-US" altLang="en-US" sz="900" b="1" dirty="0">
              <a:latin typeface="Arial" panose="020B0604020202020204" pitchFamily="34" charset="0"/>
              <a:ea typeface="ＭＳ Ｐゴシック" panose="020B0600070205080204" pitchFamily="34" charset="-128"/>
            </a:endParaRPr>
          </a:p>
          <a:p>
            <a:pPr marL="171450" indent="-171450"/>
            <a:r>
              <a:rPr lang="en-US" altLang="en-US" sz="900" b="1" dirty="0">
                <a:latin typeface="Arial" panose="020B0604020202020204" pitchFamily="34" charset="0"/>
                <a:ea typeface="ＭＳ Ｐゴシック" panose="020B0600070205080204" pitchFamily="34" charset="-128"/>
              </a:rPr>
              <a:t>Transition portfolios</a:t>
            </a:r>
            <a:r>
              <a:rPr lang="en-US" altLang="en-US" sz="900" dirty="0">
                <a:latin typeface="Arial" panose="020B0604020202020204" pitchFamily="34" charset="0"/>
                <a:ea typeface="ＭＳ Ｐゴシック" panose="020B0600070205080204" pitchFamily="34" charset="-128"/>
              </a:rPr>
              <a:t> vehicle for communicating assessment information, transition coursework and experiences, and key documentation to adult agencies. </a:t>
            </a:r>
          </a:p>
          <a:p>
            <a:pPr marL="171450" indent="-171450"/>
            <a:r>
              <a:rPr lang="en-US" altLang="en-US" sz="900" i="1" dirty="0">
                <a:latin typeface="Arial" panose="020B0604020202020204" pitchFamily="34" charset="0"/>
                <a:ea typeface="ＭＳ Ｐゴシック" panose="020B0600070205080204" pitchFamily="34" charset="-128"/>
              </a:rPr>
              <a:t>One transition coordinator commented</a:t>
            </a:r>
            <a:r>
              <a:rPr lang="en-US" altLang="en-US" sz="900" dirty="0">
                <a:latin typeface="Arial" panose="020B0604020202020204" pitchFamily="34" charset="0"/>
                <a:ea typeface="ＭＳ Ｐゴシック" panose="020B0600070205080204" pitchFamily="34" charset="-128"/>
              </a:rPr>
              <a:t>, </a:t>
            </a:r>
            <a:r>
              <a:rPr lang="ja-JP" altLang="en-US" sz="900">
                <a:latin typeface="Arial" panose="020B0604020202020204" pitchFamily="34" charset="0"/>
                <a:ea typeface="ＭＳ Ｐゴシック" panose="020B0600070205080204" pitchFamily="34" charset="-128"/>
              </a:rPr>
              <a:t>“</a:t>
            </a:r>
            <a:r>
              <a:rPr lang="en-US" altLang="ja-JP" sz="900" dirty="0">
                <a:latin typeface="Arial" panose="020B0604020202020204" pitchFamily="34" charset="0"/>
                <a:ea typeface="ＭＳ Ｐゴシック" panose="020B0600070205080204" pitchFamily="34" charset="-128"/>
              </a:rPr>
              <a:t>The portfolio approach is probably the most tried and true carry-along documentation that we could possibly put together…it</a:t>
            </a:r>
            <a:r>
              <a:rPr lang="ja-JP" altLang="en-US" sz="900">
                <a:latin typeface="Arial" panose="020B0604020202020204" pitchFamily="34" charset="0"/>
                <a:ea typeface="ＭＳ Ｐゴシック" panose="020B0600070205080204" pitchFamily="34" charset="-128"/>
              </a:rPr>
              <a:t>’</a:t>
            </a:r>
            <a:r>
              <a:rPr lang="en-US" altLang="ja-JP" sz="900" dirty="0">
                <a:latin typeface="Arial" panose="020B0604020202020204" pitchFamily="34" charset="0"/>
                <a:ea typeface="ＭＳ Ｐゴシック" panose="020B0600070205080204" pitchFamily="34" charset="-128"/>
              </a:rPr>
              <a:t>s the most perfect tool you might say for presenting oneself to the world.</a:t>
            </a:r>
            <a:r>
              <a:rPr lang="ja-JP" altLang="en-US" sz="900">
                <a:latin typeface="Arial" panose="020B0604020202020204" pitchFamily="34" charset="0"/>
                <a:ea typeface="ＭＳ Ｐゴシック" panose="020B0600070205080204" pitchFamily="34" charset="-128"/>
              </a:rPr>
              <a:t>”</a:t>
            </a:r>
            <a:endParaRPr lang="en-US" altLang="ja-JP" sz="900" dirty="0">
              <a:latin typeface="Arial" panose="020B0604020202020204" pitchFamily="34" charset="0"/>
              <a:ea typeface="ＭＳ Ｐゴシック" panose="020B0600070205080204" pitchFamily="34" charset="-128"/>
            </a:endParaRPr>
          </a:p>
          <a:p>
            <a:pPr marL="171450" indent="-171450">
              <a:lnSpc>
                <a:spcPct val="80000"/>
              </a:lnSpc>
            </a:pPr>
            <a:endParaRPr lang="en-US" altLang="en-US" sz="900"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49321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EC3A783-2050-2A77-DCD6-6343C5588935}"/>
              </a:ext>
            </a:extLst>
          </p:cNvPr>
          <p:cNvSpPr>
            <a:spLocks noGrp="1" noChangeArrowheads="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D0D45C2-805A-4245-A6A0-18390E11B74F}" type="slidenum">
              <a:rPr lang="en-US" altLang="en-US" sz="1200"/>
              <a:pPr eaLnBrk="1" hangingPunct="1"/>
              <a:t>12</a:t>
            </a:fld>
            <a:endParaRPr lang="en-US" altLang="en-US" sz="1200"/>
          </a:p>
        </p:txBody>
      </p:sp>
      <p:sp>
        <p:nvSpPr>
          <p:cNvPr id="58370" name="Rectangle 2">
            <a:extLst>
              <a:ext uri="{FF2B5EF4-FFF2-40B4-BE49-F238E27FC236}">
                <a16:creationId xmlns:a16="http://schemas.microsoft.com/office/drawing/2014/main" id="{F74CC18F-B2DB-93AA-CFC9-58FD6DA40F0D}"/>
              </a:ext>
            </a:extLst>
          </p:cNvPr>
          <p:cNvSpPr>
            <a:spLocks noGrp="1" noRot="1" noChangeAspect="1" noChangeArrowheads="1" noTextEdit="1"/>
          </p:cNvSpPr>
          <p:nvPr>
            <p:ph type="sldImg"/>
          </p:nvPr>
        </p:nvSpPr>
        <p:spPr>
          <a:xfrm>
            <a:off x="3676650" y="171450"/>
            <a:ext cx="1624013" cy="914400"/>
          </a:xfrm>
          <a:ln/>
        </p:spPr>
      </p:sp>
      <p:sp>
        <p:nvSpPr>
          <p:cNvPr id="58371" name="Rectangle 3">
            <a:extLst>
              <a:ext uri="{FF2B5EF4-FFF2-40B4-BE49-F238E27FC236}">
                <a16:creationId xmlns:a16="http://schemas.microsoft.com/office/drawing/2014/main" id="{F225B7AB-B0EB-066A-E0D8-0CBD34B1169E}"/>
              </a:ext>
            </a:extLst>
          </p:cNvPr>
          <p:cNvSpPr>
            <a:spLocks noGrp="1" noChangeArrowheads="1"/>
          </p:cNvSpPr>
          <p:nvPr>
            <p:ph type="body" idx="1"/>
          </p:nvPr>
        </p:nvSpPr>
        <p:spPr>
          <a:xfrm>
            <a:off x="407989" y="1208088"/>
            <a:ext cx="5992812" cy="7477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1000" b="1" dirty="0">
                <a:latin typeface="Arial" panose="020B0604020202020204" pitchFamily="34" charset="0"/>
                <a:ea typeface="ＭＳ Ｐゴシック" panose="020B0600070205080204" pitchFamily="34" charset="-128"/>
              </a:rPr>
              <a:t>Joint training of staff</a:t>
            </a:r>
            <a:endParaRPr lang="en-US" altLang="en-US" sz="1000" dirty="0">
              <a:latin typeface="Arial" panose="020B0604020202020204" pitchFamily="34" charset="0"/>
              <a:ea typeface="ＭＳ Ｐゴシック" panose="020B0600070205080204" pitchFamily="34" charset="-128"/>
            </a:endParaRPr>
          </a:p>
          <a:p>
            <a:pPr>
              <a:lnSpc>
                <a:spcPct val="80000"/>
              </a:lnSpc>
            </a:pPr>
            <a:r>
              <a:rPr lang="en-US" altLang="en-US" sz="1000" dirty="0">
                <a:latin typeface="Arial" panose="020B0604020202020204" pitchFamily="34" charset="0"/>
                <a:ea typeface="ＭＳ Ｐゴシック" panose="020B0600070205080204" pitchFamily="34" charset="-128"/>
              </a:rPr>
              <a:t>Joint training--people from various affiliations training together for a common purpose</a:t>
            </a:r>
          </a:p>
          <a:p>
            <a:pPr>
              <a:lnSpc>
                <a:spcPct val="80000"/>
              </a:lnSpc>
            </a:pPr>
            <a:r>
              <a:rPr lang="en-US" altLang="en-US" sz="1000" dirty="0">
                <a:latin typeface="Arial" panose="020B0604020202020204" pitchFamily="34" charset="0"/>
                <a:ea typeface="ＭＳ Ｐゴシック" panose="020B0600070205080204" pitchFamily="34" charset="-128"/>
              </a:rPr>
              <a:t>People included were LEA staff (educators), adult agency representatives, families, and related services school-based staff. </a:t>
            </a:r>
          </a:p>
          <a:p>
            <a:pPr>
              <a:lnSpc>
                <a:spcPct val="80000"/>
              </a:lnSpc>
            </a:pPr>
            <a:r>
              <a:rPr lang="en-US" altLang="en-US" sz="1000" dirty="0">
                <a:latin typeface="Arial" panose="020B0604020202020204" pitchFamily="34" charset="0"/>
                <a:ea typeface="ＭＳ Ｐゴシック" panose="020B0600070205080204" pitchFamily="34" charset="-128"/>
              </a:rPr>
              <a:t>Joint training promotes relationship-building and knowledge-building. </a:t>
            </a:r>
          </a:p>
          <a:p>
            <a:pPr>
              <a:lnSpc>
                <a:spcPct val="80000"/>
              </a:lnSpc>
            </a:pPr>
            <a:r>
              <a:rPr lang="en-US" altLang="en-US" sz="1000" dirty="0">
                <a:latin typeface="Arial" panose="020B0604020202020204" pitchFamily="34" charset="0"/>
                <a:ea typeface="ＭＳ Ｐゴシック" panose="020B0600070205080204" pitchFamily="34" charset="-128"/>
              </a:rPr>
              <a:t>Common practices included: (a) education-sponsored events frequented by multiple agencies; (b) educational staff attended adult agency training sessions; and (c) training events were jointly planned and supported.</a:t>
            </a:r>
            <a:endParaRPr lang="en-US" altLang="en-US" sz="1000" i="1" dirty="0">
              <a:latin typeface="Arial" panose="020B0604020202020204" pitchFamily="34" charset="0"/>
              <a:ea typeface="ＭＳ Ｐゴシック" panose="020B0600070205080204" pitchFamily="34" charset="-128"/>
            </a:endParaRPr>
          </a:p>
          <a:p>
            <a:pPr>
              <a:lnSpc>
                <a:spcPct val="80000"/>
              </a:lnSpc>
            </a:pPr>
            <a:r>
              <a:rPr lang="en-US" altLang="en-US" sz="1000" i="1" dirty="0">
                <a:latin typeface="Arial" panose="020B0604020202020204" pitchFamily="34" charset="0"/>
                <a:ea typeface="ＭＳ Ｐゴシック" panose="020B0600070205080204" pitchFamily="34" charset="-128"/>
              </a:rPr>
              <a:t>One transition coordinator noted:</a:t>
            </a:r>
            <a:r>
              <a:rPr lang="en-US" altLang="en-US" sz="1000" dirty="0">
                <a:latin typeface="Arial" panose="020B0604020202020204" pitchFamily="34" charset="0"/>
                <a:ea typeface="ＭＳ Ｐゴシック" panose="020B0600070205080204" pitchFamily="34" charset="-128"/>
              </a:rPr>
              <a:t> We have an annual …conference which originally was just a Department of Education kind of thing, and it has branched out to encompass all the other agencies in terms of planning and preparation and who participates, who</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s invited, and who presents, so it</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s truly interagency collaboration.</a:t>
            </a:r>
          </a:p>
          <a:p>
            <a:endParaRPr lang="en-US" altLang="en-US" sz="1000" b="1" u="sng" dirty="0">
              <a:latin typeface="Arial" panose="020B0604020202020204" pitchFamily="34" charset="0"/>
              <a:ea typeface="ＭＳ Ｐゴシック" panose="020B0600070205080204" pitchFamily="34" charset="-128"/>
            </a:endParaRPr>
          </a:p>
          <a:p>
            <a:r>
              <a:rPr lang="en-US" altLang="en-US" sz="1000" b="1" u="sng" dirty="0">
                <a:latin typeface="Arial" panose="020B0604020202020204" pitchFamily="34" charset="0"/>
                <a:ea typeface="ＭＳ Ｐゴシック" panose="020B0600070205080204" pitchFamily="34" charset="-128"/>
              </a:rPr>
              <a:t>Meeting with agency staff</a:t>
            </a:r>
            <a:r>
              <a:rPr lang="en-US" altLang="en-US" sz="1000" b="1" dirty="0">
                <a:latin typeface="Arial" panose="020B0604020202020204" pitchFamily="34" charset="0"/>
                <a:ea typeface="ＭＳ Ｐゴシック" panose="020B0600070205080204" pitchFamily="34" charset="-128"/>
              </a:rPr>
              <a:t> and </a:t>
            </a:r>
            <a:r>
              <a:rPr lang="en-US" altLang="en-US" sz="1000" b="1" u="sng" dirty="0">
                <a:latin typeface="Arial" panose="020B0604020202020204" pitchFamily="34" charset="0"/>
                <a:ea typeface="ＭＳ Ｐゴシック" panose="020B0600070205080204" pitchFamily="34" charset="-128"/>
              </a:rPr>
              <a:t>transition councils</a:t>
            </a:r>
            <a:endParaRPr lang="en-US" altLang="en-US" sz="1000" dirty="0">
              <a:latin typeface="Arial" panose="020B0604020202020204" pitchFamily="34" charset="0"/>
              <a:ea typeface="ＭＳ Ｐゴシック" panose="020B0600070205080204" pitchFamily="34" charset="-128"/>
            </a:endParaRPr>
          </a:p>
          <a:p>
            <a:r>
              <a:rPr lang="en-US" altLang="en-US" sz="1000" dirty="0">
                <a:latin typeface="Arial" panose="020B0604020202020204" pitchFamily="34" charset="0"/>
                <a:ea typeface="ＭＳ Ｐゴシック" panose="020B0600070205080204" pitchFamily="34" charset="-128"/>
              </a:rPr>
              <a:t>regularly scheduled meetings </a:t>
            </a:r>
            <a:r>
              <a:rPr lang="en-US" altLang="en-US" sz="1000" u="sng" dirty="0">
                <a:latin typeface="Arial" panose="020B0604020202020204" pitchFamily="34" charset="0"/>
                <a:ea typeface="ＭＳ Ｐゴシック" panose="020B0600070205080204" pitchFamily="34" charset="-128"/>
              </a:rPr>
              <a:t>between the LEA and adult agency staff</a:t>
            </a:r>
            <a:r>
              <a:rPr lang="en-US" altLang="en-US" sz="1000" dirty="0">
                <a:latin typeface="Arial" panose="020B0604020202020204" pitchFamily="34" charset="0"/>
                <a:ea typeface="ＭＳ Ｐゴシック" panose="020B0600070205080204" pitchFamily="34" charset="-128"/>
              </a:rPr>
              <a:t>--weekly to quarterly </a:t>
            </a:r>
          </a:p>
          <a:p>
            <a:r>
              <a:rPr lang="en-US" altLang="en-US" sz="1000" dirty="0">
                <a:latin typeface="Arial" panose="020B0604020202020204" pitchFamily="34" charset="0"/>
                <a:ea typeface="ＭＳ Ｐゴシック" panose="020B0600070205080204" pitchFamily="34" charset="-128"/>
              </a:rPr>
              <a:t>purpose-- sharing agency/LEA info and individualized student planning</a:t>
            </a:r>
          </a:p>
          <a:p>
            <a:r>
              <a:rPr lang="en-US" altLang="en-US" sz="1000" i="1" dirty="0">
                <a:latin typeface="Arial" panose="020B0604020202020204" pitchFamily="34" charset="0"/>
                <a:ea typeface="ＭＳ Ｐゴシック" panose="020B0600070205080204" pitchFamily="34" charset="-128"/>
              </a:rPr>
              <a:t>A transition coordinator said</a:t>
            </a:r>
            <a:r>
              <a:rPr lang="en-US" altLang="en-US" sz="1000" dirty="0">
                <a:latin typeface="Arial" panose="020B0604020202020204" pitchFamily="34" charset="0"/>
                <a:ea typeface="ＭＳ Ｐゴシック" panose="020B0600070205080204" pitchFamily="34" charset="-128"/>
              </a:rPr>
              <a:t> </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we get all the agencies to come to that meeting, and we discuss each 11th grader, but without actually saying their name…we brainstorm what ideas we have [for future services].</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 Another transition coordinator said, </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You</a:t>
            </a:r>
            <a:r>
              <a:rPr lang="ja-JP" altLang="en-US" sz="1000">
                <a:latin typeface="Arial" panose="020B0604020202020204" pitchFamily="34" charset="0"/>
                <a:ea typeface="ＭＳ Ｐゴシック" panose="020B0600070205080204" pitchFamily="34" charset="-128"/>
              </a:rPr>
              <a:t>’</a:t>
            </a:r>
            <a:r>
              <a:rPr lang="en-US" altLang="ja-JP" sz="1000" dirty="0" err="1">
                <a:latin typeface="Arial" panose="020B0604020202020204" pitchFamily="34" charset="0"/>
                <a:ea typeface="ＭＳ Ｐゴシック" panose="020B0600070205080204" pitchFamily="34" charset="-128"/>
              </a:rPr>
              <a:t>ve</a:t>
            </a:r>
            <a:r>
              <a:rPr lang="en-US" altLang="ja-JP" sz="1000" dirty="0">
                <a:latin typeface="Arial" panose="020B0604020202020204" pitchFamily="34" charset="0"/>
                <a:ea typeface="ＭＳ Ｐゴシック" panose="020B0600070205080204" pitchFamily="34" charset="-128"/>
              </a:rPr>
              <a:t> got to invite them to meetings. You</a:t>
            </a:r>
            <a:r>
              <a:rPr lang="ja-JP" altLang="en-US" sz="1000">
                <a:latin typeface="Arial" panose="020B0604020202020204" pitchFamily="34" charset="0"/>
                <a:ea typeface="ＭＳ Ｐゴシック" panose="020B0600070205080204" pitchFamily="34" charset="-128"/>
              </a:rPr>
              <a:t>’</a:t>
            </a:r>
            <a:r>
              <a:rPr lang="en-US" altLang="ja-JP" sz="1000" dirty="0" err="1">
                <a:latin typeface="Arial" panose="020B0604020202020204" pitchFamily="34" charset="0"/>
                <a:ea typeface="ＭＳ Ｐゴシック" panose="020B0600070205080204" pitchFamily="34" charset="-128"/>
              </a:rPr>
              <a:t>ve</a:t>
            </a:r>
            <a:r>
              <a:rPr lang="en-US" altLang="ja-JP" sz="1000" dirty="0">
                <a:latin typeface="Arial" panose="020B0604020202020204" pitchFamily="34" charset="0"/>
                <a:ea typeface="ＭＳ Ｐゴシック" panose="020B0600070205080204" pitchFamily="34" charset="-128"/>
              </a:rPr>
              <a:t> got to go to their place. They</a:t>
            </a:r>
            <a:r>
              <a:rPr lang="ja-JP" altLang="en-US" sz="1000">
                <a:latin typeface="Arial" panose="020B0604020202020204" pitchFamily="34" charset="0"/>
                <a:ea typeface="ＭＳ Ｐゴシック" panose="020B0600070205080204" pitchFamily="34" charset="-128"/>
              </a:rPr>
              <a:t>’</a:t>
            </a:r>
            <a:r>
              <a:rPr lang="en-US" altLang="ja-JP" sz="1000" dirty="0" err="1">
                <a:latin typeface="Arial" panose="020B0604020202020204" pitchFamily="34" charset="0"/>
                <a:ea typeface="ＭＳ Ｐゴシック" panose="020B0600070205080204" pitchFamily="34" charset="-128"/>
              </a:rPr>
              <a:t>ve</a:t>
            </a:r>
            <a:r>
              <a:rPr lang="en-US" altLang="ja-JP" sz="1000" dirty="0">
                <a:latin typeface="Arial" panose="020B0604020202020204" pitchFamily="34" charset="0"/>
                <a:ea typeface="ＭＳ Ｐゴシック" panose="020B0600070205080204" pitchFamily="34" charset="-128"/>
              </a:rPr>
              <a:t> got to come to your place, and you</a:t>
            </a:r>
            <a:r>
              <a:rPr lang="ja-JP" altLang="en-US" sz="1000">
                <a:latin typeface="Arial" panose="020B0604020202020204" pitchFamily="34" charset="0"/>
                <a:ea typeface="ＭＳ Ｐゴシック" panose="020B0600070205080204" pitchFamily="34" charset="-128"/>
              </a:rPr>
              <a:t>’</a:t>
            </a:r>
            <a:r>
              <a:rPr lang="en-US" altLang="ja-JP" sz="1000" dirty="0" err="1">
                <a:latin typeface="Arial" panose="020B0604020202020204" pitchFamily="34" charset="0"/>
                <a:ea typeface="ＭＳ Ｐゴシック" panose="020B0600070205080204" pitchFamily="34" charset="-128"/>
              </a:rPr>
              <a:t>ve</a:t>
            </a:r>
            <a:r>
              <a:rPr lang="en-US" altLang="ja-JP" sz="1000" dirty="0">
                <a:latin typeface="Arial" panose="020B0604020202020204" pitchFamily="34" charset="0"/>
                <a:ea typeface="ＭＳ Ｐゴシック" panose="020B0600070205080204" pitchFamily="34" charset="-128"/>
              </a:rPr>
              <a:t> got to break bread together…it</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s a leadership approach.</a:t>
            </a:r>
            <a:r>
              <a:rPr lang="ja-JP" altLang="en-US" sz="1000">
                <a:latin typeface="Arial" panose="020B0604020202020204" pitchFamily="34" charset="0"/>
                <a:ea typeface="ＭＳ Ｐゴシック" panose="020B0600070205080204" pitchFamily="34" charset="-128"/>
              </a:rPr>
              <a:t>”</a:t>
            </a:r>
            <a:endParaRPr lang="en-US" altLang="ja-JP" sz="1000" dirty="0">
              <a:latin typeface="Arial" panose="020B0604020202020204" pitchFamily="34" charset="0"/>
              <a:ea typeface="ＭＳ Ｐゴシック" panose="020B0600070205080204" pitchFamily="34" charset="-128"/>
            </a:endParaRPr>
          </a:p>
          <a:p>
            <a:r>
              <a:rPr lang="en-US" altLang="en-US" sz="1000" b="1" dirty="0">
                <a:latin typeface="Arial" panose="020B0604020202020204" pitchFamily="34" charset="0"/>
                <a:ea typeface="ＭＳ Ｐゴシック" panose="020B0600070205080204" pitchFamily="34" charset="-128"/>
              </a:rPr>
              <a:t>Transition councils</a:t>
            </a:r>
            <a:r>
              <a:rPr lang="en-US" altLang="en-US" sz="1000" dirty="0">
                <a:latin typeface="Arial" panose="020B0604020202020204" pitchFamily="34" charset="0"/>
                <a:ea typeface="ＭＳ Ｐゴシック" panose="020B0600070205080204" pitchFamily="34" charset="-128"/>
              </a:rPr>
              <a:t>--prevalent format for ongoing meetings between transition coordinators, 	adult agencies, community organizations, parents, and students</a:t>
            </a:r>
          </a:p>
          <a:p>
            <a:r>
              <a:rPr lang="en-US" altLang="en-US" sz="1000" i="1" dirty="0">
                <a:latin typeface="Arial" panose="020B0604020202020204" pitchFamily="34" charset="0"/>
                <a:ea typeface="ＭＳ Ｐゴシック" panose="020B0600070205080204" pitchFamily="34" charset="-128"/>
              </a:rPr>
              <a:t>A transition coordinator said that transition councils</a:t>
            </a:r>
            <a:r>
              <a:rPr lang="en-US" altLang="en-US" sz="1000" dirty="0">
                <a:latin typeface="Arial" panose="020B0604020202020204" pitchFamily="34" charset="0"/>
                <a:ea typeface="ＭＳ Ｐゴシック" panose="020B0600070205080204" pitchFamily="34" charset="-128"/>
              </a:rPr>
              <a:t> </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are really important because it keeps those lines of communication open and it helps develop those relationships…I think it</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s imperative that we understand each other</a:t>
            </a:r>
            <a:r>
              <a:rPr lang="ja-JP" altLang="en-US" sz="1000">
                <a:latin typeface="Arial" panose="020B0604020202020204" pitchFamily="34" charset="0"/>
                <a:ea typeface="ＭＳ Ｐゴシック" panose="020B0600070205080204" pitchFamily="34" charset="-128"/>
              </a:rPr>
              <a:t>’</a:t>
            </a:r>
            <a:r>
              <a:rPr lang="en-US" altLang="ja-JP" sz="1000" dirty="0">
                <a:latin typeface="Arial" panose="020B0604020202020204" pitchFamily="34" charset="0"/>
                <a:ea typeface="ＭＳ Ｐゴシック" panose="020B0600070205080204" pitchFamily="34" charset="-128"/>
              </a:rPr>
              <a:t>s work.</a:t>
            </a:r>
            <a:r>
              <a:rPr lang="ja-JP" altLang="en-US" sz="1000">
                <a:latin typeface="Arial" panose="020B0604020202020204" pitchFamily="34" charset="0"/>
                <a:ea typeface="ＭＳ Ｐゴシック" panose="020B0600070205080204" pitchFamily="34" charset="-128"/>
              </a:rPr>
              <a:t>”</a:t>
            </a:r>
            <a:endParaRPr lang="en-US" altLang="ja-JP" sz="1000" dirty="0">
              <a:latin typeface="Arial" panose="020B0604020202020204" pitchFamily="34" charset="0"/>
              <a:ea typeface="ＭＳ Ｐゴシック" panose="020B0600070205080204" pitchFamily="34" charset="-128"/>
            </a:endParaRPr>
          </a:p>
          <a:p>
            <a:r>
              <a:rPr lang="en-US" altLang="en-US" sz="1000" dirty="0">
                <a:latin typeface="Arial" panose="020B0604020202020204" pitchFamily="34" charset="0"/>
                <a:ea typeface="ＭＳ Ｐゴシック" panose="020B0600070205080204" pitchFamily="34" charset="-128"/>
              </a:rPr>
              <a:t>Effective transition councils are action-oriented-- youth transition conferences, transition fairs, parent trainings and resource guides.</a:t>
            </a:r>
          </a:p>
          <a:p>
            <a:r>
              <a:rPr lang="en-US" altLang="en-US" sz="1000" dirty="0">
                <a:latin typeface="Arial" panose="020B0604020202020204" pitchFamily="34" charset="0"/>
                <a:ea typeface="ＭＳ Ｐゴシック" panose="020B0600070205080204" pitchFamily="34" charset="-128"/>
              </a:rPr>
              <a:t>Often SEA supported</a:t>
            </a:r>
          </a:p>
          <a:p>
            <a:endParaRPr lang="en-US" altLang="en-US" sz="1000" b="1" dirty="0">
              <a:latin typeface="Arial" panose="020B0604020202020204" pitchFamily="34" charset="0"/>
              <a:ea typeface="ＭＳ Ｐゴシック" panose="020B0600070205080204" pitchFamily="34" charset="-128"/>
            </a:endParaRPr>
          </a:p>
          <a:p>
            <a:r>
              <a:rPr lang="en-US" altLang="en-US" sz="1000" b="1" dirty="0">
                <a:latin typeface="Arial" panose="020B0604020202020204" pitchFamily="34" charset="0"/>
                <a:ea typeface="ＭＳ Ｐゴシック" panose="020B0600070205080204" pitchFamily="34" charset="-128"/>
              </a:rPr>
              <a:t>Disseminating information widely </a:t>
            </a:r>
            <a:endParaRPr lang="en-US" altLang="en-US" sz="1000" dirty="0">
              <a:latin typeface="Arial" panose="020B0604020202020204" pitchFamily="34" charset="0"/>
              <a:ea typeface="ＭＳ Ｐゴシック" panose="020B0600070205080204" pitchFamily="34" charset="-128"/>
            </a:endParaRPr>
          </a:p>
          <a:p>
            <a:r>
              <a:rPr lang="en-US" altLang="en-US" sz="1000" dirty="0">
                <a:latin typeface="Arial" panose="020B0604020202020204" pitchFamily="34" charset="0"/>
                <a:ea typeface="ＭＳ Ｐゴシック" panose="020B0600070205080204" pitchFamily="34" charset="-128"/>
              </a:rPr>
              <a:t>Concerned with providing information to parents and students about adult agencies</a:t>
            </a:r>
          </a:p>
          <a:p>
            <a:r>
              <a:rPr lang="en-US" altLang="en-US" sz="1000" dirty="0">
                <a:latin typeface="Arial" panose="020B0604020202020204" pitchFamily="34" charset="0"/>
                <a:ea typeface="ＭＳ Ｐゴシック" panose="020B0600070205080204" pitchFamily="34" charset="-128"/>
              </a:rPr>
              <a:t>Did this through products, local-level interagency groups, websites, mailings and presentations. </a:t>
            </a:r>
          </a:p>
          <a:p>
            <a:r>
              <a:rPr lang="en-US" altLang="en-US" sz="1000" i="1" dirty="0">
                <a:latin typeface="Arial" panose="020B0604020202020204" pitchFamily="34" charset="0"/>
                <a:ea typeface="ＭＳ Ｐゴシック" panose="020B0600070205080204" pitchFamily="34" charset="-128"/>
              </a:rPr>
              <a:t>General examples</a:t>
            </a:r>
            <a:r>
              <a:rPr lang="en-US" altLang="en-US" sz="1000" dirty="0">
                <a:latin typeface="Arial" panose="020B0604020202020204" pitchFamily="34" charset="0"/>
                <a:ea typeface="ＭＳ Ｐゴシック" panose="020B0600070205080204" pitchFamily="34" charset="-128"/>
              </a:rPr>
              <a:t>: agency resource guides, manuals on navigating the adult service systems, checklists of potential agencies to contact, and websites for families, students, and agencies</a:t>
            </a:r>
          </a:p>
          <a:p>
            <a:r>
              <a:rPr lang="en-US" altLang="en-US" sz="1000" dirty="0">
                <a:latin typeface="Arial" panose="020B0604020202020204" pitchFamily="34" charset="0"/>
                <a:ea typeface="ＭＳ Ｐゴシック" panose="020B0600070205080204" pitchFamily="34" charset="-128"/>
              </a:rPr>
              <a:t>LEAs also disseminated information through </a:t>
            </a:r>
            <a:r>
              <a:rPr lang="en-US" altLang="en-US" sz="1000" u="sng" dirty="0">
                <a:latin typeface="Arial" panose="020B0604020202020204" pitchFamily="34" charset="0"/>
                <a:ea typeface="ＭＳ Ｐゴシック" panose="020B0600070205080204" pitchFamily="34" charset="-128"/>
              </a:rPr>
              <a:t>interagency groups</a:t>
            </a:r>
            <a:r>
              <a:rPr lang="en-US" altLang="en-US" sz="1000" dirty="0">
                <a:latin typeface="Arial" panose="020B0604020202020204" pitchFamily="34" charset="0"/>
                <a:ea typeface="ＭＳ Ｐゴシック" panose="020B0600070205080204" pitchFamily="34" charset="-128"/>
              </a:rPr>
              <a:t>, </a:t>
            </a:r>
            <a:r>
              <a:rPr lang="en-US" altLang="en-US" sz="1000" u="sng" dirty="0">
                <a:latin typeface="Arial" panose="020B0604020202020204" pitchFamily="34" charset="0"/>
                <a:ea typeface="ＭＳ Ｐゴシック" panose="020B0600070205080204" pitchFamily="34" charset="-128"/>
              </a:rPr>
              <a:t>mailings and presentations</a:t>
            </a:r>
            <a:r>
              <a:rPr lang="en-US" altLang="en-US" sz="1000" dirty="0">
                <a:latin typeface="Arial" panose="020B0604020202020204" pitchFamily="34" charset="0"/>
                <a:ea typeface="ＭＳ Ｐゴシック" panose="020B0600070205080204" pitchFamily="34" charset="-128"/>
              </a:rPr>
              <a:t>. </a:t>
            </a:r>
          </a:p>
          <a:p>
            <a:r>
              <a:rPr lang="en-US" altLang="en-US" sz="1000" i="1" dirty="0">
                <a:latin typeface="Arial" panose="020B0604020202020204" pitchFamily="34" charset="0"/>
                <a:ea typeface="ＭＳ Ｐゴシック" panose="020B0600070205080204" pitchFamily="34" charset="-128"/>
              </a:rPr>
              <a:t>Examples</a:t>
            </a:r>
            <a:r>
              <a:rPr lang="en-US" altLang="en-US" sz="1000" dirty="0">
                <a:latin typeface="Arial" panose="020B0604020202020204" pitchFamily="34" charset="0"/>
                <a:ea typeface="ＭＳ Ｐゴシック" panose="020B0600070205080204" pitchFamily="34" charset="-128"/>
              </a:rPr>
              <a:t>:</a:t>
            </a:r>
          </a:p>
          <a:p>
            <a:pPr marL="228600" lvl="2"/>
            <a:r>
              <a:rPr lang="en-US" altLang="en-US" sz="1000" dirty="0">
                <a:latin typeface="Arial" panose="020B0604020202020204" pitchFamily="34" charset="0"/>
                <a:ea typeface="ＭＳ Ｐゴシック" panose="020B0600070205080204" pitchFamily="34" charset="-128"/>
              </a:rPr>
              <a:t>LEA sent out mass mailing twice a year inviting parents and students to training on connecting with agencies</a:t>
            </a:r>
          </a:p>
          <a:p>
            <a:pPr marL="228600" lvl="2"/>
            <a:r>
              <a:rPr lang="en-US" altLang="en-US" sz="1000" dirty="0">
                <a:latin typeface="Arial" panose="020B0604020202020204" pitchFamily="34" charset="0"/>
                <a:ea typeface="ＭＳ Ｐゴシック" panose="020B0600070205080204" pitchFamily="34" charset="-128"/>
              </a:rPr>
              <a:t>LEA interagency transition council presented to community organizations (e.g., Rotary and Chamber of Commerce)</a:t>
            </a:r>
          </a:p>
          <a:p>
            <a:pPr marL="228600" lvl="2"/>
            <a:r>
              <a:rPr lang="en-US" altLang="en-US" sz="1000" dirty="0">
                <a:latin typeface="Arial" panose="020B0604020202020204" pitchFamily="34" charset="0"/>
                <a:ea typeface="ＭＳ Ｐゴシック" panose="020B0600070205080204" pitchFamily="34" charset="-128"/>
              </a:rPr>
              <a:t>LEA distributed resource manuals to students and families via </a:t>
            </a:r>
            <a:r>
              <a:rPr lang="en-US" altLang="en-US" sz="1000" dirty="0" err="1">
                <a:latin typeface="Arial" panose="020B0604020202020204" pitchFamily="34" charset="0"/>
                <a:ea typeface="ＭＳ Ｐゴシック" panose="020B0600070205080204" pitchFamily="34" charset="-128"/>
              </a:rPr>
              <a:t>CD-Rom</a:t>
            </a:r>
            <a:r>
              <a:rPr lang="en-US" altLang="en-US" sz="1000" dirty="0">
                <a:latin typeface="Arial" panose="020B0604020202020204" pitchFamily="34" charset="0"/>
                <a:ea typeface="ＭＳ Ｐゴシック" panose="020B0600070205080204" pitchFamily="34" charset="-128"/>
              </a:rPr>
              <a:t>, paper, and websites</a:t>
            </a:r>
          </a:p>
          <a:p>
            <a:pPr marL="228600" lvl="2"/>
            <a:r>
              <a:rPr lang="en-US" altLang="en-US" sz="1000" dirty="0">
                <a:latin typeface="Arial" panose="020B0604020202020204" pitchFamily="34" charset="0"/>
                <a:ea typeface="ＭＳ Ｐゴシック" panose="020B0600070205080204" pitchFamily="34" charset="-128"/>
              </a:rPr>
              <a:t>LEA videotaped agency presentations to share with students and families.</a:t>
            </a:r>
          </a:p>
        </p:txBody>
      </p:sp>
    </p:spTree>
    <p:extLst>
      <p:ext uri="{BB962C8B-B14F-4D97-AF65-F5344CB8AC3E}">
        <p14:creationId xmlns:p14="http://schemas.microsoft.com/office/powerpoint/2010/main" val="4001170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4ACF71C-BF43-D7D5-0A7D-2E970DAF7D19}"/>
              </a:ext>
            </a:extLst>
          </p:cNvPr>
          <p:cNvSpPr>
            <a:spLocks noGrp="1" noChangeArrowheads="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EBF03A0-5607-DB42-801F-D1AAA58849C7}" type="slidenum">
              <a:rPr lang="en-US" altLang="en-US" sz="1200"/>
              <a:pPr eaLnBrk="1" hangingPunct="1"/>
              <a:t>13</a:t>
            </a:fld>
            <a:endParaRPr lang="en-US" altLang="en-US" sz="1200"/>
          </a:p>
        </p:txBody>
      </p:sp>
      <p:sp>
        <p:nvSpPr>
          <p:cNvPr id="60418" name="Rectangle 2">
            <a:extLst>
              <a:ext uri="{FF2B5EF4-FFF2-40B4-BE49-F238E27FC236}">
                <a16:creationId xmlns:a16="http://schemas.microsoft.com/office/drawing/2014/main" id="{267A64DC-7F2C-1B26-C4B5-57B86A8C10E5}"/>
              </a:ext>
            </a:extLst>
          </p:cNvPr>
          <p:cNvSpPr>
            <a:spLocks noGrp="1" noRot="1" noChangeAspect="1" noChangeArrowheads="1" noTextEdit="1"/>
          </p:cNvSpPr>
          <p:nvPr>
            <p:ph type="sldImg"/>
          </p:nvPr>
        </p:nvSpPr>
        <p:spPr>
          <a:xfrm>
            <a:off x="2008188" y="382588"/>
            <a:ext cx="3498850" cy="1968500"/>
          </a:xfrm>
          <a:ln/>
        </p:spPr>
      </p:sp>
      <p:sp>
        <p:nvSpPr>
          <p:cNvPr id="60419" name="Rectangle 3">
            <a:extLst>
              <a:ext uri="{FF2B5EF4-FFF2-40B4-BE49-F238E27FC236}">
                <a16:creationId xmlns:a16="http://schemas.microsoft.com/office/drawing/2014/main" id="{708C51CA-C878-C422-1A24-345058974B2B}"/>
              </a:ext>
            </a:extLst>
          </p:cNvPr>
          <p:cNvSpPr>
            <a:spLocks noGrp="1" noChangeArrowheads="1"/>
          </p:cNvSpPr>
          <p:nvPr>
            <p:ph type="body" idx="1"/>
          </p:nvPr>
        </p:nvSpPr>
        <p:spPr>
          <a:xfrm>
            <a:off x="685800" y="2531329"/>
            <a:ext cx="5486400" cy="54696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dirty="0">
                <a:latin typeface="Arial" panose="020B0604020202020204" pitchFamily="34" charset="0"/>
                <a:ea typeface="ＭＳ Ｐゴシック" panose="020B0600070205080204" pitchFamily="34" charset="-128"/>
              </a:rPr>
              <a:t>Clear value of relationship building</a:t>
            </a:r>
            <a:endParaRPr lang="en-US" altLang="en-US" dirty="0">
              <a:latin typeface="Arial" panose="020B0604020202020204" pitchFamily="34" charset="0"/>
              <a:ea typeface="ＭＳ Ｐゴシック" panose="020B0600070205080204" pitchFamily="34" charset="-128"/>
            </a:endParaRPr>
          </a:p>
          <a:p>
            <a:pPr>
              <a:lnSpc>
                <a:spcPct val="90000"/>
              </a:lnSpc>
            </a:pPr>
            <a:r>
              <a:rPr lang="en-US" altLang="en-US" dirty="0">
                <a:latin typeface="Arial" panose="020B0604020202020204" pitchFamily="34" charset="0"/>
                <a:ea typeface="ＭＳ Ｐゴシック" panose="020B0600070205080204" pitchFamily="34" charset="-128"/>
              </a:rPr>
              <a:t>Building collaborative, trusting relationships with adult service providers</a:t>
            </a:r>
          </a:p>
          <a:p>
            <a:pPr>
              <a:lnSpc>
                <a:spcPct val="90000"/>
              </a:lnSpc>
            </a:pPr>
            <a:r>
              <a:rPr lang="en-US" altLang="en-US" i="1" dirty="0">
                <a:latin typeface="Arial" panose="020B0604020202020204" pitchFamily="34" charset="0"/>
                <a:ea typeface="ＭＳ Ｐゴシック" panose="020B0600070205080204" pitchFamily="34" charset="-128"/>
              </a:rPr>
              <a:t>One transition coordinator commented</a:t>
            </a:r>
            <a:r>
              <a:rPr lang="en-US" altLang="en-US" dirty="0">
                <a:latin typeface="Arial" panose="020B0604020202020204" pitchFamily="34" charset="0"/>
                <a:ea typeface="ＭＳ Ｐゴシック" panose="020B0600070205080204" pitchFamily="34" charset="-128"/>
              </a:rPr>
              <a:t>,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It</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the network piece—making sure that you know where people are and knowing the people in different agencies, and being able to call on them and say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Hey, can you help me out, I</a:t>
            </a:r>
            <a:r>
              <a:rPr lang="ja-JP" altLang="en-US">
                <a:latin typeface="Arial" panose="020B0604020202020204" pitchFamily="34" charset="0"/>
                <a:ea typeface="ＭＳ Ｐゴシック" panose="020B0600070205080204" pitchFamily="34" charset="-128"/>
              </a:rPr>
              <a:t>’</a:t>
            </a:r>
            <a:r>
              <a:rPr lang="en-US" altLang="ja-JP" dirty="0" err="1">
                <a:latin typeface="Arial" panose="020B0604020202020204" pitchFamily="34" charset="0"/>
                <a:ea typeface="ＭＳ Ｐゴシック" panose="020B0600070205080204" pitchFamily="34" charset="-128"/>
              </a:rPr>
              <a:t>ve</a:t>
            </a:r>
            <a:r>
              <a:rPr lang="en-US" altLang="ja-JP" dirty="0">
                <a:latin typeface="Arial" panose="020B0604020202020204" pitchFamily="34" charset="0"/>
                <a:ea typeface="ＭＳ Ｐゴシック" panose="020B0600070205080204" pitchFamily="34" charset="-128"/>
              </a:rPr>
              <a:t> got a student.</a:t>
            </a:r>
            <a:r>
              <a:rPr lang="ja-JP" altLang="en-US">
                <a:latin typeface="Arial" panose="020B0604020202020204" pitchFamily="34" charset="0"/>
                <a:ea typeface="ＭＳ Ｐゴシック" panose="020B0600070205080204" pitchFamily="34" charset="-128"/>
              </a:rPr>
              <a:t>’”</a:t>
            </a:r>
            <a:endParaRPr lang="en-US" altLang="ja-JP" dirty="0">
              <a:latin typeface="Arial" panose="020B0604020202020204" pitchFamily="34" charset="0"/>
              <a:ea typeface="ＭＳ Ｐゴシック" panose="020B0600070205080204" pitchFamily="34" charset="-128"/>
            </a:endParaRPr>
          </a:p>
          <a:p>
            <a:pPr>
              <a:lnSpc>
                <a:spcPct val="90000"/>
              </a:lnSpc>
            </a:pPr>
            <a:r>
              <a:rPr lang="en-US" altLang="en-US" dirty="0">
                <a:latin typeface="Arial" panose="020B0604020202020204" pitchFamily="34" charset="0"/>
                <a:ea typeface="ＭＳ Ｐゴシック" panose="020B0600070205080204" pitchFamily="34" charset="-128"/>
              </a:rPr>
              <a:t>Common attitudes included: (a) accommodating adult agencies, (b) learning their needs and limitations, (c) sharing resources, and (d) teamwork</a:t>
            </a:r>
          </a:p>
          <a:p>
            <a:pPr>
              <a:lnSpc>
                <a:spcPct val="90000"/>
              </a:lnSpc>
            </a:pPr>
            <a:r>
              <a:rPr lang="en-US" altLang="en-US" dirty="0">
                <a:latin typeface="Arial" panose="020B0604020202020204" pitchFamily="34" charset="0"/>
                <a:ea typeface="ＭＳ Ｐゴシック" panose="020B0600070205080204" pitchFamily="34" charset="-128"/>
              </a:rPr>
              <a:t>One administrator said,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Once a community reaches that level [high collaboration], an outgrowth of that is you get to a </a:t>
            </a:r>
            <a:r>
              <a:rPr lang="en-US" altLang="ja-JP" u="sng" dirty="0">
                <a:latin typeface="Arial" panose="020B0604020202020204" pitchFamily="34" charset="0"/>
                <a:ea typeface="ＭＳ Ｐゴシック" panose="020B0600070205080204" pitchFamily="34" charset="-128"/>
              </a:rPr>
              <a:t>culture of commitment</a:t>
            </a:r>
            <a:r>
              <a:rPr lang="en-US" altLang="ja-JP" dirty="0">
                <a:latin typeface="Arial" panose="020B0604020202020204" pitchFamily="34" charset="0"/>
                <a:ea typeface="ＭＳ Ｐゴシック" panose="020B0600070205080204" pitchFamily="34" charset="-128"/>
              </a:rPr>
              <a:t> and all of a sudden, agencies are making suggestions [to LEA], employers are making suggestions, and it goes far beyond the scope of one individual. It almost feeds on itself.</a:t>
            </a:r>
            <a:r>
              <a:rPr lang="ja-JP" altLang="en-US">
                <a:latin typeface="Arial" panose="020B0604020202020204" pitchFamily="34" charset="0"/>
                <a:ea typeface="ＭＳ Ｐゴシック" panose="020B0600070205080204" pitchFamily="34" charset="-128"/>
              </a:rPr>
              <a:t>”</a:t>
            </a:r>
            <a:endParaRPr lang="en-US" altLang="ja-JP" dirty="0">
              <a:latin typeface="Arial" panose="020B0604020202020204" pitchFamily="34" charset="0"/>
              <a:ea typeface="ＭＳ Ｐゴシック" panose="020B0600070205080204" pitchFamily="34" charset="-128"/>
            </a:endParaRPr>
          </a:p>
          <a:p>
            <a:pPr>
              <a:lnSpc>
                <a:spcPct val="90000"/>
              </a:lnSpc>
            </a:pPr>
            <a:r>
              <a:rPr lang="en-US" altLang="en-US" dirty="0">
                <a:latin typeface="Arial" panose="020B0604020202020204" pitchFamily="34" charset="0"/>
                <a:ea typeface="ＭＳ Ｐゴシック" panose="020B0600070205080204" pitchFamily="34" charset="-128"/>
              </a:rPr>
              <a:t>Relationships developed through: shared problem-solving and goal-setting, joint training and high levels of effort from all sides.</a:t>
            </a:r>
          </a:p>
          <a:p>
            <a:pPr>
              <a:lnSpc>
                <a:spcPct val="90000"/>
              </a:lnSpc>
            </a:pPr>
            <a:endParaRPr lang="en-US" altLang="en-US" b="1" dirty="0">
              <a:latin typeface="Arial" panose="020B0604020202020204" pitchFamily="34" charset="0"/>
              <a:ea typeface="ＭＳ Ｐゴシック" panose="020B0600070205080204" pitchFamily="34" charset="-128"/>
            </a:endParaRPr>
          </a:p>
          <a:p>
            <a:pPr>
              <a:lnSpc>
                <a:spcPct val="90000"/>
              </a:lnSpc>
            </a:pPr>
            <a:r>
              <a:rPr lang="en-US" altLang="en-US" b="1" dirty="0">
                <a:latin typeface="Arial" panose="020B0604020202020204" pitchFamily="34" charset="0"/>
                <a:ea typeface="ＭＳ Ｐゴシック" panose="020B0600070205080204" pitchFamily="34" charset="-128"/>
              </a:rPr>
              <a:t>Relationship Building Capacity: Positive Attitudes  </a:t>
            </a:r>
            <a:endParaRPr lang="en-US" altLang="en-US" dirty="0">
              <a:latin typeface="Arial" panose="020B0604020202020204" pitchFamily="34" charset="0"/>
              <a:ea typeface="ＭＳ Ｐゴシック" panose="020B0600070205080204" pitchFamily="34" charset="-128"/>
            </a:endParaRPr>
          </a:p>
          <a:p>
            <a:pPr>
              <a:lnSpc>
                <a:spcPct val="90000"/>
              </a:lnSpc>
            </a:pPr>
            <a:r>
              <a:rPr lang="en-US" altLang="en-US" dirty="0">
                <a:latin typeface="Arial" panose="020B0604020202020204" pitchFamily="34" charset="0"/>
                <a:ea typeface="ＭＳ Ｐゴシック" panose="020B0600070205080204" pitchFamily="34" charset="-128"/>
              </a:rPr>
              <a:t>TCs highly committed //critical element of their role</a:t>
            </a:r>
          </a:p>
          <a:p>
            <a:pPr>
              <a:lnSpc>
                <a:spcPct val="90000"/>
              </a:lnSpc>
            </a:pPr>
            <a:r>
              <a:rPr lang="en-US" altLang="en-US" dirty="0">
                <a:latin typeface="Arial" panose="020B0604020202020204" pitchFamily="34" charset="0"/>
                <a:ea typeface="ＭＳ Ｐゴシック" panose="020B0600070205080204" pitchFamily="34" charset="-128"/>
              </a:rPr>
              <a:t>Valued knowledge of adult agency priorities and needs</a:t>
            </a:r>
          </a:p>
          <a:p>
            <a:pPr>
              <a:lnSpc>
                <a:spcPct val="90000"/>
              </a:lnSpc>
            </a:pPr>
            <a:r>
              <a:rPr lang="en-US" altLang="en-US" i="1" dirty="0">
                <a:latin typeface="Arial" panose="020B0604020202020204" pitchFamily="34" charset="0"/>
                <a:ea typeface="ＭＳ Ｐゴシック" panose="020B0600070205080204" pitchFamily="34" charset="-128"/>
              </a:rPr>
              <a:t>One transition coordinator said,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You know we meet as a team and we</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re always looking for different collaborative efforts to meet transition needs…when you get into collaboration, different agencies have different priorities, so it</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identifying those mutual priorities.</a:t>
            </a:r>
            <a:r>
              <a:rPr lang="ja-JP" altLang="en-US">
                <a:latin typeface="Arial" panose="020B0604020202020204" pitchFamily="34" charset="0"/>
                <a:ea typeface="ＭＳ Ｐゴシック" panose="020B0600070205080204" pitchFamily="34" charset="-128"/>
              </a:rPr>
              <a:t>”</a:t>
            </a:r>
            <a:r>
              <a:rPr lang="en-US" altLang="ja-JP" i="1" dirty="0">
                <a:latin typeface="Arial" panose="020B0604020202020204" pitchFamily="34" charset="0"/>
                <a:ea typeface="ＭＳ Ｐゴシック" panose="020B0600070205080204" pitchFamily="34" charset="-128"/>
              </a:rPr>
              <a:t>  </a:t>
            </a:r>
            <a:endParaRPr lang="en-US" altLang="ja-JP" dirty="0">
              <a:latin typeface="Arial" panose="020B0604020202020204" pitchFamily="34" charset="0"/>
              <a:ea typeface="ＭＳ Ｐゴシック" panose="020B0600070205080204" pitchFamily="34" charset="-128"/>
            </a:endParaRPr>
          </a:p>
          <a:p>
            <a:pPr>
              <a:lnSpc>
                <a:spcPct val="90000"/>
              </a:lnSpc>
            </a:pPr>
            <a:r>
              <a:rPr lang="en-US" altLang="en-US" dirty="0">
                <a:latin typeface="Arial" panose="020B0604020202020204" pitchFamily="34" charset="0"/>
                <a:ea typeface="ＭＳ Ｐゴシック" panose="020B0600070205080204" pitchFamily="34" charset="-128"/>
              </a:rPr>
              <a:t>some TCs viewed LEA as agency</a:t>
            </a:r>
          </a:p>
          <a:p>
            <a:pPr>
              <a:lnSpc>
                <a:spcPct val="90000"/>
              </a:lnSpc>
            </a:pPr>
            <a:r>
              <a:rPr lang="en-US" altLang="en-US" dirty="0">
                <a:latin typeface="Arial" panose="020B0604020202020204" pitchFamily="34" charset="0"/>
                <a:ea typeface="ＭＳ Ｐゴシック" panose="020B0600070205080204" pitchFamily="34" charset="-128"/>
              </a:rPr>
              <a:t>TCs valued the relationship longevity </a:t>
            </a:r>
          </a:p>
          <a:p>
            <a:pPr>
              <a:lnSpc>
                <a:spcPct val="90000"/>
              </a:lnSpc>
            </a:pP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6187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9:notes"/>
          <p:cNvSpPr txBox="1">
            <a:spLocks noGrp="1"/>
          </p:cNvSpPr>
          <p:nvPr>
            <p:ph type="body" idx="1"/>
          </p:nvPr>
        </p:nvSpPr>
        <p:spPr>
          <a:xfrm>
            <a:off x="710249" y="4518204"/>
            <a:ext cx="5681980" cy="3696712"/>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r>
              <a:rPr lang="en-US" b="1" dirty="0"/>
              <a:t>Okay, so now hopefully you have a better understanding of how to identify those Pre-ETS activities that VR might be able to provide and how those activities can be cross walked with LEA transition services to help ensure you are not duplicating or supplanting the services the school should be providing.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Now what the heck do you do with that information, and how do you use this information to help determine what the student needs?</a:t>
            </a:r>
            <a:r>
              <a:rPr lang="en-US" dirty="0"/>
              <a:t> You </a:t>
            </a:r>
            <a:r>
              <a:rPr lang="en-US" dirty="0" err="1"/>
              <a:t>gotta</a:t>
            </a:r>
            <a:r>
              <a:rPr lang="en-US" dirty="0"/>
              <a:t> start mapping it out!</a:t>
            </a:r>
            <a:endParaRPr dirty="0"/>
          </a:p>
          <a:p>
            <a:pPr marL="471144" lvl="0" indent="-327183" algn="l" rtl="0">
              <a:lnSpc>
                <a:spcPct val="100000"/>
              </a:lnSpc>
              <a:spcBef>
                <a:spcPts val="0"/>
              </a:spcBef>
              <a:spcAft>
                <a:spcPts val="0"/>
              </a:spcAft>
              <a:buSzPts val="1400"/>
              <a:buChar char="●"/>
            </a:pPr>
            <a:r>
              <a:rPr lang="en-US" dirty="0"/>
              <a:t>You need to sit down with your point of contact(s) at the LEA and discuss what IDEA transition services the student is currently receiving, and will be receiving in the future in accordance with their IEP; and then determine what additional Pre-ETS services the student needs that VR can provide or coordinate that will enhance the services the student is already receiving. You also need to think about the sequence of when these services will be provided, based upon the student’s individual needs, and coordinate those services with the goals and objectives in the students IEP, as well as the student’s projected post-school employment outcome, if they have been determined eligible for VR services. </a:t>
            </a:r>
            <a:endParaRPr dirty="0"/>
          </a:p>
          <a:p>
            <a:pPr marL="0" lvl="0" indent="0" algn="l" rtl="0">
              <a:lnSpc>
                <a:spcPct val="100000"/>
              </a:lnSpc>
              <a:spcBef>
                <a:spcPts val="0"/>
              </a:spcBef>
              <a:spcAft>
                <a:spcPts val="0"/>
              </a:spcAft>
              <a:buSzPts val="1400"/>
              <a:buNone/>
            </a:pPr>
            <a:endParaRPr b="1" dirty="0"/>
          </a:p>
        </p:txBody>
      </p:sp>
      <p:sp>
        <p:nvSpPr>
          <p:cNvPr id="487" name="Google Shape;487;p9:notes"/>
          <p:cNvSpPr txBox="1">
            <a:spLocks noGrp="1"/>
          </p:cNvSpPr>
          <p:nvPr>
            <p:ph type="sldNum" idx="12"/>
          </p:nvPr>
        </p:nvSpPr>
        <p:spPr>
          <a:xfrm>
            <a:off x="3331288" y="8214916"/>
            <a:ext cx="3077739" cy="471053"/>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 off A, B, C, D </a:t>
            </a:r>
          </a:p>
          <a:p>
            <a:r>
              <a:rPr lang="en-US" dirty="0"/>
              <a:t>Read that page(s)</a:t>
            </a:r>
          </a:p>
          <a:p>
            <a:r>
              <a:rPr lang="en-US" dirty="0"/>
              <a:t>Discuss with others</a:t>
            </a:r>
          </a:p>
        </p:txBody>
      </p:sp>
      <p:sp>
        <p:nvSpPr>
          <p:cNvPr id="4" name="Slide Number Placeholder 3"/>
          <p:cNvSpPr>
            <a:spLocks noGrp="1"/>
          </p:cNvSpPr>
          <p:nvPr>
            <p:ph type="sldNum" sz="quarter" idx="5"/>
          </p:nvPr>
        </p:nvSpPr>
        <p:spPr/>
        <p:txBody>
          <a:bodyPr/>
          <a:lstStyle/>
          <a:p>
            <a:fld id="{48431BBC-1B09-124D-85BB-F6F95D8AA77E}" type="slidenum">
              <a:rPr lang="en-US" smtClean="0"/>
              <a:t>15</a:t>
            </a:fld>
            <a:endParaRPr lang="en-US"/>
          </a:p>
        </p:txBody>
      </p:sp>
    </p:spTree>
    <p:extLst>
      <p:ext uri="{BB962C8B-B14F-4D97-AF65-F5344CB8AC3E}">
        <p14:creationId xmlns:p14="http://schemas.microsoft.com/office/powerpoint/2010/main" val="4024232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Kelli to</a:t>
            </a:r>
            <a:r>
              <a:rPr lang="en-US" baseline="0" dirty="0"/>
              <a:t> kick off</a:t>
            </a:r>
            <a:endParaRPr dirty="0"/>
          </a:p>
        </p:txBody>
      </p:sp>
      <p:sp>
        <p:nvSpPr>
          <p:cNvPr id="171" name="Google Shape;17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17</a:t>
            </a:fld>
            <a:endParaRPr lang="en-US"/>
          </a:p>
        </p:txBody>
      </p:sp>
    </p:spTree>
    <p:extLst>
      <p:ext uri="{BB962C8B-B14F-4D97-AF65-F5344CB8AC3E}">
        <p14:creationId xmlns:p14="http://schemas.microsoft.com/office/powerpoint/2010/main" val="3443863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18</a:t>
            </a:fld>
            <a:endParaRPr lang="en-US"/>
          </a:p>
        </p:txBody>
      </p:sp>
    </p:spTree>
    <p:extLst>
      <p:ext uri="{BB962C8B-B14F-4D97-AF65-F5344CB8AC3E}">
        <p14:creationId xmlns:p14="http://schemas.microsoft.com/office/powerpoint/2010/main" val="3536639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64100" y="173038"/>
            <a:ext cx="1657350" cy="933450"/>
          </a:xfrm>
        </p:spPr>
      </p:sp>
      <p:sp>
        <p:nvSpPr>
          <p:cNvPr id="3" name="Notes Placeholder 2"/>
          <p:cNvSpPr>
            <a:spLocks noGrp="1"/>
          </p:cNvSpPr>
          <p:nvPr>
            <p:ph type="body" idx="1"/>
          </p:nvPr>
        </p:nvSpPr>
        <p:spPr>
          <a:xfrm>
            <a:off x="249382" y="1302327"/>
            <a:ext cx="6400800" cy="7382886"/>
          </a:xfrm>
        </p:spPr>
        <p:txBody>
          <a:bodyPr/>
          <a:lstStyle/>
          <a:p>
            <a:r>
              <a:rPr lang="en-US" sz="1050" b="1" kern="1200" dirty="0">
                <a:solidFill>
                  <a:schemeClr val="tx1"/>
                </a:solidFill>
                <a:effectLst/>
                <a:latin typeface="+mn-lt"/>
                <a:ea typeface="+mn-ea"/>
                <a:cs typeface="+mn-cs"/>
              </a:rPr>
              <a:t>Things to consider when developing the schedule:</a:t>
            </a:r>
          </a:p>
          <a:p>
            <a:r>
              <a:rPr lang="en-US" sz="1050" kern="1200" dirty="0">
                <a:solidFill>
                  <a:schemeClr val="tx1"/>
                </a:solidFill>
                <a:effectLst/>
                <a:latin typeface="+mn-lt"/>
                <a:ea typeface="+mn-ea"/>
                <a:cs typeface="+mn-cs"/>
              </a:rPr>
              <a:t>• Needs of school/students and VR counselor schedule</a:t>
            </a:r>
          </a:p>
          <a:p>
            <a:r>
              <a:rPr lang="en-US" sz="1050" kern="1200" dirty="0">
                <a:solidFill>
                  <a:schemeClr val="tx1"/>
                </a:solidFill>
                <a:effectLst/>
                <a:latin typeface="+mn-lt"/>
                <a:ea typeface="+mn-ea"/>
                <a:cs typeface="+mn-cs"/>
              </a:rPr>
              <a:t>• Schoolwide and specific student schedules including assemblies, sports, family nights, school holidays and in-service days</a:t>
            </a:r>
          </a:p>
          <a:p>
            <a:r>
              <a:rPr lang="en-US" sz="1050" kern="1200" dirty="0">
                <a:solidFill>
                  <a:schemeClr val="tx1"/>
                </a:solidFill>
                <a:effectLst/>
                <a:latin typeface="+mn-lt"/>
                <a:ea typeface="+mn-ea"/>
                <a:cs typeface="+mn-cs"/>
              </a:rPr>
              <a:t>• Coordination of teacher’s planning times with times the VR counselor can be at the school</a:t>
            </a:r>
          </a:p>
          <a:p>
            <a:r>
              <a:rPr lang="en-US" sz="1050" kern="1200" dirty="0">
                <a:solidFill>
                  <a:schemeClr val="tx1"/>
                </a:solidFill>
                <a:effectLst/>
                <a:latin typeface="+mn-lt"/>
                <a:ea typeface="+mn-ea"/>
                <a:cs typeface="+mn-cs"/>
              </a:rPr>
              <a:t>• School staff meetings and trainings that would be appropriate for VR to attend and share information</a:t>
            </a:r>
          </a:p>
          <a:p>
            <a:r>
              <a:rPr lang="en-US" sz="1050" kern="1200" dirty="0">
                <a:solidFill>
                  <a:schemeClr val="tx1"/>
                </a:solidFill>
                <a:effectLst/>
                <a:latin typeface="+mn-lt"/>
                <a:ea typeface="+mn-ea"/>
                <a:cs typeface="+mn-cs"/>
              </a:rPr>
              <a:t>• Additional times when the VR counselor is available to meet with school staff, including general and special education teachers for coordinating planning for students</a:t>
            </a:r>
          </a:p>
          <a:p>
            <a:r>
              <a:rPr lang="en-US" sz="1050" kern="1200" dirty="0">
                <a:solidFill>
                  <a:schemeClr val="tx1"/>
                </a:solidFill>
                <a:effectLst/>
                <a:latin typeface="+mn-lt"/>
                <a:ea typeface="+mn-ea"/>
                <a:cs typeface="+mn-cs"/>
              </a:rPr>
              <a:t>• Identification of when the schedule will be reviewed to address needed changes. This could happen at the semester, trimester, or other natural breaks in the school schedule</a:t>
            </a:r>
          </a:p>
          <a:p>
            <a:r>
              <a:rPr lang="en-US" sz="1050" kern="1200" dirty="0">
                <a:solidFill>
                  <a:schemeClr val="tx1"/>
                </a:solidFill>
                <a:effectLst/>
                <a:latin typeface="+mn-lt"/>
                <a:ea typeface="+mn-ea"/>
                <a:cs typeface="+mn-cs"/>
              </a:rPr>
              <a:t>• Communication plan for the schedule, i.e., once a schedule has been identified, it will need to be communicated to educational personnel so they are aware when VR staff will be at the school</a:t>
            </a:r>
          </a:p>
          <a:p>
            <a:r>
              <a:rPr lang="en-US" sz="1050" kern="1200" dirty="0">
                <a:solidFill>
                  <a:schemeClr val="tx1"/>
                </a:solidFill>
                <a:effectLst/>
                <a:latin typeface="+mn-lt"/>
                <a:ea typeface="+mn-ea"/>
                <a:cs typeface="+mn-cs"/>
              </a:rPr>
              <a:t>– The school secretary or administrative support professional is a key contact who can assist with this communication</a:t>
            </a:r>
          </a:p>
          <a:p>
            <a:r>
              <a:rPr lang="en-US" sz="1050" kern="1200" dirty="0">
                <a:solidFill>
                  <a:schemeClr val="tx1"/>
                </a:solidFill>
                <a:effectLst/>
                <a:latin typeface="+mn-lt"/>
                <a:ea typeface="+mn-ea"/>
                <a:cs typeface="+mn-cs"/>
              </a:rPr>
              <a:t>– If there are multiple VR staff going into the school, they all should be aware of the agreed-upon schedule</a:t>
            </a:r>
          </a:p>
          <a:p>
            <a:r>
              <a:rPr lang="en-US" sz="1050" kern="1200" dirty="0">
                <a:solidFill>
                  <a:schemeClr val="tx1"/>
                </a:solidFill>
                <a:effectLst/>
                <a:latin typeface="+mn-lt"/>
                <a:ea typeface="+mn-ea"/>
                <a:cs typeface="+mn-cs"/>
              </a:rPr>
              <a:t>• Identify dedicated space for the VR counselor to meet with students</a:t>
            </a:r>
          </a:p>
          <a:p>
            <a:r>
              <a:rPr lang="en-US" sz="1050" kern="1200" dirty="0">
                <a:solidFill>
                  <a:schemeClr val="tx1"/>
                </a:solidFill>
                <a:effectLst/>
                <a:latin typeface="+mn-lt"/>
                <a:ea typeface="+mn-ea"/>
                <a:cs typeface="+mn-cs"/>
              </a:rPr>
              <a:t>When determining the VR counselor’s schedule at a school it is important to discuss any specific check-in procedures, they need to follow including securing school clearances, background checks and security procedures. Additionally, a process should be developed on how students will be scheduled to meet with the VR counselor when they are at the school. Deciding from the outset how students’ release time </a:t>
            </a:r>
          </a:p>
          <a:p>
            <a:endParaRPr lang="en-US" sz="1050"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 Start of year Checklist (Appendix II - B)</a:t>
            </a:r>
          </a:p>
          <a:p>
            <a:endParaRPr lang="en-US" sz="1050" kern="1200" dirty="0">
              <a:solidFill>
                <a:schemeClr val="tx1"/>
              </a:solidFill>
              <a:effectLst/>
              <a:latin typeface="+mn-lt"/>
              <a:ea typeface="+mn-ea"/>
              <a:cs typeface="+mn-cs"/>
            </a:endParaRPr>
          </a:p>
          <a:p>
            <a:r>
              <a:rPr lang="en-US" sz="1050" b="1" kern="1200" dirty="0">
                <a:solidFill>
                  <a:schemeClr val="tx1"/>
                </a:solidFill>
                <a:effectLst/>
                <a:latin typeface="+mn-lt"/>
                <a:ea typeface="+mn-ea"/>
                <a:cs typeface="+mn-cs"/>
              </a:rPr>
              <a:t>For VR when partnering with schools </a:t>
            </a:r>
            <a:endParaRPr lang="en-US" sz="1050"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 Create a consistent, predictable schedule that is communicated to school personnel, and ensure any outside agency personnel meeting with the students do the same</a:t>
            </a:r>
          </a:p>
          <a:p>
            <a:r>
              <a:rPr lang="en-US" sz="1050" kern="1200" dirty="0">
                <a:solidFill>
                  <a:schemeClr val="tx1"/>
                </a:solidFill>
                <a:effectLst/>
                <a:latin typeface="+mn-lt"/>
                <a:ea typeface="+mn-ea"/>
                <a:cs typeface="+mn-cs"/>
              </a:rPr>
              <a:t>• Send a reminder email to point-of-contact before your scheduled time to be at the school</a:t>
            </a:r>
          </a:p>
          <a:p>
            <a:r>
              <a:rPr lang="en-US" sz="1050" kern="1200" dirty="0">
                <a:solidFill>
                  <a:schemeClr val="tx1"/>
                </a:solidFill>
                <a:effectLst/>
                <a:latin typeface="+mn-lt"/>
                <a:ea typeface="+mn-ea"/>
                <a:cs typeface="+mn-cs"/>
              </a:rPr>
              <a:t>• Build trust – follow through: do what you say you are going to do </a:t>
            </a:r>
          </a:p>
          <a:p>
            <a:r>
              <a:rPr lang="en-US" sz="1050" kern="1200" dirty="0">
                <a:solidFill>
                  <a:schemeClr val="tx1"/>
                </a:solidFill>
                <a:effectLst/>
                <a:latin typeface="+mn-lt"/>
                <a:ea typeface="+mn-ea"/>
                <a:cs typeface="+mn-cs"/>
              </a:rPr>
              <a:t>• Understand the VR point of contract/VR counselor should be the link with the school even if multiple VR personnel are working within the schools</a:t>
            </a:r>
          </a:p>
          <a:p>
            <a:r>
              <a:rPr lang="en-US" sz="1050" kern="1200" dirty="0">
                <a:solidFill>
                  <a:schemeClr val="tx1"/>
                </a:solidFill>
                <a:effectLst/>
                <a:latin typeface="+mn-lt"/>
                <a:ea typeface="+mn-ea"/>
                <a:cs typeface="+mn-cs"/>
              </a:rPr>
              <a:t>• Make yourself “visible” in the school </a:t>
            </a:r>
          </a:p>
          <a:p>
            <a:r>
              <a:rPr lang="en-US" sz="1050" b="1" kern="1200" dirty="0">
                <a:solidFill>
                  <a:schemeClr val="tx1"/>
                </a:solidFill>
                <a:effectLst/>
                <a:latin typeface="+mn-lt"/>
                <a:ea typeface="+mn-ea"/>
                <a:cs typeface="+mn-cs"/>
              </a:rPr>
              <a:t>For Education agencies when partnering with VR </a:t>
            </a:r>
            <a:endParaRPr lang="en-US" sz="1050"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 Assist VR counselor in scheduling and gaining access to students</a:t>
            </a:r>
          </a:p>
          <a:p>
            <a:r>
              <a:rPr lang="en-US" sz="1050" kern="1200" dirty="0">
                <a:solidFill>
                  <a:schemeClr val="tx1"/>
                </a:solidFill>
                <a:effectLst/>
                <a:latin typeface="+mn-lt"/>
                <a:ea typeface="+mn-ea"/>
                <a:cs typeface="+mn-cs"/>
              </a:rPr>
              <a:t>• Make time for VR counselor</a:t>
            </a:r>
          </a:p>
          <a:p>
            <a:r>
              <a:rPr lang="en-US" sz="1050" kern="1200" dirty="0">
                <a:solidFill>
                  <a:schemeClr val="tx1"/>
                </a:solidFill>
                <a:effectLst/>
                <a:latin typeface="+mn-lt"/>
                <a:ea typeface="+mn-ea"/>
                <a:cs typeface="+mn-cs"/>
              </a:rPr>
              <a:t>• Understand that VR is dependent on schools to build connections with students and families</a:t>
            </a:r>
          </a:p>
          <a:p>
            <a:r>
              <a:rPr lang="en-US" sz="1050" kern="1200" dirty="0">
                <a:solidFill>
                  <a:schemeClr val="tx1"/>
                </a:solidFill>
                <a:effectLst/>
                <a:latin typeface="+mn-lt"/>
                <a:ea typeface="+mn-ea"/>
                <a:cs typeface="+mn-cs"/>
              </a:rPr>
              <a:t>• Provide a dedicated space for the VR counselor to meet with students (even if it’s used for other purposes when the VR counselor is off-site) </a:t>
            </a:r>
          </a:p>
          <a:p>
            <a:r>
              <a:rPr lang="en-US" sz="1050" kern="1200" dirty="0">
                <a:solidFill>
                  <a:schemeClr val="tx1"/>
                </a:solidFill>
                <a:effectLst/>
                <a:latin typeface="+mn-lt"/>
                <a:ea typeface="+mn-ea"/>
                <a:cs typeface="+mn-cs"/>
              </a:rPr>
              <a:t>• What will be the VR counselor’s individual schedule at the school? </a:t>
            </a:r>
          </a:p>
          <a:p>
            <a:r>
              <a:rPr lang="en-US" sz="1050" kern="1200" dirty="0">
                <a:solidFill>
                  <a:schemeClr val="tx1"/>
                </a:solidFill>
                <a:effectLst/>
                <a:latin typeface="+mn-lt"/>
                <a:ea typeface="+mn-ea"/>
                <a:cs typeface="+mn-cs"/>
              </a:rPr>
              <a:t>• Are there other VR personnel coming to the school? If so, what will be their schedule? </a:t>
            </a:r>
          </a:p>
          <a:p>
            <a:r>
              <a:rPr lang="en-US" sz="1050" kern="1200" dirty="0">
                <a:solidFill>
                  <a:schemeClr val="tx1"/>
                </a:solidFill>
                <a:effectLst/>
                <a:latin typeface="+mn-lt"/>
                <a:ea typeface="+mn-ea"/>
                <a:cs typeface="+mn-cs"/>
              </a:rPr>
              <a:t>• How will the schedule be communicated to staff and students?</a:t>
            </a:r>
          </a:p>
          <a:p>
            <a:r>
              <a:rPr lang="en-US" sz="1050" kern="1200" dirty="0">
                <a:solidFill>
                  <a:schemeClr val="tx1"/>
                </a:solidFill>
                <a:effectLst/>
                <a:latin typeface="+mn-lt"/>
                <a:ea typeface="+mn-ea"/>
                <a:cs typeface="+mn-cs"/>
              </a:rPr>
              <a:t>• How will the schedule be adjusted if student caseloads increase or decrease?</a:t>
            </a:r>
          </a:p>
          <a:p>
            <a:r>
              <a:rPr lang="en-US" sz="1050" kern="1200" dirty="0">
                <a:solidFill>
                  <a:schemeClr val="tx1"/>
                </a:solidFill>
                <a:effectLst/>
                <a:latin typeface="+mn-lt"/>
                <a:ea typeface="+mn-ea"/>
                <a:cs typeface="+mn-cs"/>
              </a:rPr>
              <a:t>• How will changes in the VR counselor’s schedule be communicated to impacted school staff and students?</a:t>
            </a:r>
          </a:p>
          <a:p>
            <a:r>
              <a:rPr lang="en-US" sz="1050" kern="1200" dirty="0">
                <a:solidFill>
                  <a:schemeClr val="tx1"/>
                </a:solidFill>
                <a:effectLst/>
                <a:latin typeface="+mn-lt"/>
                <a:ea typeface="+mn-ea"/>
                <a:cs typeface="+mn-cs"/>
              </a:rPr>
              <a:t>• What are the building check-in procedures the VR counselor needs to follow?</a:t>
            </a:r>
          </a:p>
          <a:p>
            <a:r>
              <a:rPr lang="en-US" sz="1050" kern="1200" dirty="0">
                <a:solidFill>
                  <a:schemeClr val="tx1"/>
                </a:solidFill>
                <a:effectLst/>
                <a:latin typeface="+mn-lt"/>
                <a:ea typeface="+mn-ea"/>
                <a:cs typeface="+mn-cs"/>
              </a:rPr>
              <a:t>• Where will the VR counselor meet with students?</a:t>
            </a:r>
          </a:p>
          <a:p>
            <a:r>
              <a:rPr lang="en-US" sz="1050" kern="1200" dirty="0">
                <a:solidFill>
                  <a:schemeClr val="tx1"/>
                </a:solidFill>
                <a:effectLst/>
                <a:latin typeface="+mn-lt"/>
                <a:ea typeface="+mn-ea"/>
                <a:cs typeface="+mn-cs"/>
              </a:rPr>
              <a:t>• What internet access will be available?</a:t>
            </a:r>
          </a:p>
          <a:p>
            <a:r>
              <a:rPr lang="en-US" sz="1050" kern="1200" dirty="0">
                <a:solidFill>
                  <a:schemeClr val="tx1"/>
                </a:solidFill>
                <a:effectLst/>
                <a:latin typeface="+mn-lt"/>
                <a:ea typeface="+mn-ea"/>
                <a:cs typeface="+mn-cs"/>
              </a:rPr>
              <a:t>• How will student release time be handled?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431BBC-1B09-124D-85BB-F6F95D8AA77E}" type="slidenum">
              <a:rPr lang="en-US" smtClean="0"/>
              <a:t>19</a:t>
            </a:fld>
            <a:endParaRPr lang="en-US"/>
          </a:p>
        </p:txBody>
      </p:sp>
    </p:spTree>
    <p:extLst>
      <p:ext uri="{BB962C8B-B14F-4D97-AF65-F5344CB8AC3E}">
        <p14:creationId xmlns:p14="http://schemas.microsoft.com/office/powerpoint/2010/main" val="208840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5073650" y="754063"/>
            <a:ext cx="3621088" cy="2038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1377846" y="2905110"/>
            <a:ext cx="11014072" cy="237735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20</a:t>
            </a:fld>
            <a:endParaRPr lang="en-US"/>
          </a:p>
        </p:txBody>
      </p:sp>
    </p:spTree>
    <p:extLst>
      <p:ext uri="{BB962C8B-B14F-4D97-AF65-F5344CB8AC3E}">
        <p14:creationId xmlns:p14="http://schemas.microsoft.com/office/powerpoint/2010/main" val="582907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31BBC-1B09-124D-85BB-F6F95D8AA77E}" type="slidenum">
              <a:rPr lang="en-US" smtClean="0"/>
              <a:t>21</a:t>
            </a:fld>
            <a:endParaRPr lang="en-US"/>
          </a:p>
        </p:txBody>
      </p:sp>
    </p:spTree>
    <p:extLst>
      <p:ext uri="{BB962C8B-B14F-4D97-AF65-F5344CB8AC3E}">
        <p14:creationId xmlns:p14="http://schemas.microsoft.com/office/powerpoint/2010/main" val="2774466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3463" y="265113"/>
            <a:ext cx="2071687" cy="1165225"/>
          </a:xfrm>
        </p:spPr>
      </p:sp>
      <p:sp>
        <p:nvSpPr>
          <p:cNvPr id="3" name="Notes Placeholder 2"/>
          <p:cNvSpPr>
            <a:spLocks noGrp="1"/>
          </p:cNvSpPr>
          <p:nvPr>
            <p:ph type="body" idx="1"/>
          </p:nvPr>
        </p:nvSpPr>
        <p:spPr>
          <a:xfrm>
            <a:off x="685800" y="1634836"/>
            <a:ext cx="5486400" cy="6788727"/>
          </a:xfrm>
        </p:spPr>
        <p:txBody>
          <a:bodyPr/>
          <a:lstStyle/>
          <a:p>
            <a:r>
              <a:rPr lang="en-US" sz="1100" kern="1200" dirty="0">
                <a:solidFill>
                  <a:schemeClr val="tx1"/>
                </a:solidFill>
                <a:effectLst/>
                <a:latin typeface="+mn-lt"/>
                <a:ea typeface="+mn-ea"/>
                <a:cs typeface="+mn-cs"/>
              </a:rPr>
              <a:t>When determining a process for referral, education and VR partners need to discuss: </a:t>
            </a:r>
          </a:p>
          <a:p>
            <a:r>
              <a:rPr lang="en-US" sz="1100" kern="1200" dirty="0">
                <a:solidFill>
                  <a:schemeClr val="tx1"/>
                </a:solidFill>
                <a:effectLst/>
                <a:latin typeface="+mn-lt"/>
                <a:ea typeface="+mn-ea"/>
                <a:cs typeface="+mn-cs"/>
              </a:rPr>
              <a:t>• Which students should be referred to VR? </a:t>
            </a:r>
          </a:p>
          <a:p>
            <a:r>
              <a:rPr lang="en-US" sz="1100" kern="1200" dirty="0">
                <a:solidFill>
                  <a:schemeClr val="tx1"/>
                </a:solidFill>
                <a:effectLst/>
                <a:latin typeface="+mn-lt"/>
                <a:ea typeface="+mn-ea"/>
                <a:cs typeface="+mn-cs"/>
              </a:rPr>
              <a:t>Students with disabilities verified for special education, student under a 504 Accommodation Plan, and students with a disability for the purposes of section 504 (even if they do not have a 504-accommodation plan in place)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When should a referral be made? </a:t>
            </a:r>
          </a:p>
          <a:p>
            <a:r>
              <a:rPr lang="en-US" sz="1100" kern="1200" dirty="0">
                <a:solidFill>
                  <a:schemeClr val="tx1"/>
                </a:solidFill>
                <a:effectLst/>
                <a:latin typeface="+mn-lt"/>
                <a:ea typeface="+mn-ea"/>
                <a:cs typeface="+mn-cs"/>
              </a:rPr>
              <a:t>There is nothing in the statute or regulations that permit the VR agency to deny a VR application based upon a minimum age. The VR agency should take all applications regardless of age and regardless if the student has participated in or is currently receiving pre-employment transition services. 34 C.F.R. § 361.42(c) lists the prohibiting factors in the assessment for determining eligibility and priority of services which include age.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What are documentation requirements? </a:t>
            </a:r>
          </a:p>
          <a:p>
            <a:r>
              <a:rPr lang="en-US" sz="1100" kern="1200" dirty="0">
                <a:solidFill>
                  <a:schemeClr val="tx1"/>
                </a:solidFill>
                <a:effectLst/>
                <a:latin typeface="+mn-lt"/>
                <a:ea typeface="+mn-ea"/>
                <a:cs typeface="+mn-cs"/>
              </a:rPr>
              <a:t>For all students with disabilities, including potentially eligible to participate in pre-employment transition services, the following information is needed:</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Unique Identifier e.g., Student ID number</a:t>
            </a:r>
          </a:p>
          <a:p>
            <a:r>
              <a:rPr lang="en-US" sz="1100" kern="1200" dirty="0">
                <a:solidFill>
                  <a:schemeClr val="tx1"/>
                </a:solidFill>
                <a:effectLst/>
                <a:latin typeface="+mn-lt"/>
                <a:ea typeface="+mn-ea"/>
                <a:cs typeface="+mn-cs"/>
              </a:rPr>
              <a:t>• Social Security Number (if available)</a:t>
            </a:r>
          </a:p>
          <a:p>
            <a:r>
              <a:rPr lang="en-US" sz="1100" kern="1200" dirty="0">
                <a:solidFill>
                  <a:schemeClr val="tx1"/>
                </a:solidFill>
                <a:effectLst/>
                <a:latin typeface="+mn-lt"/>
                <a:ea typeface="+mn-ea"/>
                <a:cs typeface="+mn-cs"/>
              </a:rPr>
              <a:t>• Date of Birth</a:t>
            </a:r>
          </a:p>
          <a:p>
            <a:r>
              <a:rPr lang="en-US" sz="1100" kern="1200" dirty="0">
                <a:solidFill>
                  <a:schemeClr val="tx1"/>
                </a:solidFill>
                <a:effectLst/>
                <a:latin typeface="+mn-lt"/>
                <a:ea typeface="+mn-ea"/>
                <a:cs typeface="+mn-cs"/>
              </a:rPr>
              <a:t>• Race-required if student is in secondary education</a:t>
            </a:r>
          </a:p>
          <a:p>
            <a:r>
              <a:rPr lang="en-US" sz="1100" kern="1200" dirty="0">
                <a:solidFill>
                  <a:schemeClr val="tx1"/>
                </a:solidFill>
                <a:effectLst/>
                <a:latin typeface="+mn-lt"/>
                <a:ea typeface="+mn-ea"/>
                <a:cs typeface="+mn-cs"/>
              </a:rPr>
              <a:t>• Ethnicity – required if students is in secondary education</a:t>
            </a:r>
          </a:p>
          <a:p>
            <a:r>
              <a:rPr lang="en-US" sz="1100" kern="1200" dirty="0">
                <a:solidFill>
                  <a:schemeClr val="tx1"/>
                </a:solidFill>
                <a:effectLst/>
                <a:latin typeface="+mn-lt"/>
                <a:ea typeface="+mn-ea"/>
                <a:cs typeface="+mn-cs"/>
              </a:rPr>
              <a:t>• Student’s disability</a:t>
            </a:r>
          </a:p>
          <a:p>
            <a:r>
              <a:rPr lang="en-US" sz="1100" kern="1200" dirty="0">
                <a:solidFill>
                  <a:schemeClr val="tx1"/>
                </a:solidFill>
                <a:effectLst/>
                <a:latin typeface="+mn-lt"/>
                <a:ea typeface="+mn-ea"/>
                <a:cs typeface="+mn-cs"/>
              </a:rPr>
              <a:t>• Start date of pre-employment transition services</a:t>
            </a:r>
          </a:p>
          <a:p>
            <a:r>
              <a:rPr lang="en-US" sz="1100" kern="1200" dirty="0">
                <a:solidFill>
                  <a:schemeClr val="tx1"/>
                </a:solidFill>
                <a:effectLst/>
                <a:latin typeface="+mn-lt"/>
                <a:ea typeface="+mn-ea"/>
                <a:cs typeface="+mn-cs"/>
              </a:rPr>
              <a:t>• Pre-employment transition services provided </a:t>
            </a:r>
          </a:p>
          <a:p>
            <a:r>
              <a:rPr lang="en-US" sz="1100" kern="1200" dirty="0">
                <a:solidFill>
                  <a:schemeClr val="tx1"/>
                </a:solidFill>
                <a:effectLst/>
                <a:latin typeface="+mn-lt"/>
                <a:ea typeface="+mn-ea"/>
                <a:cs typeface="+mn-cs"/>
              </a:rPr>
              <a:t>Supporting documentation, relevant to the above-identified required documentation, may include: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Case note documenting counselor observation, review of school records, statements of education staff; or</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Referral form for pre-employment transition services with the identification of a student’s disability, signed by school staff and parent/guardian if the student is under the age of majority in a State (parental consent to participate in pre-employment transition services is governed by State law, as well as policies of the educational programs and the DSU); or</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Copy of an individualized education program (IEP) document, SSA beneficiary award letter, school psychological assessment, documentation of a diagnosis or disability determination or documentation relating to 504 accommodation(s).</a:t>
            </a:r>
          </a:p>
          <a:p>
            <a:r>
              <a:rPr lang="en-US" sz="1100" kern="1200" dirty="0">
                <a:solidFill>
                  <a:schemeClr val="tx1"/>
                </a:solidFill>
                <a:effectLst/>
                <a:latin typeface="+mn-lt"/>
                <a:ea typeface="+mn-ea"/>
                <a:cs typeface="+mn-cs"/>
              </a:rPr>
              <a:t>– How will parental consent be secured?</a:t>
            </a:r>
          </a:p>
          <a:p>
            <a:endParaRPr lang="en-US" dirty="0"/>
          </a:p>
        </p:txBody>
      </p:sp>
      <p:sp>
        <p:nvSpPr>
          <p:cNvPr id="4" name="Slide Number Placeholder 3"/>
          <p:cNvSpPr>
            <a:spLocks noGrp="1"/>
          </p:cNvSpPr>
          <p:nvPr>
            <p:ph type="sldNum" sz="quarter" idx="5"/>
          </p:nvPr>
        </p:nvSpPr>
        <p:spPr/>
        <p:txBody>
          <a:bodyPr/>
          <a:lstStyle/>
          <a:p>
            <a:fld id="{48431BBC-1B09-124D-85BB-F6F95D8AA77E}" type="slidenum">
              <a:rPr lang="en-US" smtClean="0"/>
              <a:t>22</a:t>
            </a:fld>
            <a:endParaRPr lang="en-US"/>
          </a:p>
        </p:txBody>
      </p:sp>
    </p:spTree>
    <p:extLst>
      <p:ext uri="{BB962C8B-B14F-4D97-AF65-F5344CB8AC3E}">
        <p14:creationId xmlns:p14="http://schemas.microsoft.com/office/powerpoint/2010/main" val="4157854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23</a:t>
            </a:fld>
            <a:endParaRPr lang="en-US"/>
          </a:p>
        </p:txBody>
      </p:sp>
    </p:spTree>
    <p:extLst>
      <p:ext uri="{BB962C8B-B14F-4D97-AF65-F5344CB8AC3E}">
        <p14:creationId xmlns:p14="http://schemas.microsoft.com/office/powerpoint/2010/main" val="1508696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24</a:t>
            </a:fld>
            <a:endParaRPr lang="en-US"/>
          </a:p>
        </p:txBody>
      </p:sp>
    </p:spTree>
    <p:extLst>
      <p:ext uri="{BB962C8B-B14F-4D97-AF65-F5344CB8AC3E}">
        <p14:creationId xmlns:p14="http://schemas.microsoft.com/office/powerpoint/2010/main" val="3070049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31BBC-1B09-124D-85BB-F6F95D8AA77E}" type="slidenum">
              <a:rPr lang="en-US" smtClean="0"/>
              <a:t>25</a:t>
            </a:fld>
            <a:endParaRPr lang="en-US"/>
          </a:p>
        </p:txBody>
      </p:sp>
    </p:spTree>
    <p:extLst>
      <p:ext uri="{BB962C8B-B14F-4D97-AF65-F5344CB8AC3E}">
        <p14:creationId xmlns:p14="http://schemas.microsoft.com/office/powerpoint/2010/main" val="514002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26</a:t>
            </a:fld>
            <a:endParaRPr lang="en-US"/>
          </a:p>
        </p:txBody>
      </p:sp>
    </p:spTree>
    <p:extLst>
      <p:ext uri="{BB962C8B-B14F-4D97-AF65-F5344CB8AC3E}">
        <p14:creationId xmlns:p14="http://schemas.microsoft.com/office/powerpoint/2010/main" val="2277293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27</a:t>
            </a:fld>
            <a:endParaRPr lang="en-US"/>
          </a:p>
        </p:txBody>
      </p:sp>
    </p:spTree>
    <p:extLst>
      <p:ext uri="{BB962C8B-B14F-4D97-AF65-F5344CB8AC3E}">
        <p14:creationId xmlns:p14="http://schemas.microsoft.com/office/powerpoint/2010/main" val="4288221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28</a:t>
            </a:fld>
            <a:endParaRPr lang="en-US"/>
          </a:p>
        </p:txBody>
      </p:sp>
    </p:spTree>
    <p:extLst>
      <p:ext uri="{BB962C8B-B14F-4D97-AF65-F5344CB8AC3E}">
        <p14:creationId xmlns:p14="http://schemas.microsoft.com/office/powerpoint/2010/main" val="1191034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31BBC-1B09-124D-85BB-F6F95D8AA77E}" type="slidenum">
              <a:rPr lang="en-US" smtClean="0"/>
              <a:t>29</a:t>
            </a:fld>
            <a:endParaRPr lang="en-US"/>
          </a:p>
        </p:txBody>
      </p:sp>
    </p:spTree>
    <p:extLst>
      <p:ext uri="{BB962C8B-B14F-4D97-AF65-F5344CB8AC3E}">
        <p14:creationId xmlns:p14="http://schemas.microsoft.com/office/powerpoint/2010/main" val="2624826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31BBC-1B09-124D-85BB-F6F95D8AA77E}" type="slidenum">
              <a:rPr lang="en-US" smtClean="0"/>
              <a:t>3</a:t>
            </a:fld>
            <a:endParaRPr lang="en-US"/>
          </a:p>
        </p:txBody>
      </p:sp>
    </p:spTree>
    <p:extLst>
      <p:ext uri="{BB962C8B-B14F-4D97-AF65-F5344CB8AC3E}">
        <p14:creationId xmlns:p14="http://schemas.microsoft.com/office/powerpoint/2010/main" val="1422767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6275" y="371475"/>
            <a:ext cx="2743200" cy="1543050"/>
          </a:xfrm>
        </p:spPr>
      </p:sp>
      <p:sp>
        <p:nvSpPr>
          <p:cNvPr id="3" name="Notes Placeholder 2"/>
          <p:cNvSpPr>
            <a:spLocks noGrp="1"/>
          </p:cNvSpPr>
          <p:nvPr>
            <p:ph type="body" idx="1"/>
          </p:nvPr>
        </p:nvSpPr>
        <p:spPr>
          <a:xfrm>
            <a:off x="685800" y="2660073"/>
            <a:ext cx="5486400" cy="5340927"/>
          </a:xfrm>
        </p:spPr>
        <p:txBody>
          <a:bodyPr/>
          <a:lstStyle/>
          <a:p>
            <a:r>
              <a:rPr lang="en-US" sz="1200" kern="1200" dirty="0">
                <a:solidFill>
                  <a:schemeClr val="tx1"/>
                </a:solidFill>
                <a:effectLst/>
                <a:latin typeface="+mn-lt"/>
                <a:ea typeface="+mn-ea"/>
                <a:cs typeface="+mn-cs"/>
              </a:rPr>
              <a:t>The steps outlined above, and the resources/tools provided throughout the Guide can serve as mechanisms to strengthen your local partnerships as well, as assist a LEA and VR agencies to identify areas of improvement. As you outline areas of improvement, it is recommended to focus on one or two improvement areas or goals each year using a Local Partnership Action Plan. This keeps the work manageable and provides opportunities for the local team to achieve success. Setting timeframes to achieve the goals as well as evaluate progress is recommended. Typically reviewing progress three times a year; at the start of the school year, mid-way through the school year and at the end of the school year, will provide the needed information on progress toward targets. Additionally, it is important to identify what data will be used to measure progress.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Examples to consider:</a:t>
            </a:r>
          </a:p>
          <a:p>
            <a:r>
              <a:rPr lang="en-US" sz="1200" kern="1200" dirty="0">
                <a:solidFill>
                  <a:schemeClr val="tx1"/>
                </a:solidFill>
                <a:effectLst/>
                <a:latin typeface="+mn-lt"/>
                <a:ea typeface="+mn-ea"/>
                <a:cs typeface="+mn-cs"/>
              </a:rPr>
              <a:t>• Student participation in each of the pre-employment transition services activities</a:t>
            </a:r>
          </a:p>
          <a:p>
            <a:r>
              <a:rPr lang="en-US" sz="1200" kern="1200" dirty="0">
                <a:solidFill>
                  <a:schemeClr val="tx1"/>
                </a:solidFill>
                <a:effectLst/>
                <a:latin typeface="+mn-lt"/>
                <a:ea typeface="+mn-ea"/>
                <a:cs typeface="+mn-cs"/>
              </a:rPr>
              <a:t>• Student progress in each of the pre-employment transition services activities</a:t>
            </a:r>
          </a:p>
          <a:p>
            <a:r>
              <a:rPr lang="en-US" sz="1200" kern="1200" dirty="0">
                <a:solidFill>
                  <a:schemeClr val="tx1"/>
                </a:solidFill>
                <a:effectLst/>
                <a:latin typeface="+mn-lt"/>
                <a:ea typeface="+mn-ea"/>
                <a:cs typeface="+mn-cs"/>
              </a:rPr>
              <a:t>• Outcomes of student participation in pre-employment transition services, such as number in paid work and types of jobs</a:t>
            </a:r>
          </a:p>
          <a:p>
            <a:r>
              <a:rPr lang="en-US" sz="1200" kern="1200" dirty="0">
                <a:solidFill>
                  <a:schemeClr val="tx1"/>
                </a:solidFill>
                <a:effectLst/>
                <a:latin typeface="+mn-lt"/>
                <a:ea typeface="+mn-ea"/>
                <a:cs typeface="+mn-cs"/>
              </a:rPr>
              <a:t>• IDEA Indicator 14</a:t>
            </a:r>
          </a:p>
          <a:p>
            <a:r>
              <a:rPr lang="en-US" sz="1200" kern="1200" dirty="0">
                <a:solidFill>
                  <a:schemeClr val="tx1"/>
                </a:solidFill>
                <a:effectLst/>
                <a:latin typeface="+mn-lt"/>
                <a:ea typeface="+mn-ea"/>
                <a:cs typeface="+mn-cs"/>
              </a:rPr>
              <a:t>• Numbers of students in each grade and anticipated levels of need</a:t>
            </a:r>
          </a:p>
          <a:p>
            <a:r>
              <a:rPr lang="en-US" sz="1200" kern="1200" dirty="0">
                <a:solidFill>
                  <a:schemeClr val="tx1"/>
                </a:solidFill>
                <a:effectLst/>
                <a:latin typeface="+mn-lt"/>
                <a:ea typeface="+mn-ea"/>
                <a:cs typeface="+mn-cs"/>
              </a:rPr>
              <a:t>• VR performance indicator data</a:t>
            </a:r>
          </a:p>
          <a:p>
            <a:r>
              <a:rPr lang="en-US" sz="1200" kern="1200" dirty="0">
                <a:solidFill>
                  <a:schemeClr val="tx1"/>
                </a:solidFill>
                <a:effectLst/>
                <a:latin typeface="+mn-lt"/>
                <a:ea typeface="+mn-ea"/>
                <a:cs typeface="+mn-cs"/>
              </a:rPr>
              <a:t>• Graduation and Drop Out data</a:t>
            </a:r>
          </a:p>
          <a:p>
            <a:r>
              <a:rPr lang="en-US" sz="1200" kern="1200" dirty="0">
                <a:solidFill>
                  <a:schemeClr val="tx1"/>
                </a:solidFill>
                <a:effectLst/>
                <a:latin typeface="+mn-lt"/>
                <a:ea typeface="+mn-ea"/>
                <a:cs typeface="+mn-cs"/>
              </a:rPr>
              <a:t>• Course enrollment (CTE, general education, transition specific course)</a:t>
            </a:r>
          </a:p>
          <a:p>
            <a:endParaRPr lang="en-US" dirty="0"/>
          </a:p>
        </p:txBody>
      </p:sp>
      <p:sp>
        <p:nvSpPr>
          <p:cNvPr id="4" name="Slide Number Placeholder 3"/>
          <p:cNvSpPr>
            <a:spLocks noGrp="1"/>
          </p:cNvSpPr>
          <p:nvPr>
            <p:ph type="sldNum" sz="quarter" idx="5"/>
          </p:nvPr>
        </p:nvSpPr>
        <p:spPr/>
        <p:txBody>
          <a:bodyPr/>
          <a:lstStyle/>
          <a:p>
            <a:fld id="{48431BBC-1B09-124D-85BB-F6F95D8AA77E}" type="slidenum">
              <a:rPr lang="en-US" smtClean="0"/>
              <a:t>30</a:t>
            </a:fld>
            <a:endParaRPr lang="en-US"/>
          </a:p>
        </p:txBody>
      </p:sp>
    </p:spTree>
    <p:extLst>
      <p:ext uri="{BB962C8B-B14F-4D97-AF65-F5344CB8AC3E}">
        <p14:creationId xmlns:p14="http://schemas.microsoft.com/office/powerpoint/2010/main" val="1975126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46:notes"/>
          <p:cNvSpPr txBox="1">
            <a:spLocks noGrp="1"/>
          </p:cNvSpPr>
          <p:nvPr>
            <p:ph type="body" idx="1"/>
          </p:nvPr>
        </p:nvSpPr>
        <p:spPr>
          <a:xfrm>
            <a:off x="710249" y="2709745"/>
            <a:ext cx="5681980" cy="5505171"/>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r>
              <a:rPr lang="en-US" dirty="0"/>
              <a:t>Here, we wanted to give you an example of what it might look like to begin to identify and map out some of the work-based learning activities for Pre-ETS that VR can do under the Rehabilitation Act vs some of the related transition services schools can provide to students under IDEA. We also have a handout that we will share with you that was developed by MN VR that provides more detailed examples of activities for each of the five required Pre-ETS services. You might want to look at those examples and customize them for Florida!</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For example, VR might facilitate opportunities for students to obtain work experiences within an integrated setting by recruiting business mentors, developing paid work experiences for students, or creating internships; whereas education might set up job shadowing activities or help students prepare for work by helping them complete job applications and mock interviews. These are just a few examples, and as you can tell, many activities do not always fit clearly on one side or the other, and that is really the point of this slide – to emphasize the importance of communication between VR and education in the provision of services to students. For example, what happens if both education and VR are setting up job shadowing experiences for the students…is that okay…maybe…but it will require communication to ensure specific activities are not being duplicated.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State VR Agencies and LEAs have found that developing something like this not only enhances communication in order to reduce duplication and identify service gaps; but also serves as documentation that special education and related services are not being supplanted, by required activities under Pre-ETS. We understand that this type of service mapping or crosswalk activity can be time consuming for States, so you may want to think about how this information can be shared and communicated between VR and the LEA in the most effective and efficient way possible to meet your needs and enhance successful collaboration. </a:t>
            </a:r>
            <a:endParaRPr dirty="0"/>
          </a:p>
          <a:p>
            <a:pPr marL="0" lvl="0" indent="0" algn="l" rtl="0">
              <a:lnSpc>
                <a:spcPct val="100000"/>
              </a:lnSpc>
              <a:spcBef>
                <a:spcPts val="0"/>
              </a:spcBef>
              <a:spcAft>
                <a:spcPts val="0"/>
              </a:spcAft>
              <a:buSzPts val="1400"/>
              <a:buNone/>
            </a:pPr>
            <a:endParaRPr dirty="0"/>
          </a:p>
        </p:txBody>
      </p:sp>
      <p:sp>
        <p:nvSpPr>
          <p:cNvPr id="337" name="Google Shape;337;p46:notes"/>
          <p:cNvSpPr>
            <a:spLocks noGrp="1" noRot="1" noChangeAspect="1"/>
          </p:cNvSpPr>
          <p:nvPr>
            <p:ph type="sldImg" idx="2"/>
          </p:nvPr>
        </p:nvSpPr>
        <p:spPr>
          <a:xfrm>
            <a:off x="1601788" y="258763"/>
            <a:ext cx="3840162" cy="216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1372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32</a:t>
            </a:fld>
            <a:endParaRPr lang="en-US"/>
          </a:p>
        </p:txBody>
      </p:sp>
    </p:spTree>
    <p:extLst>
      <p:ext uri="{BB962C8B-B14F-4D97-AF65-F5344CB8AC3E}">
        <p14:creationId xmlns:p14="http://schemas.microsoft.com/office/powerpoint/2010/main" val="4135341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33</a:t>
            </a:fld>
            <a:endParaRPr lang="en-US"/>
          </a:p>
        </p:txBody>
      </p:sp>
    </p:spTree>
    <p:extLst>
      <p:ext uri="{BB962C8B-B14F-4D97-AF65-F5344CB8AC3E}">
        <p14:creationId xmlns:p14="http://schemas.microsoft.com/office/powerpoint/2010/main" val="450835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34</a:t>
            </a:fld>
            <a:endParaRPr lang="en-US"/>
          </a:p>
        </p:txBody>
      </p:sp>
    </p:spTree>
    <p:extLst>
      <p:ext uri="{BB962C8B-B14F-4D97-AF65-F5344CB8AC3E}">
        <p14:creationId xmlns:p14="http://schemas.microsoft.com/office/powerpoint/2010/main" val="338114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35</a:t>
            </a:fld>
            <a:endParaRPr lang="en-US"/>
          </a:p>
        </p:txBody>
      </p:sp>
    </p:spTree>
    <p:extLst>
      <p:ext uri="{BB962C8B-B14F-4D97-AF65-F5344CB8AC3E}">
        <p14:creationId xmlns:p14="http://schemas.microsoft.com/office/powerpoint/2010/main" val="4019446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0" y="217488"/>
            <a:ext cx="3333750" cy="1876425"/>
          </a:xfrm>
        </p:spPr>
      </p:sp>
      <p:sp>
        <p:nvSpPr>
          <p:cNvPr id="3" name="Notes Placeholder 2"/>
          <p:cNvSpPr>
            <a:spLocks noGrp="1"/>
          </p:cNvSpPr>
          <p:nvPr>
            <p:ph type="body" idx="1"/>
          </p:nvPr>
        </p:nvSpPr>
        <p:spPr>
          <a:xfrm>
            <a:off x="185738" y="2094309"/>
            <a:ext cx="6424613" cy="3600451"/>
          </a:xfrm>
        </p:spPr>
        <p:txBody>
          <a:bodyPr/>
          <a:lstStyle/>
          <a:p>
            <a:r>
              <a:rPr lang="en-US" dirty="0"/>
              <a:t>On these next few slides we listed </a:t>
            </a:r>
            <a:r>
              <a:rPr lang="en-US" baseline="0" dirty="0"/>
              <a:t>just a few of the on-line tools and resources State VR Agencies, Local Educational Agencies, and schools might want to consider the joint provision of Pre-ETS services for students with disabilities. </a:t>
            </a:r>
          </a:p>
          <a:p>
            <a:endParaRPr lang="en-US" sz="800" baseline="0" dirty="0"/>
          </a:p>
          <a:p>
            <a:r>
              <a:rPr lang="en-US" baseline="0" dirty="0"/>
              <a:t>For example, </a:t>
            </a:r>
            <a:r>
              <a:rPr lang="en-US" u="sng" baseline="0" dirty="0"/>
              <a:t>T-folio</a:t>
            </a:r>
            <a:r>
              <a:rPr lang="en-US" baseline="0" dirty="0"/>
              <a:t> is a free transition portfolio tool for high school age students with disabilities. T-folio has five units that correspond to the five required Pre-ETS activities. Each unit is made up of lessons that contain a lesson guide and at least one activity. </a:t>
            </a:r>
            <a:r>
              <a:rPr lang="en-US" dirty="0"/>
              <a:t>Not only does T-Folio have a student introduction or warm up section, but within each unit, they also embed activities that help the student learn more about themselves, and ask the student to reflect on what they have learned, which lays a foundation for them to begin researching occupations. </a:t>
            </a:r>
          </a:p>
          <a:p>
            <a:endParaRPr lang="en-US" sz="800" u="sng"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Career one stop</a:t>
            </a:r>
            <a:r>
              <a:rPr lang="en-US" sz="1200" kern="1200" dirty="0">
                <a:solidFill>
                  <a:schemeClr val="tx1"/>
                </a:solidFill>
                <a:effectLst/>
                <a:latin typeface="+mn-lt"/>
                <a:ea typeface="+mn-ea"/>
                <a:cs typeface="+mn-cs"/>
              </a:rPr>
              <a:t>, many of you all have been using that for many many years and it is a great resource where students can explore careers</a:t>
            </a:r>
            <a:r>
              <a:rPr lang="en-US" dirty="0"/>
              <a:t>. Although it is not packaged as a formal curricula and it does not include detailed lesson plans, it is a great resource for students, provides a wealth of information on careers and occupations, is easy to navigate, and there are also career videos available in Spanish. Students can do an in-depth exploration of hundreds of occupations simply by entering the name of the occupation they want to search and then they get a brief description of the job, see related job titles, learn more about the job outlook in the future, the average salary, required skills/training, etc. Students can even compare one job to another. </a:t>
            </a:r>
            <a:endParaRPr lang="en-US" sz="1200" kern="1200" dirty="0">
              <a:solidFill>
                <a:schemeClr val="tx1"/>
              </a:solidFill>
              <a:effectLst/>
              <a:latin typeface="+mn-lt"/>
              <a:ea typeface="+mn-ea"/>
              <a:cs typeface="+mn-cs"/>
            </a:endParaRPr>
          </a:p>
          <a:p>
            <a:endParaRPr lang="en-US" sz="800" u="sng"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My next move </a:t>
            </a:r>
            <a:r>
              <a:rPr lang="en-US" sz="1200" kern="1200" dirty="0">
                <a:solidFill>
                  <a:schemeClr val="tx1"/>
                </a:solidFill>
                <a:effectLst/>
                <a:latin typeface="+mn-lt"/>
                <a:ea typeface="+mn-ea"/>
                <a:cs typeface="+mn-cs"/>
              </a:rPr>
              <a:t>is another really cool resource that you've got to check </a:t>
            </a:r>
            <a:r>
              <a:rPr lang="en-US" dirty="0"/>
              <a:t>out. My Next Move is also available in Spanish and it allows students to explore careers in a very fun engaging way, just have the student describe their dream job, or enter the name of the occupation they are interested in, and the student will be taken on an adventure in career exploration. It also includes a career matching feature suggesting careers that match the student’s interests and expected training.  </a:t>
            </a:r>
          </a:p>
          <a:p>
            <a:endParaRPr lang="en-US" sz="800" kern="1200" dirty="0">
              <a:solidFill>
                <a:schemeClr val="tx1"/>
              </a:solidFill>
              <a:effectLst/>
              <a:latin typeface="+mn-lt"/>
              <a:ea typeface="+mn-ea"/>
              <a:cs typeface="+mn-cs"/>
            </a:endParaRPr>
          </a:p>
          <a:p>
            <a:r>
              <a:rPr lang="en-US" dirty="0"/>
              <a:t>R</a:t>
            </a:r>
            <a:r>
              <a:rPr lang="en-US" sz="1200" u="sng" kern="1200" dirty="0">
                <a:solidFill>
                  <a:schemeClr val="tx1"/>
                </a:solidFill>
                <a:effectLst/>
                <a:latin typeface="+mn-lt"/>
                <a:ea typeface="+mn-ea"/>
                <a:cs typeface="+mn-cs"/>
              </a:rPr>
              <a:t>oad trip nation </a:t>
            </a:r>
            <a:r>
              <a:rPr lang="en-US" dirty="0"/>
              <a:t>- This quite simply is a fun road trip for students. They can hear from famous actors and distinguished political figures across the nation about how they overcame challenges and found their career path, and hear motivational stories to help them move forward and get excited about their future. </a:t>
            </a:r>
          </a:p>
          <a:p>
            <a:endParaRPr lang="en-US" sz="8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Doctor kit - </a:t>
            </a:r>
            <a:r>
              <a:rPr lang="en-US" dirty="0"/>
              <a:t>This resource offers career videos, and the content of the videos focus on four main questions: Describe your typical day - What are the qualifications required for this job? What are the best and worst parts of this job? What final advice do you have for someone interested in this line of work? Dr. Kit also has some unique jobs (logger, farmer, kennel manager, forester) featured in the career videos and has a section of very short video clips that allow for quick interactive career exploration in a short amount of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well as the Virginia career view</a:t>
            </a:r>
            <a:endParaRPr lang="en-US" dirty="0"/>
          </a:p>
        </p:txBody>
      </p:sp>
      <p:sp>
        <p:nvSpPr>
          <p:cNvPr id="4" name="Slide Number Placeholder 3"/>
          <p:cNvSpPr>
            <a:spLocks noGrp="1"/>
          </p:cNvSpPr>
          <p:nvPr>
            <p:ph type="sldNum" sz="quarter" idx="5"/>
          </p:nvPr>
        </p:nvSpPr>
        <p:spPr/>
        <p:txBody>
          <a:bodyPr/>
          <a:lstStyle/>
          <a:p>
            <a:fld id="{87571621-56DC-4CA2-B16F-E400692833BE}" type="slidenum">
              <a:rPr lang="en-US" smtClean="0"/>
              <a:t>36</a:t>
            </a:fld>
            <a:endParaRPr lang="en-US" dirty="0"/>
          </a:p>
        </p:txBody>
      </p:sp>
    </p:spTree>
    <p:extLst>
      <p:ext uri="{BB962C8B-B14F-4D97-AF65-F5344CB8AC3E}">
        <p14:creationId xmlns:p14="http://schemas.microsoft.com/office/powerpoint/2010/main" val="2304209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7275" y="228600"/>
            <a:ext cx="3905250" cy="2197100"/>
          </a:xfrm>
        </p:spPr>
      </p:sp>
      <p:sp>
        <p:nvSpPr>
          <p:cNvPr id="3" name="Notes Placeholder 2"/>
          <p:cNvSpPr>
            <a:spLocks noGrp="1"/>
          </p:cNvSpPr>
          <p:nvPr>
            <p:ph type="body" idx="1"/>
          </p:nvPr>
        </p:nvSpPr>
        <p:spPr>
          <a:xfrm>
            <a:off x="304799" y="2562225"/>
            <a:ext cx="6257925" cy="3600451"/>
          </a:xfrm>
        </p:spPr>
        <p:txBody>
          <a:bodyPr/>
          <a:lstStyle/>
          <a:p>
            <a:r>
              <a:rPr lang="en-US" dirty="0"/>
              <a:t>H</a:t>
            </a:r>
            <a:r>
              <a:rPr lang="en-US" sz="1200" kern="1200" dirty="0">
                <a:solidFill>
                  <a:schemeClr val="tx1"/>
                </a:solidFill>
                <a:effectLst/>
                <a:latin typeface="+mn-lt"/>
                <a:ea typeface="+mn-ea"/>
                <a:cs typeface="+mn-cs"/>
              </a:rPr>
              <a:t>ere are a few more potential tools and resources you may want to consider in the delivery </a:t>
            </a:r>
            <a:r>
              <a:rPr lang="en-US" dirty="0"/>
              <a:t>of Work based learning experiences:</a:t>
            </a:r>
            <a:endParaRPr lang="en-US" sz="1200" kern="1200" dirty="0">
              <a:solidFill>
                <a:schemeClr val="tx1"/>
              </a:solidFill>
              <a:effectLst/>
              <a:latin typeface="+mn-lt"/>
              <a:ea typeface="+mn-ea"/>
              <a:cs typeface="+mn-cs"/>
            </a:endParaRPr>
          </a:p>
          <a:p>
            <a:pPr lvl="0"/>
            <a:endParaRPr lang="en-US" dirty="0">
              <a:solidFill>
                <a:prstClr val="black"/>
              </a:solidFill>
            </a:endParaRPr>
          </a:p>
          <a:p>
            <a:pPr lvl="0"/>
            <a:r>
              <a:rPr lang="en-US" u="sng" dirty="0">
                <a:solidFill>
                  <a:prstClr val="black"/>
                </a:solidFill>
              </a:rPr>
              <a:t>Explore Work </a:t>
            </a:r>
            <a:r>
              <a:rPr lang="en-US" dirty="0">
                <a:solidFill>
                  <a:prstClr val="black"/>
                </a:solidFill>
              </a:rPr>
              <a:t>- is a series of five on-line modules developed by WINTAC, Employment Resources, Inc. (ERI), the University of Wisconsin-Madison, and the University of Wisconsin-Stout Vocational Rehabilitation Institute, that align with the five required activities under the Rehabilitation Act Pre-employment Transition services. Through explore-work, students can  create a profile where work can be saved, student progress tracked through certificates of completion and student feedback automatically shared via email with a teacher, VR counselor or other provider. It is available in Spanish. There are three different lessons in the work experience section and they include activities with videos where students can explore different types of work experiences and find the right fit for them. </a:t>
            </a:r>
          </a:p>
          <a:p>
            <a:pPr lvl="0"/>
            <a:endParaRPr lang="en-US" dirty="0">
              <a:solidFill>
                <a:prstClr val="black"/>
              </a:solidFill>
            </a:endParaRPr>
          </a:p>
          <a:p>
            <a:pPr lvl="0"/>
            <a:r>
              <a:rPr lang="en-US" dirty="0">
                <a:solidFill>
                  <a:prstClr val="black"/>
                </a:solidFill>
              </a:rPr>
              <a:t>The NTACT School Based Enterprise Toolkit provides numerous resources and examples for planning, implementing, and succeeding with school-based enterprises that address the development of skills and are planned and run by students.</a:t>
            </a:r>
          </a:p>
          <a:p>
            <a:pPr lvl="0"/>
            <a:endParaRPr lang="en-US" dirty="0">
              <a:solidFill>
                <a:prstClr val="black"/>
              </a:solidFill>
            </a:endParaRPr>
          </a:p>
          <a:p>
            <a:pPr lvl="0"/>
            <a:r>
              <a:rPr lang="en-US" dirty="0">
                <a:solidFill>
                  <a:prstClr val="black"/>
                </a:solidFill>
              </a:rPr>
              <a:t>Nebraska Career Tours is another great resource highlighting hundreds of virtual industry tours within various career pathways. Although the videos showcase different business and industries in each of the sixteen Career Clusters in the Nebraska Model, the virtual industry tours are beneficial for students who reside in any state to view. </a:t>
            </a:r>
          </a:p>
          <a:p>
            <a:pPr lvl="0"/>
            <a:endParaRPr lang="en-US" dirty="0">
              <a:solidFill>
                <a:prstClr val="black"/>
              </a:solidFill>
            </a:endParaRPr>
          </a:p>
          <a:p>
            <a:r>
              <a:rPr lang="en-US" dirty="0">
                <a:solidFill>
                  <a:prstClr val="black"/>
                </a:solidFill>
              </a:rPr>
              <a:t>Developed by the Department of Defense, myfuture.com™ features career, college and military content, allowing users to explore all possibilities and gain insight into each option. Career resources include information on how to find a job, building a career network, internships, and volunteer work.</a:t>
            </a: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7571621-56DC-4CA2-B16F-E400692833BE}" type="slidenum">
              <a:rPr lang="en-US" smtClean="0"/>
              <a:t>37</a:t>
            </a:fld>
            <a:endParaRPr lang="en-US" dirty="0"/>
          </a:p>
        </p:txBody>
      </p:sp>
    </p:spTree>
    <p:extLst>
      <p:ext uri="{BB962C8B-B14F-4D97-AF65-F5344CB8AC3E}">
        <p14:creationId xmlns:p14="http://schemas.microsoft.com/office/powerpoint/2010/main" val="1243649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857625" cy="2170113"/>
          </a:xfrm>
        </p:spPr>
      </p:sp>
      <p:sp>
        <p:nvSpPr>
          <p:cNvPr id="3" name="Notes Placeholder 2"/>
          <p:cNvSpPr>
            <a:spLocks noGrp="1"/>
          </p:cNvSpPr>
          <p:nvPr>
            <p:ph type="body" idx="1"/>
          </p:nvPr>
        </p:nvSpPr>
        <p:spPr>
          <a:xfrm>
            <a:off x="252413" y="3390900"/>
            <a:ext cx="6219826" cy="3600451"/>
          </a:xfrm>
        </p:spPr>
        <p:txBody>
          <a:bodyPr/>
          <a:lstStyle/>
          <a:p>
            <a:r>
              <a:rPr lang="en-US" sz="1200" kern="1200" dirty="0">
                <a:solidFill>
                  <a:schemeClr val="tx1"/>
                </a:solidFill>
                <a:effectLst/>
                <a:latin typeface="+mn-lt"/>
                <a:ea typeface="+mn-ea"/>
                <a:cs typeface="+mn-cs"/>
              </a:rPr>
              <a:t>Some of the resources for counseling opportunities for enrollment comprehensive transition or postsecondary ed programs </a:t>
            </a:r>
          </a:p>
          <a:p>
            <a:r>
              <a:rPr lang="en-US" sz="1200" kern="1200" dirty="0">
                <a:solidFill>
                  <a:schemeClr val="tx1"/>
                </a:solidFill>
                <a:effectLst/>
                <a:latin typeface="+mn-lt"/>
                <a:ea typeface="+mn-ea"/>
                <a:cs typeface="+mn-cs"/>
              </a:rPr>
              <a:t>here are a few </a:t>
            </a:r>
            <a:r>
              <a:rPr lang="en-US" dirty="0"/>
              <a:t>examples: </a:t>
            </a:r>
          </a:p>
          <a:p>
            <a:endParaRPr lang="en-US" sz="800" dirty="0"/>
          </a:p>
          <a:p>
            <a:r>
              <a:rPr lang="en-US" dirty="0"/>
              <a:t>One of the other modules in Explore-Work that focuses on the post-secondary education required activity is </a:t>
            </a:r>
            <a:r>
              <a:rPr lang="en-US" u="sng" dirty="0"/>
              <a:t>School Beyond High School </a:t>
            </a:r>
            <a:r>
              <a:rPr lang="en-US" dirty="0"/>
              <a:t>– which helps students gain a better understanding of the many options they have for continued learning after high school and what they can do now to prepare for the future. Students can explore what educational or training opportunities are available to help them achieve their employment goals. For example, using the fun and interactive –scavenger hunt education activity guide, students can gather information by connecting with people who have the same type of education and learning that they are interested in who will share their experience and knowledge. </a:t>
            </a:r>
          </a:p>
          <a:p>
            <a:endParaRPr lang="en-US" sz="800" dirty="0"/>
          </a:p>
          <a:p>
            <a:r>
              <a:rPr lang="en-US" u="sng" dirty="0"/>
              <a:t>NTACT Postsecondary Education and Training Toolkit- </a:t>
            </a:r>
            <a:r>
              <a:rPr lang="en-US" dirty="0"/>
              <a:t>The toolkit explains the array of post-secondary education and training options for young adults with disabilities after they complete high school. This toolkit is intended as a resource for any student with a disability, family member, service provider, or educator of a student with a disability, to consider options and plan for post-secondary education and training access and success. </a:t>
            </a:r>
          </a:p>
          <a:p>
            <a:endParaRPr lang="en-US" sz="800" dirty="0"/>
          </a:p>
          <a:p>
            <a:r>
              <a:rPr lang="en-US" u="sng" dirty="0"/>
              <a:t>The Career One-Stop </a:t>
            </a:r>
            <a:r>
              <a:rPr lang="en-US" dirty="0"/>
              <a:t>site that I mentioned on the last slide also includes a great section on “Find Training”, where students can quickly explore colleges and learn more about colleges that might meet their individual needs through the Local Training Finder, where they can search for schools by keyword and location. </a:t>
            </a:r>
          </a:p>
          <a:p>
            <a:endParaRPr lang="en-US" dirty="0"/>
          </a:p>
          <a:p>
            <a:r>
              <a:rPr lang="en-US" u="sng" dirty="0"/>
              <a:t>Think College </a:t>
            </a:r>
            <a:r>
              <a:rPr lang="en-US" dirty="0"/>
              <a:t>– We also wanted to mention that Think College, which is operated out of the Institute for Community Inclusion at the University of Massachusetts Boston creates and curates over 600 selected resources on a wide range of topics related to postsecondary education for people with intellectual disabilities. Think College also includes some of the most frequently asked questions that families have about college options.</a:t>
            </a:r>
          </a:p>
          <a:p>
            <a:endParaRPr lang="en-US" dirty="0"/>
          </a:p>
        </p:txBody>
      </p:sp>
      <p:sp>
        <p:nvSpPr>
          <p:cNvPr id="4" name="Slide Number Placeholder 3"/>
          <p:cNvSpPr>
            <a:spLocks noGrp="1"/>
          </p:cNvSpPr>
          <p:nvPr>
            <p:ph type="sldNum" sz="quarter" idx="5"/>
          </p:nvPr>
        </p:nvSpPr>
        <p:spPr/>
        <p:txBody>
          <a:bodyPr/>
          <a:lstStyle/>
          <a:p>
            <a:r>
              <a:rPr lang="en-US" dirty="0"/>
              <a:t>, which </a:t>
            </a:r>
            <a:fld id="{87571621-56DC-4CA2-B16F-E400692833BE}" type="slidenum">
              <a:rPr lang="en-US" smtClean="0"/>
              <a:t>38</a:t>
            </a:fld>
            <a:endParaRPr lang="en-US" dirty="0"/>
          </a:p>
        </p:txBody>
      </p:sp>
    </p:spTree>
    <p:extLst>
      <p:ext uri="{BB962C8B-B14F-4D97-AF65-F5344CB8AC3E}">
        <p14:creationId xmlns:p14="http://schemas.microsoft.com/office/powerpoint/2010/main" val="11188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3711575" cy="2089150"/>
          </a:xfrm>
        </p:spPr>
      </p:sp>
      <p:sp>
        <p:nvSpPr>
          <p:cNvPr id="3" name="Notes Placeholder 2"/>
          <p:cNvSpPr>
            <a:spLocks noGrp="1"/>
          </p:cNvSpPr>
          <p:nvPr>
            <p:ph type="body" idx="1"/>
          </p:nvPr>
        </p:nvSpPr>
        <p:spPr>
          <a:xfrm>
            <a:off x="114301" y="3333749"/>
            <a:ext cx="6543675" cy="36004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few Workplace readiness training resource examples include:</a:t>
            </a:r>
          </a:p>
          <a:p>
            <a:pPr lvl="0">
              <a:defRPr/>
            </a:pPr>
            <a:endParaRPr lang="en-US" sz="800" dirty="0"/>
          </a:p>
          <a:p>
            <a:pPr lvl="0">
              <a:defRPr/>
            </a:pPr>
            <a:r>
              <a:rPr lang="en-US" dirty="0"/>
              <a:t>The Office of Disability Employment Policy (ODEP) developed a curriculum focused on work readiness and interpersonal (soft) skills called </a:t>
            </a:r>
            <a:r>
              <a:rPr lang="en-US" u="sng" dirty="0"/>
              <a:t>Skills to Pay the Bills</a:t>
            </a:r>
            <a:r>
              <a:rPr lang="en-US" dirty="0"/>
              <a:t>. Soft Skills curriculum is a marvelous teaching tool that is able to reach ALL students wherever they may be in their learning process." The curriculum can be downloaded as one large document or individually by soft skill topic. Seven short (2-3 minute) videos are available: a synopsis of the curriculum and one video for each of the skill categories. The curriculum is also available in Spanish. Soft skills are grouped into six categories with multiple lesson activities that are creative, hands-on and reflect universal design for learning principles. The six soft skill categories include the following: Communication, Enthusiasm and Attitude, Teamwork, Networking, Problem-Solving and Critical Thinking, and Professionalism.</a:t>
            </a:r>
          </a:p>
          <a:p>
            <a:pPr lvl="0">
              <a:defRPr/>
            </a:pPr>
            <a:endParaRPr lang="en-US" sz="800" dirty="0"/>
          </a:p>
          <a:p>
            <a:pPr lvl="0"/>
            <a:r>
              <a:rPr lang="en-US" u="sng" dirty="0">
                <a:solidFill>
                  <a:prstClr val="black"/>
                </a:solidFill>
              </a:rPr>
              <a:t>Realityworks</a:t>
            </a:r>
            <a:r>
              <a:rPr lang="en-US" dirty="0">
                <a:solidFill>
                  <a:prstClr val="black"/>
                </a:solidFill>
              </a:rPr>
              <a:t> provides comprehensive learning solutions that pair curriculum with hands-on learning aids, student activities and assessment tools to create innovative learning environments.  Some products are available for purchase; however there are also some free lesson plans available to download once you complete the registration form. These free employability skills lessons were created to help teach students the important soft skills needed to prepare for a career. Each lesson begins with an overview, lesson objectives, and a Lesson-at-a-Glance table, which lists the lesson activities, materials required, suggested preparation steps, and approximate class time. The overview is followed by the actual lesson. Most lessons are designed to be completed within 45 minutes. Every lesson begins with a FOCUS activity intended to capture students’ attention. This may be in the form of a small or large class discussion, game, review of previous lesson information, or demonstration. During this activity, students are introduced to the topic of the lesson. The majority of lessons end with a SUMMARIZE activity intended to briefly review the lesson’s key messages or main points.</a:t>
            </a:r>
          </a:p>
          <a:p>
            <a:pPr lvl="0"/>
            <a:endParaRPr lang="en-US" dirty="0">
              <a:solidFill>
                <a:prstClr val="black"/>
              </a:solidFill>
            </a:endParaRPr>
          </a:p>
          <a:p>
            <a:pPr lvl="0"/>
            <a:r>
              <a:rPr lang="en-US" u="sng" dirty="0">
                <a:solidFill>
                  <a:prstClr val="black"/>
                </a:solidFill>
              </a:rPr>
              <a:t>Dr. Kit </a:t>
            </a:r>
            <a:r>
              <a:rPr lang="en-US" dirty="0">
                <a:solidFill>
                  <a:prstClr val="black"/>
                </a:solidFill>
              </a:rPr>
              <a:t>also has a section on Essential Skills - often called “soft skills,”. They have short videos meant to get students thinking about their own behavior, and how they can improve in each of these areas. Dr. Kit includes 8 different lessons in this section: Goal-Setting, Attitude, Written Communication, Communication (Speaking/Body Language), Behaving Ethically, Motivational </a:t>
            </a:r>
            <a:r>
              <a:rPr lang="en-US" dirty="0" err="1">
                <a:solidFill>
                  <a:prstClr val="black"/>
                </a:solidFill>
              </a:rPr>
              <a:t>Skills,Teamwork</a:t>
            </a:r>
            <a:r>
              <a:rPr lang="en-US" dirty="0">
                <a:solidFill>
                  <a:prstClr val="black"/>
                </a:solidFill>
              </a:rPr>
              <a:t>, and Time Management</a:t>
            </a:r>
          </a:p>
          <a:p>
            <a:pPr lvl="0"/>
            <a:endParaRPr lang="en-US" dirty="0">
              <a:solidFill>
                <a:prstClr val="black"/>
              </a:solidFill>
            </a:endParaRPr>
          </a:p>
          <a:p>
            <a:pPr lvl="0"/>
            <a:endParaRPr lang="en-US" dirty="0"/>
          </a:p>
          <a:p>
            <a:pPr lvl="0">
              <a:defRPr/>
            </a:pPr>
            <a:endParaRPr lang="en-US" dirty="0"/>
          </a:p>
          <a:p>
            <a:pPr lvl="0">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7571621-56DC-4CA2-B16F-E400692833BE}" type="slidenum">
              <a:rPr lang="en-US" smtClean="0"/>
              <a:t>39</a:t>
            </a:fld>
            <a:endParaRPr lang="en-US" dirty="0"/>
          </a:p>
        </p:txBody>
      </p:sp>
    </p:spTree>
    <p:extLst>
      <p:ext uri="{BB962C8B-B14F-4D97-AF65-F5344CB8AC3E}">
        <p14:creationId xmlns:p14="http://schemas.microsoft.com/office/powerpoint/2010/main" val="2490027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8D1A6CDD-97E8-887D-4F2A-63F5FC276964}"/>
              </a:ext>
            </a:extLst>
          </p:cNvPr>
          <p:cNvSpPr>
            <a:spLocks noGrp="1" noRot="1" noChangeAspect="1"/>
          </p:cNvSpPr>
          <p:nvPr>
            <p:ph type="sldImg"/>
          </p:nvPr>
        </p:nvSpPr>
        <p:spPr>
          <a:ln/>
        </p:spPr>
      </p:sp>
      <p:sp>
        <p:nvSpPr>
          <p:cNvPr id="35842" name="Notes Placeholder 2">
            <a:extLst>
              <a:ext uri="{FF2B5EF4-FFF2-40B4-BE49-F238E27FC236}">
                <a16:creationId xmlns:a16="http://schemas.microsoft.com/office/drawing/2014/main" id="{3C695A8F-7B6E-0F99-26F8-4ED1F2DA72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687038AF-2BA9-4DAC-4472-404885E88D94}"/>
              </a:ext>
            </a:extLst>
          </p:cNvPr>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227761E-6234-644E-9EE1-8D7CE22761A5}" type="slidenum">
              <a:rPr lang="en-US" altLang="en-US" sz="1200"/>
              <a:pPr eaLnBrk="1" hangingPunct="1"/>
              <a:t>4</a:t>
            </a:fld>
            <a:endParaRPr lang="en-US" altLang="en-US" sz="1200"/>
          </a:p>
        </p:txBody>
      </p:sp>
    </p:spTree>
    <p:extLst>
      <p:ext uri="{BB962C8B-B14F-4D97-AF65-F5344CB8AC3E}">
        <p14:creationId xmlns:p14="http://schemas.microsoft.com/office/powerpoint/2010/main" val="3479093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39713"/>
            <a:ext cx="5486400" cy="3086100"/>
          </a:xfrm>
        </p:spPr>
      </p:sp>
      <p:sp>
        <p:nvSpPr>
          <p:cNvPr id="3" name="Notes Placeholder 2"/>
          <p:cNvSpPr>
            <a:spLocks noGrp="1"/>
          </p:cNvSpPr>
          <p:nvPr>
            <p:ph type="body" idx="1"/>
          </p:nvPr>
        </p:nvSpPr>
        <p:spPr>
          <a:xfrm>
            <a:off x="295275" y="3486149"/>
            <a:ext cx="6248400" cy="36004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then finally instruction in self advocacy, just a few resources you can go to include:</a:t>
            </a:r>
          </a:p>
          <a:p>
            <a:pPr lvl="0">
              <a:spcBef>
                <a:spcPct val="20000"/>
              </a:spcBef>
              <a:defRPr/>
            </a:pPr>
            <a:endParaRPr lang="en-US" sz="800" dirty="0">
              <a:solidFill>
                <a:prstClr val="black"/>
              </a:solidFill>
              <a:cs typeface="Arial" panose="020B0604020202020204" pitchFamily="34" charset="0"/>
            </a:endParaRPr>
          </a:p>
          <a:p>
            <a:pPr lvl="0">
              <a:spcBef>
                <a:spcPct val="20000"/>
              </a:spcBef>
              <a:defRPr/>
            </a:pPr>
            <a:r>
              <a:rPr lang="en-US" u="sng" dirty="0">
                <a:solidFill>
                  <a:prstClr val="black"/>
                </a:solidFill>
                <a:cs typeface="Arial" panose="020B0604020202020204" pitchFamily="34" charset="0"/>
              </a:rPr>
              <a:t>The University of Oklahoma, </a:t>
            </a:r>
            <a:r>
              <a:rPr lang="en-US" u="sng" dirty="0" err="1">
                <a:solidFill>
                  <a:prstClr val="black"/>
                </a:solidFill>
                <a:cs typeface="Arial" panose="020B0604020202020204" pitchFamily="34" charset="0"/>
              </a:rPr>
              <a:t>Zarrow</a:t>
            </a:r>
            <a:r>
              <a:rPr lang="en-US" u="sng" dirty="0">
                <a:solidFill>
                  <a:prstClr val="black"/>
                </a:solidFill>
                <a:cs typeface="Arial" panose="020B0604020202020204" pitchFamily="34" charset="0"/>
              </a:rPr>
              <a:t> Center</a:t>
            </a:r>
            <a:r>
              <a:rPr lang="en-US" dirty="0">
                <a:solidFill>
                  <a:prstClr val="black"/>
                </a:solidFill>
                <a:cs typeface="Arial" panose="020B0604020202020204" pitchFamily="34" charset="0"/>
              </a:rPr>
              <a:t> has a lot of great information on self-determination and self-advocacy. I wanted to highlight one resource  in particular: The </a:t>
            </a:r>
            <a:r>
              <a:rPr lang="en-US" dirty="0" err="1">
                <a:solidFill>
                  <a:prstClr val="black"/>
                </a:solidFill>
                <a:cs typeface="Arial" panose="020B0604020202020204" pitchFamily="34" charset="0"/>
              </a:rPr>
              <a:t>ChoiceMaker</a:t>
            </a:r>
            <a:r>
              <a:rPr lang="en-US" dirty="0">
                <a:solidFill>
                  <a:prstClr val="black"/>
                </a:solidFill>
                <a:cs typeface="Arial" panose="020B0604020202020204" pitchFamily="34" charset="0"/>
              </a:rPr>
              <a:t> Self-Determination Curriculum. It is Designed to Teach Students the Self-Determination Skills Needed to be Successful in Adult Life; and it consists of three strands: (1) Choosing Goals, (2) Expressing Goals, and (3) Taking Action. Each strand addresses teaching objectives in three transition areas: Education, Employment, and Personal. </a:t>
            </a:r>
          </a:p>
          <a:p>
            <a:pPr lvl="0">
              <a:spcBef>
                <a:spcPct val="20000"/>
              </a:spcBef>
              <a:defRPr/>
            </a:pPr>
            <a:endParaRPr lang="en-US" sz="800" dirty="0">
              <a:solidFill>
                <a:prstClr val="black"/>
              </a:solidFill>
              <a:cs typeface="Arial" panose="020B0604020202020204" pitchFamily="34" charset="0"/>
            </a:endParaRPr>
          </a:p>
          <a:p>
            <a:pPr lvl="0">
              <a:spcBef>
                <a:spcPct val="20000"/>
              </a:spcBef>
              <a:defRPr/>
            </a:pPr>
            <a:r>
              <a:rPr lang="en-US" dirty="0">
                <a:solidFill>
                  <a:prstClr val="black"/>
                </a:solidFill>
                <a:cs typeface="Arial" panose="020B0604020202020204" pitchFamily="34" charset="0"/>
              </a:rPr>
              <a:t>The </a:t>
            </a:r>
            <a:r>
              <a:rPr lang="en-US" u="sng" dirty="0">
                <a:solidFill>
                  <a:prstClr val="black"/>
                </a:solidFill>
                <a:cs typeface="Arial" panose="020B0604020202020204" pitchFamily="34" charset="0"/>
              </a:rPr>
              <a:t>411 on Disability Disclosure </a:t>
            </a:r>
            <a:r>
              <a:rPr lang="en-US" dirty="0">
                <a:solidFill>
                  <a:prstClr val="black"/>
                </a:solidFill>
                <a:cs typeface="Arial" panose="020B0604020202020204" pitchFamily="34" charset="0"/>
              </a:rPr>
              <a:t>is designed for students and adults working with them to learn about disability disclosure and help them make informed decisions about whether or not to disclose their disability and understand by considering how that decision may impact their education, employment, and social lives. </a:t>
            </a:r>
          </a:p>
          <a:p>
            <a:pPr lvl="0">
              <a:spcBef>
                <a:spcPct val="20000"/>
              </a:spcBef>
              <a:defRPr/>
            </a:pPr>
            <a:endParaRPr lang="en-US" sz="800" dirty="0">
              <a:solidFill>
                <a:prstClr val="black"/>
              </a:solidFill>
              <a:cs typeface="Arial" panose="020B0604020202020204" pitchFamily="34" charset="0"/>
            </a:endParaRPr>
          </a:p>
          <a:p>
            <a:pPr lvl="0">
              <a:spcBef>
                <a:spcPct val="20000"/>
              </a:spcBef>
              <a:defRPr/>
            </a:pPr>
            <a:r>
              <a:rPr lang="en-US" u="sng" dirty="0">
                <a:solidFill>
                  <a:prstClr val="black"/>
                </a:solidFill>
                <a:cs typeface="Arial" panose="020B0604020202020204" pitchFamily="34" charset="0"/>
              </a:rPr>
              <a:t>Project 10 – Student Engagement and Success </a:t>
            </a:r>
            <a:r>
              <a:rPr lang="en-US" dirty="0">
                <a:solidFill>
                  <a:prstClr val="black"/>
                </a:solidFill>
                <a:cs typeface="Arial" panose="020B0604020202020204" pitchFamily="34" charset="0"/>
              </a:rPr>
              <a:t>- This site provides materials and resources for school professionals, families and students with disabilities regarding student engagement for secondary transition success. </a:t>
            </a:r>
          </a:p>
          <a:p>
            <a:pPr lvl="0">
              <a:spcBef>
                <a:spcPct val="20000"/>
              </a:spcBef>
              <a:defRPr/>
            </a:pPr>
            <a:endParaRPr lang="en-US" dirty="0">
              <a:solidFill>
                <a:prstClr val="black"/>
              </a:solidFill>
              <a:cs typeface="Arial" panose="020B0604020202020204" pitchFamily="34" charset="0"/>
            </a:endParaRPr>
          </a:p>
          <a:p>
            <a:pPr lvl="0">
              <a:spcBef>
                <a:spcPct val="20000"/>
              </a:spcBef>
              <a:defRPr/>
            </a:pPr>
            <a:r>
              <a:rPr lang="en-US" u="sng" dirty="0">
                <a:solidFill>
                  <a:prstClr val="black"/>
                </a:solidFill>
                <a:cs typeface="Arial" panose="020B0604020202020204" pitchFamily="34" charset="0"/>
              </a:rPr>
              <a:t>The Indiana Secondary Transition Resource Center ‘s </a:t>
            </a:r>
            <a:r>
              <a:rPr lang="en-US" dirty="0">
                <a:solidFill>
                  <a:prstClr val="black"/>
                </a:solidFill>
                <a:cs typeface="Arial" panose="020B0604020202020204" pitchFamily="34" charset="0"/>
              </a:rPr>
              <a:t>website provides information regarding a variety of publications, links to helpful organizations, fact sheets, and checklists pertaining to self-determination and self-advocacy skill development. </a:t>
            </a:r>
          </a:p>
          <a:p>
            <a:pPr lvl="0">
              <a:spcBef>
                <a:spcPct val="20000"/>
              </a:spcBef>
              <a:defRPr/>
            </a:pPr>
            <a:endParaRPr lang="en-US" dirty="0">
              <a:solidFill>
                <a:prstClr val="black"/>
              </a:solidFill>
              <a:cs typeface="Arial" panose="020B0604020202020204" pitchFamily="34" charset="0"/>
            </a:endParaRPr>
          </a:p>
          <a:p>
            <a:pPr lvl="0">
              <a:spcBef>
                <a:spcPct val="20000"/>
              </a:spcBef>
              <a:defRPr/>
            </a:pPr>
            <a:endParaRPr lang="en-US" dirty="0">
              <a:solidFill>
                <a:prstClr val="black"/>
              </a:solidFill>
              <a:cs typeface="Arial" panose="020B0604020202020204" pitchFamily="34" charset="0"/>
            </a:endParaRPr>
          </a:p>
          <a:p>
            <a:pPr lvl="0">
              <a:spcBef>
                <a:spcPct val="20000"/>
              </a:spcBef>
              <a:defRPr/>
            </a:pPr>
            <a:endParaRPr lang="en-US" dirty="0"/>
          </a:p>
        </p:txBody>
      </p:sp>
      <p:sp>
        <p:nvSpPr>
          <p:cNvPr id="4" name="Slide Number Placeholder 3"/>
          <p:cNvSpPr>
            <a:spLocks noGrp="1"/>
          </p:cNvSpPr>
          <p:nvPr>
            <p:ph type="sldNum" sz="quarter" idx="5"/>
          </p:nvPr>
        </p:nvSpPr>
        <p:spPr/>
        <p:txBody>
          <a:bodyPr/>
          <a:lstStyle/>
          <a:p>
            <a:fld id="{87571621-56DC-4CA2-B16F-E400692833BE}" type="slidenum">
              <a:rPr lang="en-US" smtClean="0"/>
              <a:t>40</a:t>
            </a:fld>
            <a:endParaRPr lang="en-US" dirty="0"/>
          </a:p>
        </p:txBody>
      </p:sp>
    </p:spTree>
    <p:extLst>
      <p:ext uri="{BB962C8B-B14F-4D97-AF65-F5344CB8AC3E}">
        <p14:creationId xmlns:p14="http://schemas.microsoft.com/office/powerpoint/2010/main" val="22328053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4013"/>
            <a:ext cx="5486400" cy="3086100"/>
          </a:xfrm>
        </p:spPr>
      </p:sp>
      <p:sp>
        <p:nvSpPr>
          <p:cNvPr id="3" name="Notes Placeholder 2"/>
          <p:cNvSpPr>
            <a:spLocks noGrp="1"/>
          </p:cNvSpPr>
          <p:nvPr>
            <p:ph type="body" idx="1"/>
          </p:nvPr>
        </p:nvSpPr>
        <p:spPr>
          <a:xfrm>
            <a:off x="180976" y="3571875"/>
            <a:ext cx="6391275" cy="3600451"/>
          </a:xfrm>
        </p:spPr>
        <p:txBody>
          <a:bodyPr/>
          <a:lstStyle/>
          <a:p>
            <a:r>
              <a:rPr lang="en-US" dirty="0"/>
              <a:t>It is important</a:t>
            </a:r>
            <a:r>
              <a:rPr lang="en-US" baseline="0" dirty="0"/>
              <a:t> that </a:t>
            </a:r>
            <a:r>
              <a:rPr lang="en-US" dirty="0"/>
              <a:t>State VR Agencies and LEAs develop</a:t>
            </a:r>
            <a:r>
              <a:rPr lang="en-US" baseline="0" dirty="0"/>
              <a:t> </a:t>
            </a:r>
            <a:r>
              <a:rPr lang="en-US" dirty="0"/>
              <a:t>something like a crosswalk or a way to map</a:t>
            </a:r>
            <a:r>
              <a:rPr lang="en-US" baseline="0" dirty="0"/>
              <a:t> out IDEA transition related </a:t>
            </a:r>
            <a:r>
              <a:rPr lang="en-US" dirty="0"/>
              <a:t>services vs the Rehab Act-WIOA pre-employment transition services that the student will be receiving, to help not only reduce duplication and fill in service gaps; but also document that special education and related services are not being supplanted, but rather enhanced or supplemented by required activities under Pre-ETS. We understand that this type of service mapping or crosswalk activity can be time consuming for States, so you may want to think about how this information can be shared and communicated between VR and the LEA in the most effective and efficient way possible to meet your needs and enhance successful collaboration. </a:t>
            </a:r>
          </a:p>
          <a:p>
            <a:endParaRPr lang="en-US" dirty="0"/>
          </a:p>
          <a:p>
            <a:r>
              <a:rPr lang="en-US" dirty="0"/>
              <a:t>We have talked about the Rehab Act Pre-ETS services, now this slide provides an overview </a:t>
            </a:r>
            <a:r>
              <a:rPr lang="en-US" b="1" dirty="0"/>
              <a:t>of IDEA Transition Related Activities</a:t>
            </a:r>
            <a:r>
              <a:rPr lang="en-US" dirty="0"/>
              <a:t>. We have listed them into three key areas: Transition Assessments,</a:t>
            </a:r>
            <a:r>
              <a:rPr lang="en-US" baseline="0" dirty="0"/>
              <a:t> Life Skills, and Social Skills.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sng" strike="noStrike" kern="1200" cap="none" spc="0" normalizeH="0" baseline="0" noProof="0" dirty="0">
                <a:ln>
                  <a:noFill/>
                </a:ln>
                <a:solidFill>
                  <a:prstClr val="black"/>
                </a:solidFill>
                <a:effectLst/>
                <a:uLnTx/>
                <a:uFillTx/>
                <a:cs typeface="Arial" panose="020B0604020202020204" pitchFamily="34" charset="0"/>
              </a:rPr>
              <a:t>Transition Assessments </a:t>
            </a:r>
            <a:r>
              <a:rPr kumimoji="0" lang="en-US" b="0" i="0" u="none" strike="noStrike" kern="1200" cap="none" spc="0" normalizeH="0" baseline="0" noProof="0" dirty="0">
                <a:ln>
                  <a:noFill/>
                </a:ln>
                <a:solidFill>
                  <a:prstClr val="black"/>
                </a:solidFill>
                <a:effectLst/>
                <a:uLnTx/>
                <a:uFillTx/>
                <a:cs typeface="Arial" panose="020B0604020202020204" pitchFamily="34" charset="0"/>
              </a:rPr>
              <a:t>– Student and parent transition surveys many on-line assessments of self- determination, career interests and strengths, etc.</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cs typeface="Arial" panose="020B0604020202020204" pitchFamily="34" charset="0"/>
                <a:sym typeface="Calibri"/>
                <a:hlinkClick r:id="rId3"/>
              </a:rPr>
              <a:t>Transition Assessment Matrix</a:t>
            </a:r>
            <a:endParaRPr kumimoji="0" lang="en-US" b="0" i="0" u="none" strike="noStrike" kern="0" cap="none" spc="0" normalizeH="0" baseline="0" noProof="0" dirty="0">
              <a:ln>
                <a:noFill/>
              </a:ln>
              <a:solidFill>
                <a:srgbClr val="000000"/>
              </a:solidFill>
              <a:effectLst/>
              <a:uLnTx/>
              <a:uFillTx/>
              <a:cs typeface="Arial" panose="020B0604020202020204" pitchFamily="34" charset="0"/>
              <a:sym typeface="Calibri"/>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sng" strike="noStrike" kern="0" cap="none" spc="0" normalizeH="0" baseline="0" noProof="0" dirty="0">
                <a:ln>
                  <a:noFill/>
                </a:ln>
                <a:solidFill>
                  <a:srgbClr val="000000"/>
                </a:solidFill>
                <a:effectLst/>
                <a:uLnTx/>
                <a:uFillTx/>
                <a:ea typeface="Calibri"/>
                <a:cs typeface="Arial" panose="020B0604020202020204" pitchFamily="34" charset="0"/>
                <a:sym typeface="Calibri"/>
                <a:hlinkClick r:id="rId4"/>
              </a:rPr>
              <a:t>www.transitioncoalition.org</a:t>
            </a:r>
            <a:endParaRPr kumimoji="0" lang="en-US" b="0" i="0" u="sng" strike="noStrike" kern="0" cap="none" spc="0" normalizeH="0" baseline="0" noProof="0" dirty="0">
              <a:ln>
                <a:noFill/>
              </a:ln>
              <a:solidFill>
                <a:srgbClr val="000000"/>
              </a:solidFill>
              <a:effectLst/>
              <a:uLnTx/>
              <a:uFillTx/>
              <a:ea typeface="Calibri"/>
              <a:cs typeface="Arial" panose="020B0604020202020204" pitchFamily="34" charset="0"/>
              <a:sym typeface="Calibri"/>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sng" strike="noStrike" kern="0" cap="none" spc="0" normalizeH="0" baseline="0" noProof="0" dirty="0">
                <a:ln>
                  <a:noFill/>
                </a:ln>
                <a:solidFill>
                  <a:srgbClr val="0000FF"/>
                </a:solidFill>
                <a:effectLst/>
                <a:uLnTx/>
                <a:uFillTx/>
                <a:cs typeface="Arial" panose="020B0604020202020204" pitchFamily="34" charset="0"/>
                <a:sym typeface="Calibri"/>
                <a:hlinkClick r:id="rId5"/>
              </a:rPr>
              <a:t>Personal Preference Indicators: A Guide for Planning </a:t>
            </a:r>
            <a:endParaRPr kumimoji="0" lang="en-US" b="0" i="0" u="sng" strike="noStrike" kern="0" cap="none" spc="0" normalizeH="0" baseline="0" noProof="0" dirty="0">
              <a:ln>
                <a:noFill/>
              </a:ln>
              <a:solidFill>
                <a:srgbClr val="0000FF"/>
              </a:solidFill>
              <a:effectLst/>
              <a:uLnTx/>
              <a:uFillTx/>
              <a:cs typeface="Arial" panose="020B0604020202020204" pitchFamily="34" charset="0"/>
              <a:sym typeface="Calibri"/>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sng" strike="noStrike" kern="0" cap="none" spc="0" normalizeH="0" baseline="0" noProof="0" dirty="0">
                <a:ln>
                  <a:noFill/>
                </a:ln>
                <a:solidFill>
                  <a:srgbClr val="0000FF"/>
                </a:solidFill>
                <a:effectLst/>
                <a:uLnTx/>
                <a:uFillTx/>
                <a:cs typeface="Arial" panose="020B0604020202020204" pitchFamily="34" charset="0"/>
                <a:sym typeface="Calibri"/>
                <a:hlinkClick r:id="rId6"/>
              </a:rPr>
              <a:t>Life Course Framework</a:t>
            </a:r>
            <a:r>
              <a:rPr kumimoji="0" lang="en-US" b="0" i="0" u="none" strike="noStrike" kern="0" cap="none" spc="0" normalizeH="0" baseline="0" noProof="0" dirty="0">
                <a:ln>
                  <a:noFill/>
                </a:ln>
                <a:solidFill>
                  <a:srgbClr val="000000"/>
                </a:solidFill>
                <a:effectLst/>
                <a:uLnTx/>
                <a:uFillTx/>
                <a:cs typeface="Arial" panose="020B0604020202020204" pitchFamily="34" charset="0"/>
                <a:sym typeface="Calibri"/>
              </a:rPr>
              <a:t>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sng" strike="noStrike" kern="0" cap="none" spc="0" normalizeH="0" baseline="0" noProof="0" dirty="0">
                <a:ln>
                  <a:noFill/>
                </a:ln>
                <a:solidFill>
                  <a:srgbClr val="0000FF"/>
                </a:solidFill>
                <a:effectLst/>
                <a:uLnTx/>
                <a:uFillTx/>
                <a:cs typeface="Arial" panose="020B0604020202020204" pitchFamily="34" charset="0"/>
                <a:sym typeface="Calibri"/>
                <a:hlinkClick r:id="rId7"/>
              </a:rPr>
              <a:t>I’m Determined.org</a:t>
            </a:r>
            <a:endParaRPr kumimoji="0" lang="en-US" b="0" i="0" u="none" strike="noStrike" kern="0" cap="none" spc="0" normalizeH="0" baseline="0" noProof="0" dirty="0">
              <a:ln>
                <a:noFill/>
              </a:ln>
              <a:solidFill>
                <a:srgbClr val="000000"/>
              </a:solidFill>
              <a:effectLst/>
              <a:uLnTx/>
              <a:uFillTx/>
              <a:cs typeface="Arial" panose="020B0604020202020204" pitchFamily="34" charset="0"/>
              <a:sym typeface="Calibri"/>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sng" strike="noStrike" kern="1200" cap="none" spc="0" normalizeH="0" baseline="0" noProof="0" dirty="0">
                <a:ln>
                  <a:noFill/>
                </a:ln>
                <a:solidFill>
                  <a:prstClr val="black"/>
                </a:solidFill>
                <a:effectLst/>
                <a:uLnTx/>
                <a:uFillTx/>
                <a:cs typeface="Arial" panose="020B0604020202020204" pitchFamily="34" charset="0"/>
              </a:rPr>
              <a:t>Life skills </a:t>
            </a:r>
            <a:r>
              <a:rPr kumimoji="0" lang="en-US" b="0" i="0" u="none" strike="noStrike" kern="1200" cap="none" spc="0" normalizeH="0" baseline="0" noProof="0" dirty="0">
                <a:ln>
                  <a:noFill/>
                </a:ln>
                <a:solidFill>
                  <a:prstClr val="black"/>
                </a:solidFill>
                <a:effectLst/>
                <a:uLnTx/>
                <a:uFillTx/>
                <a:cs typeface="Arial" panose="020B0604020202020204" pitchFamily="34" charset="0"/>
              </a:rPr>
              <a:t>– Household chores (cleaning room, dishes, laundry, taking out garbage, setting table, inventorying household supplies); meal planning (grocery list, shopping, cooking); money skills; outside/yard maintenance; importance of good hygiene.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sng" strike="noStrike" kern="1200" cap="none" spc="0" normalizeH="0" baseline="0" noProof="0" dirty="0">
                <a:ln>
                  <a:noFill/>
                </a:ln>
                <a:solidFill>
                  <a:prstClr val="black"/>
                </a:solidFill>
                <a:effectLst/>
                <a:uLnTx/>
                <a:uFillTx/>
                <a:cs typeface="Arial" panose="020B0604020202020204" pitchFamily="34" charset="0"/>
              </a:rPr>
              <a:t>Social Skills </a:t>
            </a:r>
            <a:r>
              <a:rPr kumimoji="0" lang="en-US" b="0" i="0" u="none" strike="noStrike" kern="1200" cap="none" spc="0" normalizeH="0" baseline="0" noProof="0" dirty="0">
                <a:ln>
                  <a:noFill/>
                </a:ln>
                <a:solidFill>
                  <a:prstClr val="black"/>
                </a:solidFill>
                <a:effectLst/>
                <a:uLnTx/>
                <a:uFillTx/>
                <a:cs typeface="Arial" panose="020B0604020202020204" pitchFamily="34" charset="0"/>
              </a:rPr>
              <a:t>- practice using various media to keep in contact with family and friends – phone calls, text, FaceTime, social media (safely),  Zoom, etc.  </a:t>
            </a:r>
          </a:p>
          <a:p>
            <a:endParaRPr lang="en-US" dirty="0"/>
          </a:p>
        </p:txBody>
      </p:sp>
      <p:sp>
        <p:nvSpPr>
          <p:cNvPr id="4" name="Slide Number Placeholder 3"/>
          <p:cNvSpPr>
            <a:spLocks noGrp="1"/>
          </p:cNvSpPr>
          <p:nvPr>
            <p:ph type="sldNum" sz="quarter" idx="5"/>
          </p:nvPr>
        </p:nvSpPr>
        <p:spPr/>
        <p:txBody>
          <a:bodyPr/>
          <a:lstStyle/>
          <a:p>
            <a:fld id="{87571621-56DC-4CA2-B16F-E400692833BE}" type="slidenum">
              <a:rPr lang="en-US" smtClean="0"/>
              <a:t>41</a:t>
            </a:fld>
            <a:endParaRPr lang="en-US" dirty="0"/>
          </a:p>
        </p:txBody>
      </p:sp>
    </p:spTree>
    <p:extLst>
      <p:ext uri="{BB962C8B-B14F-4D97-AF65-F5344CB8AC3E}">
        <p14:creationId xmlns:p14="http://schemas.microsoft.com/office/powerpoint/2010/main" val="491163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42</a:t>
            </a:fld>
            <a:endParaRPr lang="en-US"/>
          </a:p>
        </p:txBody>
      </p:sp>
    </p:spTree>
    <p:extLst>
      <p:ext uri="{BB962C8B-B14F-4D97-AF65-F5344CB8AC3E}">
        <p14:creationId xmlns:p14="http://schemas.microsoft.com/office/powerpoint/2010/main" val="579752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43</a:t>
            </a:fld>
            <a:endParaRPr lang="en-US"/>
          </a:p>
        </p:txBody>
      </p:sp>
    </p:spTree>
    <p:extLst>
      <p:ext uri="{BB962C8B-B14F-4D97-AF65-F5344CB8AC3E}">
        <p14:creationId xmlns:p14="http://schemas.microsoft.com/office/powerpoint/2010/main" val="3648680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44</a:t>
            </a:fld>
            <a:endParaRPr lang="en-US"/>
          </a:p>
        </p:txBody>
      </p:sp>
    </p:spTree>
    <p:extLst>
      <p:ext uri="{BB962C8B-B14F-4D97-AF65-F5344CB8AC3E}">
        <p14:creationId xmlns:p14="http://schemas.microsoft.com/office/powerpoint/2010/main" val="1184414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A8E84B6A-7BEC-F6F9-EB4B-74AACB40AC98}"/>
              </a:ext>
            </a:extLst>
          </p:cNvPr>
          <p:cNvSpPr>
            <a:spLocks noGrp="1" noRot="1" noChangeAspect="1"/>
          </p:cNvSpPr>
          <p:nvPr>
            <p:ph type="sldImg"/>
          </p:nvPr>
        </p:nvSpPr>
        <p:spPr>
          <a:ln/>
        </p:spPr>
      </p:sp>
      <p:sp>
        <p:nvSpPr>
          <p:cNvPr id="39938" name="Notes Placeholder 2">
            <a:extLst>
              <a:ext uri="{FF2B5EF4-FFF2-40B4-BE49-F238E27FC236}">
                <a16:creationId xmlns:a16="http://schemas.microsoft.com/office/drawing/2014/main" id="{3DCC739C-0C24-F21B-3AB3-2159BD67FE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A19A5A6C-43A5-1AD7-34A1-38C748ABF44D}"/>
              </a:ext>
            </a:extLst>
          </p:cNvPr>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3B70643-1B0D-C443-AAD0-627E520B2005}" type="slidenum">
              <a:rPr lang="en-US" altLang="en-US" sz="1200"/>
              <a:pPr eaLnBrk="1" hangingPunct="1"/>
              <a:t>5</a:t>
            </a:fld>
            <a:endParaRPr lang="en-US" altLang="en-US" sz="1200"/>
          </a:p>
        </p:txBody>
      </p:sp>
    </p:spTree>
    <p:extLst>
      <p:ext uri="{BB962C8B-B14F-4D97-AF65-F5344CB8AC3E}">
        <p14:creationId xmlns:p14="http://schemas.microsoft.com/office/powerpoint/2010/main" val="2996727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notes"/>
          <p:cNvSpPr txBox="1">
            <a:spLocks noGrp="1"/>
          </p:cNvSpPr>
          <p:nvPr>
            <p:ph type="body" idx="1"/>
          </p:nvPr>
        </p:nvSpPr>
        <p:spPr>
          <a:xfrm>
            <a:off x="710249" y="4518205"/>
            <a:ext cx="5681980" cy="3696713"/>
          </a:xfrm>
          <a:prstGeom prst="rect">
            <a:avLst/>
          </a:prstGeom>
          <a:noFill/>
          <a:ln>
            <a:noFill/>
          </a:ln>
        </p:spPr>
        <p:txBody>
          <a:bodyPr spcFirstLastPara="1" wrap="square" lIns="94213" tIns="47094" rIns="94213" bIns="47094" anchor="t" anchorCtr="0">
            <a:noAutofit/>
          </a:bodyPr>
          <a:lstStyle/>
          <a:p>
            <a:pPr marL="914400" lvl="1" indent="-457200" algn="l" rtl="0">
              <a:lnSpc>
                <a:spcPct val="120000"/>
              </a:lnSpc>
              <a:spcBef>
                <a:spcPts val="1200"/>
              </a:spcBef>
              <a:spcAft>
                <a:spcPts val="0"/>
              </a:spcAft>
              <a:buSzPct val="100000"/>
              <a:buFont typeface="Noto Sans Symbols"/>
              <a:buChar char="❑"/>
            </a:pPr>
            <a:endParaRPr lang="en-US" dirty="0"/>
          </a:p>
          <a:p>
            <a:pPr marL="457200" lvl="0" indent="-457200" algn="l" rtl="0">
              <a:lnSpc>
                <a:spcPct val="120000"/>
              </a:lnSpc>
              <a:spcBef>
                <a:spcPts val="1200"/>
              </a:spcBef>
              <a:spcAft>
                <a:spcPts val="0"/>
              </a:spcAft>
              <a:buSzPct val="70000"/>
              <a:buFont typeface="Noto Sans Symbols"/>
              <a:buChar char="❖"/>
            </a:pPr>
            <a:r>
              <a:rPr lang="en-US" sz="2400" dirty="0">
                <a:latin typeface="Calibri"/>
                <a:ea typeface="Calibri"/>
                <a:cs typeface="Calibri"/>
                <a:sym typeface="Calibri"/>
              </a:rPr>
              <a:t>Additional research tells us </a:t>
            </a:r>
            <a:r>
              <a:rPr lang="en-US" sz="2400" b="1" dirty="0">
                <a:latin typeface="Calibri"/>
                <a:ea typeface="Calibri"/>
                <a:cs typeface="Calibri"/>
                <a:sym typeface="Calibri"/>
              </a:rPr>
              <a:t>young people with learning disabilities who received an average of 4 VR services are 4 times as likely to obtain employment </a:t>
            </a:r>
            <a:r>
              <a:rPr lang="en-US" sz="2400" dirty="0">
                <a:latin typeface="Calibri"/>
                <a:ea typeface="Calibri"/>
                <a:cs typeface="Calibri"/>
                <a:sym typeface="Calibri"/>
              </a:rPr>
              <a:t>compared to peers with learning disabilities receiving only 1 VR service (</a:t>
            </a:r>
            <a:r>
              <a:rPr lang="en-US" sz="2400" dirty="0" err="1">
                <a:latin typeface="Calibri"/>
                <a:ea typeface="Calibri"/>
                <a:cs typeface="Calibri"/>
                <a:sym typeface="Calibri"/>
              </a:rPr>
              <a:t>Poppen</a:t>
            </a:r>
            <a:r>
              <a:rPr lang="en-US" sz="2400" dirty="0">
                <a:latin typeface="Calibri"/>
                <a:ea typeface="Calibri"/>
                <a:cs typeface="Calibri"/>
                <a:sym typeface="Calibri"/>
              </a:rPr>
              <a:t> et al., 2017)</a:t>
            </a:r>
            <a:endParaRPr lang="en-US" dirty="0"/>
          </a:p>
          <a:p>
            <a:pPr marL="0" indent="0"/>
            <a:endParaRPr dirty="0">
              <a:highlight>
                <a:srgbClr val="FFFF00"/>
              </a:highlight>
            </a:endParaRPr>
          </a:p>
        </p:txBody>
      </p:sp>
      <p:sp>
        <p:nvSpPr>
          <p:cNvPr id="257" name="Google Shape;257;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4162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Young man with brown skin and short</a:t>
            </a:r>
            <a:r>
              <a:rPr lang="en-US" baseline="0" dirty="0"/>
              <a:t> black hair leaning on his hand.  He has a big smile.  He is sitting in study lap with a notebook and smartphone in front of him.</a:t>
            </a:r>
            <a:endParaRPr lang="en-US" dirty="0"/>
          </a:p>
        </p:txBody>
      </p:sp>
      <p:sp>
        <p:nvSpPr>
          <p:cNvPr id="4" name="Slide Number Placeholder 3"/>
          <p:cNvSpPr>
            <a:spLocks noGrp="1"/>
          </p:cNvSpPr>
          <p:nvPr>
            <p:ph type="sldNum" sz="quarter" idx="10"/>
          </p:nvPr>
        </p:nvSpPr>
        <p:spPr/>
        <p:txBody>
          <a:bodyPr/>
          <a:lstStyle/>
          <a:p>
            <a:fld id="{11E19D36-97A8-45EF-9549-E8E47D77BD39}" type="slidenum">
              <a:rPr lang="en-US" smtClean="0"/>
              <a:t>7</a:t>
            </a:fld>
            <a:endParaRPr lang="en-US"/>
          </a:p>
        </p:txBody>
      </p:sp>
    </p:spTree>
    <p:extLst>
      <p:ext uri="{BB962C8B-B14F-4D97-AF65-F5344CB8AC3E}">
        <p14:creationId xmlns:p14="http://schemas.microsoft.com/office/powerpoint/2010/main" val="1884301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31BBC-1B09-124D-85BB-F6F95D8AA77E}" type="slidenum">
              <a:rPr lang="en-US" smtClean="0"/>
              <a:t>8</a:t>
            </a:fld>
            <a:endParaRPr lang="en-US"/>
          </a:p>
        </p:txBody>
      </p:sp>
    </p:spTree>
    <p:extLst>
      <p:ext uri="{BB962C8B-B14F-4D97-AF65-F5344CB8AC3E}">
        <p14:creationId xmlns:p14="http://schemas.microsoft.com/office/powerpoint/2010/main" val="2465618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E76644-8FB2-E242-B969-103CF05F95E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530026B-8E00-ED4C-BA7F-E12172306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2702" y="568411"/>
            <a:ext cx="11178656" cy="6287994"/>
          </a:xfrm>
          <a:prstGeom prst="rect">
            <a:avLst/>
          </a:prstGeom>
        </p:spPr>
      </p:pic>
      <p:sp>
        <p:nvSpPr>
          <p:cNvPr id="2" name="Title 1">
            <a:extLst>
              <a:ext uri="{FF2B5EF4-FFF2-40B4-BE49-F238E27FC236}">
                <a16:creationId xmlns:a16="http://schemas.microsoft.com/office/drawing/2014/main" id="{90F6EA84-CE54-9D42-9441-CD47E52D06B7}"/>
              </a:ext>
            </a:extLst>
          </p:cNvPr>
          <p:cNvSpPr>
            <a:spLocks noGrp="1"/>
          </p:cNvSpPr>
          <p:nvPr>
            <p:ph type="ctrTitle" hasCustomPrompt="1"/>
          </p:nvPr>
        </p:nvSpPr>
        <p:spPr>
          <a:xfrm>
            <a:off x="375845" y="2360141"/>
            <a:ext cx="9144000" cy="3049490"/>
          </a:xfrm>
        </p:spPr>
        <p:txBody>
          <a:bodyPr anchor="b"/>
          <a:lstStyle>
            <a:lvl1pPr algn="l">
              <a:defRPr sz="6000" b="0" i="0">
                <a:solidFill>
                  <a:schemeClr val="bg1"/>
                </a:solidFill>
                <a:latin typeface="Helvetica"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506F5F3F-3189-5641-BDAF-6F27A6D71A4B}"/>
              </a:ext>
            </a:extLst>
          </p:cNvPr>
          <p:cNvSpPr>
            <a:spLocks noGrp="1"/>
          </p:cNvSpPr>
          <p:nvPr>
            <p:ph type="subTitle" idx="1"/>
          </p:nvPr>
        </p:nvSpPr>
        <p:spPr>
          <a:xfrm>
            <a:off x="462344" y="5699641"/>
            <a:ext cx="4789278" cy="701731"/>
          </a:xfrm>
          <a:solidFill>
            <a:srgbClr val="662D91"/>
          </a:solidFill>
        </p:spPr>
        <p:txBody>
          <a:bodyPr wrap="square" lIns="182880" tIns="182880" rIns="182880" bIns="182880">
            <a:spAutoFit/>
          </a:bodyPr>
          <a:lstStyle>
            <a:lvl1pPr marL="0" indent="0" algn="l">
              <a:buNone/>
              <a:defRPr sz="2400">
                <a:solidFill>
                  <a:schemeClr val="bg1"/>
                </a:solidFill>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3C4E29FF-CFF3-A544-91B6-54241134585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9626" y="-1376058"/>
            <a:ext cx="4805058" cy="4805058"/>
          </a:xfrm>
          <a:prstGeom prst="rect">
            <a:avLst/>
          </a:prstGeom>
        </p:spPr>
      </p:pic>
    </p:spTree>
    <p:extLst>
      <p:ext uri="{BB962C8B-B14F-4D97-AF65-F5344CB8AC3E}">
        <p14:creationId xmlns:p14="http://schemas.microsoft.com/office/powerpoint/2010/main" val="3032685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6512BA-CF31-48DE-9543-616749ED181E}" type="datetime1">
              <a:rPr lang="en-US" smtClean="0"/>
              <a:t>7/28/23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217BE-FE9C-41B1-9939-439DE99A90EB}" type="slidenum">
              <a:rPr lang="en-US" smtClean="0"/>
              <a:t>‹#›</a:t>
            </a:fld>
            <a:endParaRPr lang="en-US"/>
          </a:p>
        </p:txBody>
      </p:sp>
    </p:spTree>
    <p:extLst>
      <p:ext uri="{BB962C8B-B14F-4D97-AF65-F5344CB8AC3E}">
        <p14:creationId xmlns:p14="http://schemas.microsoft.com/office/powerpoint/2010/main" val="339131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8"/>
        <p:cNvGrpSpPr/>
        <p:nvPr/>
      </p:nvGrpSpPr>
      <p:grpSpPr>
        <a:xfrm>
          <a:off x="0" y="0"/>
          <a:ext cx="0" cy="0"/>
          <a:chOff x="0" y="0"/>
          <a:chExt cx="0" cy="0"/>
        </a:xfrm>
      </p:grpSpPr>
      <p:pic>
        <p:nvPicPr>
          <p:cNvPr id="29" name="Google Shape;29;p18"/>
          <p:cNvPicPr preferRelativeResize="0"/>
          <p:nvPr/>
        </p:nvPicPr>
        <p:blipFill rotWithShape="1">
          <a:blip r:embed="rId2">
            <a:alphaModFix amt="25000"/>
          </a:blip>
          <a:srcRect/>
          <a:stretch/>
        </p:blipFill>
        <p:spPr>
          <a:xfrm>
            <a:off x="1132702" y="568411"/>
            <a:ext cx="11178656" cy="6287994"/>
          </a:xfrm>
          <a:prstGeom prst="rect">
            <a:avLst/>
          </a:prstGeom>
          <a:noFill/>
          <a:ln>
            <a:noFill/>
          </a:ln>
        </p:spPr>
      </p:pic>
      <p:sp>
        <p:nvSpPr>
          <p:cNvPr id="30" name="Google Shape;30;p18"/>
          <p:cNvSpPr txBox="1">
            <a:spLocks noGrp="1"/>
          </p:cNvSpPr>
          <p:nvPr>
            <p:ph type="ctrTitle"/>
          </p:nvPr>
        </p:nvSpPr>
        <p:spPr>
          <a:xfrm>
            <a:off x="375845" y="568411"/>
            <a:ext cx="9144000" cy="323484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6000"/>
              <a:buFont typeface="Helvetica Neue"/>
              <a:buNone/>
              <a:defRPr sz="6000" b="1">
                <a:solidFill>
                  <a:schemeClr val="dk2"/>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1" name="Google Shape;31;p18" descr="Text&#10;&#10;Description automatically generated"/>
          <p:cNvPicPr preferRelativeResize="0"/>
          <p:nvPr/>
        </p:nvPicPr>
        <p:blipFill rotWithShape="1">
          <a:blip r:embed="rId3">
            <a:alphaModFix/>
          </a:blip>
          <a:srcRect/>
          <a:stretch/>
        </p:blipFill>
        <p:spPr>
          <a:xfrm>
            <a:off x="311254" y="5693273"/>
            <a:ext cx="2452266" cy="1379399"/>
          </a:xfrm>
          <a:prstGeom prst="rect">
            <a:avLst/>
          </a:prstGeom>
          <a:noFill/>
          <a:ln>
            <a:noFill/>
          </a:ln>
        </p:spPr>
      </p:pic>
    </p:spTree>
    <p:extLst>
      <p:ext uri="{BB962C8B-B14F-4D97-AF65-F5344CB8AC3E}">
        <p14:creationId xmlns:p14="http://schemas.microsoft.com/office/powerpoint/2010/main" val="2046486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32"/>
        <p:cNvGrpSpPr/>
        <p:nvPr/>
      </p:nvGrpSpPr>
      <p:grpSpPr>
        <a:xfrm>
          <a:off x="0" y="0"/>
          <a:ext cx="0" cy="0"/>
          <a:chOff x="0" y="0"/>
          <a:chExt cx="0" cy="0"/>
        </a:xfrm>
      </p:grpSpPr>
      <p:sp>
        <p:nvSpPr>
          <p:cNvPr id="33" name="Google Shape;33;p24"/>
          <p:cNvSpPr txBox="1">
            <a:spLocks noGrp="1"/>
          </p:cNvSpPr>
          <p:nvPr>
            <p:ph type="body" idx="1"/>
          </p:nvPr>
        </p:nvSpPr>
        <p:spPr>
          <a:xfrm>
            <a:off x="257432" y="1681163"/>
            <a:ext cx="574014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168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24"/>
          <p:cNvSpPr txBox="1">
            <a:spLocks noGrp="1"/>
          </p:cNvSpPr>
          <p:nvPr>
            <p:ph type="body" idx="2"/>
          </p:nvPr>
        </p:nvSpPr>
        <p:spPr>
          <a:xfrm>
            <a:off x="257432" y="2455756"/>
            <a:ext cx="5740143" cy="3018395"/>
          </a:xfrm>
          <a:prstGeom prst="rect">
            <a:avLst/>
          </a:prstGeom>
          <a:noFill/>
          <a:ln>
            <a:noFill/>
          </a:ln>
        </p:spPr>
        <p:txBody>
          <a:bodyPr spcFirstLastPara="1" wrap="square" lIns="91425" tIns="45700" rIns="91425" bIns="45700" anchor="t" anchorCtr="0">
            <a:normAutofit/>
          </a:bodyPr>
          <a:lstStyle>
            <a:lvl1pPr marL="457200" lvl="0" indent="-308610" algn="l">
              <a:lnSpc>
                <a:spcPct val="90000"/>
              </a:lnSpc>
              <a:spcBef>
                <a:spcPts val="1000"/>
              </a:spcBef>
              <a:spcAft>
                <a:spcPts val="0"/>
              </a:spcAft>
              <a:buSzPts val="126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4"/>
          <p:cNvSpPr txBox="1">
            <a:spLocks noGrp="1"/>
          </p:cNvSpPr>
          <p:nvPr>
            <p:ph type="body" idx="3"/>
          </p:nvPr>
        </p:nvSpPr>
        <p:spPr>
          <a:xfrm>
            <a:off x="6172200" y="2505075"/>
            <a:ext cx="5183188" cy="3018395"/>
          </a:xfrm>
          <a:prstGeom prst="rect">
            <a:avLst/>
          </a:prstGeom>
          <a:noFill/>
          <a:ln>
            <a:noFill/>
          </a:ln>
        </p:spPr>
        <p:txBody>
          <a:bodyPr spcFirstLastPara="1" wrap="square" lIns="91425" tIns="45700" rIns="91425" bIns="45700" anchor="t" anchorCtr="0">
            <a:normAutofit/>
          </a:bodyPr>
          <a:lstStyle>
            <a:lvl1pPr marL="457200" lvl="0" indent="-308610" algn="l">
              <a:lnSpc>
                <a:spcPct val="90000"/>
              </a:lnSpc>
              <a:spcBef>
                <a:spcPts val="1000"/>
              </a:spcBef>
              <a:spcAft>
                <a:spcPts val="0"/>
              </a:spcAft>
              <a:buSzPts val="126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title"/>
          </p:nvPr>
        </p:nvSpPr>
        <p:spPr>
          <a:xfrm>
            <a:off x="257432" y="365125"/>
            <a:ext cx="1156798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 name="Google Shape;37;p24" descr="Text&#10;&#10;Description automatically generated"/>
          <p:cNvPicPr preferRelativeResize="0"/>
          <p:nvPr/>
        </p:nvPicPr>
        <p:blipFill rotWithShape="1">
          <a:blip r:embed="rId2">
            <a:alphaModFix/>
          </a:blip>
          <a:srcRect/>
          <a:stretch/>
        </p:blipFill>
        <p:spPr>
          <a:xfrm>
            <a:off x="311254" y="5693273"/>
            <a:ext cx="2452266" cy="1379399"/>
          </a:xfrm>
          <a:prstGeom prst="rect">
            <a:avLst/>
          </a:prstGeom>
          <a:noFill/>
          <a:ln>
            <a:noFill/>
          </a:ln>
        </p:spPr>
      </p:pic>
    </p:spTree>
    <p:extLst>
      <p:ext uri="{BB962C8B-B14F-4D97-AF65-F5344CB8AC3E}">
        <p14:creationId xmlns:p14="http://schemas.microsoft.com/office/powerpoint/2010/main" val="2197510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E76644-8FB2-E242-B969-103CF05F95E9}"/>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530026B-8E00-ED4C-BA7F-E12172306D8F}"/>
              </a:ext>
            </a:extLst>
          </p:cNvPr>
          <p:cNvPicPr>
            <a:picLocks noChangeAspect="1"/>
          </p:cNvPicPr>
          <p:nvPr/>
        </p:nvPicPr>
        <p:blipFill>
          <a:blip r:embed="rId2"/>
          <a:srcRect/>
          <a:stretch/>
        </p:blipFill>
        <p:spPr>
          <a:xfrm>
            <a:off x="1132702" y="568411"/>
            <a:ext cx="11178656" cy="6287994"/>
          </a:xfrm>
          <a:prstGeom prst="rect">
            <a:avLst/>
          </a:prstGeom>
        </p:spPr>
      </p:pic>
      <p:sp>
        <p:nvSpPr>
          <p:cNvPr id="2" name="Title 1">
            <a:extLst>
              <a:ext uri="{FF2B5EF4-FFF2-40B4-BE49-F238E27FC236}">
                <a16:creationId xmlns:a16="http://schemas.microsoft.com/office/drawing/2014/main" id="{90F6EA84-CE54-9D42-9441-CD47E52D06B7}"/>
              </a:ext>
            </a:extLst>
          </p:cNvPr>
          <p:cNvSpPr>
            <a:spLocks noGrp="1"/>
          </p:cNvSpPr>
          <p:nvPr>
            <p:ph type="ctrTitle" hasCustomPrompt="1"/>
          </p:nvPr>
        </p:nvSpPr>
        <p:spPr>
          <a:xfrm>
            <a:off x="375845" y="566816"/>
            <a:ext cx="9144000" cy="3049490"/>
          </a:xfrm>
        </p:spPr>
        <p:txBody>
          <a:bodyPr anchor="t" anchorCtr="0"/>
          <a:lstStyle>
            <a:lvl1pPr algn="l">
              <a:defRPr sz="6000" b="1">
                <a:solidFill>
                  <a:schemeClr val="bg1"/>
                </a:solidFill>
                <a:latin typeface="Montserrat" pitchFamily="2" charset="77"/>
              </a:defRPr>
            </a:lvl1pPr>
          </a:lstStyle>
          <a:p>
            <a:r>
              <a:rPr lang="en-US" dirty="0"/>
              <a:t>CLICK TO EDIT MASTER TITLE STYLE</a:t>
            </a:r>
          </a:p>
        </p:txBody>
      </p:sp>
      <p:pic>
        <p:nvPicPr>
          <p:cNvPr id="6" name="Picture 5">
            <a:extLst>
              <a:ext uri="{FF2B5EF4-FFF2-40B4-BE49-F238E27FC236}">
                <a16:creationId xmlns:a16="http://schemas.microsoft.com/office/drawing/2014/main" id="{7EA114AB-7FAD-6C46-A336-EA70DB1D463E}"/>
              </a:ext>
            </a:extLst>
          </p:cNvPr>
          <p:cNvPicPr>
            <a:picLocks noChangeAspect="1"/>
          </p:cNvPicPr>
          <p:nvPr/>
        </p:nvPicPr>
        <p:blipFill>
          <a:blip r:embed="rId3"/>
          <a:srcRect/>
          <a:stretch/>
        </p:blipFill>
        <p:spPr>
          <a:xfrm>
            <a:off x="188346" y="5037386"/>
            <a:ext cx="2690649" cy="2690649"/>
          </a:xfrm>
          <a:prstGeom prst="rect">
            <a:avLst/>
          </a:prstGeom>
        </p:spPr>
      </p:pic>
    </p:spTree>
    <p:extLst>
      <p:ext uri="{BB962C8B-B14F-4D97-AF65-F5344CB8AC3E}">
        <p14:creationId xmlns:p14="http://schemas.microsoft.com/office/powerpoint/2010/main" val="566116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627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wo Content" type="twoObj">
  <p:cSld name="1_Two Content">
    <p:spTree>
      <p:nvGrpSpPr>
        <p:cNvPr id="1" name="Shape 36"/>
        <p:cNvGrpSpPr/>
        <p:nvPr/>
      </p:nvGrpSpPr>
      <p:grpSpPr>
        <a:xfrm>
          <a:off x="0" y="0"/>
          <a:ext cx="0" cy="0"/>
          <a:chOff x="0" y="0"/>
          <a:chExt cx="0" cy="0"/>
        </a:xfrm>
      </p:grpSpPr>
      <p:sp>
        <p:nvSpPr>
          <p:cNvPr id="37" name="Google Shape;37;p53"/>
          <p:cNvSpPr txBox="1">
            <a:spLocks noGrp="1"/>
          </p:cNvSpPr>
          <p:nvPr>
            <p:ph type="title"/>
          </p:nvPr>
        </p:nvSpPr>
        <p:spPr>
          <a:xfrm>
            <a:off x="257432" y="365125"/>
            <a:ext cx="1156798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08610" algn="l">
              <a:lnSpc>
                <a:spcPct val="90000"/>
              </a:lnSpc>
              <a:spcBef>
                <a:spcPts val="1000"/>
              </a:spcBef>
              <a:spcAft>
                <a:spcPts val="0"/>
              </a:spcAft>
              <a:buSzPts val="126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08610" algn="l">
              <a:lnSpc>
                <a:spcPct val="90000"/>
              </a:lnSpc>
              <a:spcBef>
                <a:spcPts val="1000"/>
              </a:spcBef>
              <a:spcAft>
                <a:spcPts val="0"/>
              </a:spcAft>
              <a:buSzPts val="126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5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5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9152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11567984" cy="3824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Text&#10;&#10;Description automatically generated">
            <a:extLst>
              <a:ext uri="{FF2B5EF4-FFF2-40B4-BE49-F238E27FC236}">
                <a16:creationId xmlns:a16="http://schemas.microsoft.com/office/drawing/2014/main" id="{CF37020A-5134-724C-9937-BCE43DA4CC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262313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D366F9-EB24-7645-8BC2-308CF659A1BD}"/>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11567984" cy="3824898"/>
          </a:xfrm>
        </p:spPr>
        <p:txBody>
          <a:bodyPr/>
          <a:lstStyle>
            <a:lvl1pPr>
              <a:buClr>
                <a:schemeClr val="accent4"/>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Oval 5">
            <a:extLst>
              <a:ext uri="{FF2B5EF4-FFF2-40B4-BE49-F238E27FC236}">
                <a16:creationId xmlns:a16="http://schemas.microsoft.com/office/drawing/2014/main" id="{AEB72016-2A17-2C46-8695-3D33D1A0F40A}"/>
              </a:ext>
            </a:extLst>
          </p:cNvPr>
          <p:cNvSpPr/>
          <p:nvPr userDrawn="1"/>
        </p:nvSpPr>
        <p:spPr>
          <a:xfrm>
            <a:off x="11392930" y="6227805"/>
            <a:ext cx="432486" cy="432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dirty="0">
              <a:solidFill>
                <a:schemeClr val="bg1"/>
              </a:solidFill>
              <a:latin typeface="Helvetica" pitchFamily="2" charset="0"/>
            </a:endParaRPr>
          </a:p>
        </p:txBody>
      </p:sp>
      <p:pic>
        <p:nvPicPr>
          <p:cNvPr id="9" name="Picture 8">
            <a:extLst>
              <a:ext uri="{FF2B5EF4-FFF2-40B4-BE49-F238E27FC236}">
                <a16:creationId xmlns:a16="http://schemas.microsoft.com/office/drawing/2014/main" id="{1E5256FB-26B4-D44A-9751-7ADAEB8EC6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8346" y="5037386"/>
            <a:ext cx="2690649" cy="2690649"/>
          </a:xfrm>
          <a:prstGeom prst="rect">
            <a:avLst/>
          </a:prstGeom>
        </p:spPr>
      </p:pic>
      <p:sp>
        <p:nvSpPr>
          <p:cNvPr id="7" name="TextBox 6">
            <a:extLst>
              <a:ext uri="{FF2B5EF4-FFF2-40B4-BE49-F238E27FC236}">
                <a16:creationId xmlns:a16="http://schemas.microsoft.com/office/drawing/2014/main" id="{39448FE7-014F-8041-BAAA-EE6ED04AD010}"/>
              </a:ext>
            </a:extLst>
          </p:cNvPr>
          <p:cNvSpPr txBox="1"/>
          <p:nvPr userDrawn="1"/>
        </p:nvSpPr>
        <p:spPr>
          <a:xfrm>
            <a:off x="11292650" y="6321648"/>
            <a:ext cx="6330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D0C405-3AED-004F-A8B4-AA1D33CC9A62}" type="slidenum">
              <a:rPr lang="en-US" sz="1000" smtClean="0">
                <a:solidFill>
                  <a:schemeClr val="bg1"/>
                </a:solidFill>
                <a:latin typeface="Helvetica"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en-US" sz="1000" dirty="0">
              <a:solidFill>
                <a:schemeClr val="bg1"/>
              </a:solidFill>
              <a:latin typeface="Helvetica" pitchFamily="2" charset="0"/>
            </a:endParaRPr>
          </a:p>
          <a:p>
            <a:pPr algn="ctr"/>
            <a:endParaRPr lang="en-US" sz="1000" dirty="0"/>
          </a:p>
        </p:txBody>
      </p:sp>
    </p:spTree>
    <p:extLst>
      <p:ext uri="{BB962C8B-B14F-4D97-AF65-F5344CB8AC3E}">
        <p14:creationId xmlns:p14="http://schemas.microsoft.com/office/powerpoint/2010/main" val="14219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pic>
        <p:nvPicPr>
          <p:cNvPr id="15" name="Picture 14" descr="Text&#10;&#10;Description automatically generated">
            <a:extLst>
              <a:ext uri="{FF2B5EF4-FFF2-40B4-BE49-F238E27FC236}">
                <a16:creationId xmlns:a16="http://schemas.microsoft.com/office/drawing/2014/main" id="{CC41582D-CB2B-5046-95CE-D72F5521F0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
        <p:nvSpPr>
          <p:cNvPr id="2" name="Text Placeholder 25">
            <a:extLst>
              <a:ext uri="{FF2B5EF4-FFF2-40B4-BE49-F238E27FC236}">
                <a16:creationId xmlns:a16="http://schemas.microsoft.com/office/drawing/2014/main" id="{3E295378-EDDE-AE46-2825-7FFE8ECD7ADA}"/>
              </a:ext>
            </a:extLst>
          </p:cNvPr>
          <p:cNvSpPr>
            <a:spLocks noGrp="1"/>
          </p:cNvSpPr>
          <p:nvPr>
            <p:ph type="body" idx="1"/>
          </p:nvPr>
        </p:nvSpPr>
        <p:spPr>
          <a:xfrm>
            <a:off x="7488194" y="1742304"/>
            <a:ext cx="3859255" cy="852616"/>
          </a:xfrm>
        </p:spPr>
        <p:txBody>
          <a:bodyPr/>
          <a:lstStyle/>
          <a:p>
            <a:endParaRPr lang="en-US" dirty="0"/>
          </a:p>
        </p:txBody>
      </p:sp>
      <p:sp>
        <p:nvSpPr>
          <p:cNvPr id="4" name="Text Placeholder 26">
            <a:extLst>
              <a:ext uri="{FF2B5EF4-FFF2-40B4-BE49-F238E27FC236}">
                <a16:creationId xmlns:a16="http://schemas.microsoft.com/office/drawing/2014/main" id="{86AA0D0D-D8BC-B13C-0A93-A536DFE526F8}"/>
              </a:ext>
            </a:extLst>
          </p:cNvPr>
          <p:cNvSpPr>
            <a:spLocks noGrp="1"/>
          </p:cNvSpPr>
          <p:nvPr>
            <p:ph type="body" idx="10"/>
          </p:nvPr>
        </p:nvSpPr>
        <p:spPr>
          <a:xfrm>
            <a:off x="7488194" y="2780272"/>
            <a:ext cx="3859255" cy="852616"/>
          </a:xfrm>
        </p:spPr>
        <p:txBody>
          <a:bodyPr/>
          <a:lstStyle/>
          <a:p>
            <a:endParaRPr lang="en-US"/>
          </a:p>
        </p:txBody>
      </p:sp>
      <p:sp>
        <p:nvSpPr>
          <p:cNvPr id="5" name="Text Placeholder 27">
            <a:extLst>
              <a:ext uri="{FF2B5EF4-FFF2-40B4-BE49-F238E27FC236}">
                <a16:creationId xmlns:a16="http://schemas.microsoft.com/office/drawing/2014/main" id="{7FD93941-0E57-07BE-21F3-1E8CF5FD2664}"/>
              </a:ext>
            </a:extLst>
          </p:cNvPr>
          <p:cNvSpPr>
            <a:spLocks noGrp="1"/>
          </p:cNvSpPr>
          <p:nvPr>
            <p:ph type="body" idx="11"/>
          </p:nvPr>
        </p:nvSpPr>
        <p:spPr>
          <a:xfrm>
            <a:off x="7488194" y="3842953"/>
            <a:ext cx="3859255" cy="852616"/>
          </a:xfrm>
        </p:spPr>
        <p:txBody>
          <a:bodyPr/>
          <a:lstStyle/>
          <a:p>
            <a:endParaRPr lang="en-US"/>
          </a:p>
        </p:txBody>
      </p:sp>
      <p:sp>
        <p:nvSpPr>
          <p:cNvPr id="6" name="Text Placeholder 28">
            <a:extLst>
              <a:ext uri="{FF2B5EF4-FFF2-40B4-BE49-F238E27FC236}">
                <a16:creationId xmlns:a16="http://schemas.microsoft.com/office/drawing/2014/main" id="{CF2E7766-0B73-E912-50EC-6A699FC90661}"/>
              </a:ext>
            </a:extLst>
          </p:cNvPr>
          <p:cNvSpPr>
            <a:spLocks noGrp="1"/>
          </p:cNvSpPr>
          <p:nvPr>
            <p:ph type="body" idx="12"/>
          </p:nvPr>
        </p:nvSpPr>
        <p:spPr>
          <a:xfrm>
            <a:off x="7488194" y="4880921"/>
            <a:ext cx="3859255" cy="852616"/>
          </a:xfrm>
        </p:spPr>
        <p:txBody>
          <a:bodyPr/>
          <a:lstStyle/>
          <a:p>
            <a:endParaRPr lang="en-US"/>
          </a:p>
        </p:txBody>
      </p:sp>
      <p:sp>
        <p:nvSpPr>
          <p:cNvPr id="11" name="Oval 10">
            <a:extLst>
              <a:ext uri="{FF2B5EF4-FFF2-40B4-BE49-F238E27FC236}">
                <a16:creationId xmlns:a16="http://schemas.microsoft.com/office/drawing/2014/main" id="{9EF52FAF-92F1-662C-3BC6-AF6AEAAEFB0C}"/>
              </a:ext>
            </a:extLst>
          </p:cNvPr>
          <p:cNvSpPr/>
          <p:nvPr userDrawn="1"/>
        </p:nvSpPr>
        <p:spPr>
          <a:xfrm>
            <a:off x="6464642" y="1689508"/>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1</a:t>
            </a:r>
          </a:p>
        </p:txBody>
      </p:sp>
      <p:sp>
        <p:nvSpPr>
          <p:cNvPr id="13" name="Oval 12">
            <a:extLst>
              <a:ext uri="{FF2B5EF4-FFF2-40B4-BE49-F238E27FC236}">
                <a16:creationId xmlns:a16="http://schemas.microsoft.com/office/drawing/2014/main" id="{9F85149F-DB6E-886A-E793-DBBC7D4EAB48}"/>
              </a:ext>
            </a:extLst>
          </p:cNvPr>
          <p:cNvSpPr/>
          <p:nvPr userDrawn="1"/>
        </p:nvSpPr>
        <p:spPr>
          <a:xfrm>
            <a:off x="6464642" y="2775358"/>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2</a:t>
            </a:r>
          </a:p>
        </p:txBody>
      </p:sp>
      <p:sp>
        <p:nvSpPr>
          <p:cNvPr id="14" name="Oval 13">
            <a:extLst>
              <a:ext uri="{FF2B5EF4-FFF2-40B4-BE49-F238E27FC236}">
                <a16:creationId xmlns:a16="http://schemas.microsoft.com/office/drawing/2014/main" id="{C51AFD66-8937-1FFF-7663-904BB2F52B01}"/>
              </a:ext>
            </a:extLst>
          </p:cNvPr>
          <p:cNvSpPr/>
          <p:nvPr userDrawn="1"/>
        </p:nvSpPr>
        <p:spPr>
          <a:xfrm>
            <a:off x="6464642" y="3842953"/>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3</a:t>
            </a:r>
          </a:p>
        </p:txBody>
      </p:sp>
      <p:sp>
        <p:nvSpPr>
          <p:cNvPr id="16" name="Oval 15">
            <a:extLst>
              <a:ext uri="{FF2B5EF4-FFF2-40B4-BE49-F238E27FC236}">
                <a16:creationId xmlns:a16="http://schemas.microsoft.com/office/drawing/2014/main" id="{53F6AA66-F7E9-82DC-0100-4BCB8EF83796}"/>
              </a:ext>
            </a:extLst>
          </p:cNvPr>
          <p:cNvSpPr/>
          <p:nvPr userDrawn="1"/>
        </p:nvSpPr>
        <p:spPr>
          <a:xfrm>
            <a:off x="6464642" y="4910548"/>
            <a:ext cx="852616" cy="8526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4</a:t>
            </a:r>
          </a:p>
        </p:txBody>
      </p:sp>
    </p:spTree>
    <p:extLst>
      <p:ext uri="{BB962C8B-B14F-4D97-AF65-F5344CB8AC3E}">
        <p14:creationId xmlns:p14="http://schemas.microsoft.com/office/powerpoint/2010/main" val="3622630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5767754" y="1742304"/>
            <a:ext cx="557969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5767754" y="2780272"/>
            <a:ext cx="557969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5767754" y="3842953"/>
            <a:ext cx="557969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5767754" y="4880921"/>
            <a:ext cx="557969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pic>
        <p:nvPicPr>
          <p:cNvPr id="15" name="Picture 14" descr="Text&#10;&#10;Description automatically generated">
            <a:extLst>
              <a:ext uri="{FF2B5EF4-FFF2-40B4-BE49-F238E27FC236}">
                <a16:creationId xmlns:a16="http://schemas.microsoft.com/office/drawing/2014/main" id="{7DC9645D-CFEC-A84E-A827-84B241B8CF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2314906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11567984" cy="3824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Text&#10;&#10;Description automatically generated">
            <a:extLst>
              <a:ext uri="{FF2B5EF4-FFF2-40B4-BE49-F238E27FC236}">
                <a16:creationId xmlns:a16="http://schemas.microsoft.com/office/drawing/2014/main" id="{CF37020A-5134-724C-9937-BCE43DA4CC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415913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491C4-47FF-0E42-BE43-933459C8EEF3}"/>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BAF322B-F51D-3649-A1DB-0B917F432959}"/>
              </a:ext>
            </a:extLst>
          </p:cNvPr>
          <p:cNvSpPr>
            <a:spLocks noGrp="1"/>
          </p:cNvSpPr>
          <p:nvPr>
            <p:ph sz="half" idx="1"/>
          </p:nvPr>
        </p:nvSpPr>
        <p:spPr>
          <a:xfrm>
            <a:off x="450231" y="4030490"/>
            <a:ext cx="2613619"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9C4118D3-C6C2-DC4C-9070-79441E086650}"/>
              </a:ext>
            </a:extLst>
          </p:cNvPr>
          <p:cNvSpPr>
            <a:spLocks noGrp="1"/>
          </p:cNvSpPr>
          <p:nvPr>
            <p:ph sz="half" idx="10"/>
          </p:nvPr>
        </p:nvSpPr>
        <p:spPr>
          <a:xfrm>
            <a:off x="3456172" y="4030490"/>
            <a:ext cx="2463114"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268AA691-EB41-7D4D-BADC-F95749210451}"/>
              </a:ext>
            </a:extLst>
          </p:cNvPr>
          <p:cNvSpPr>
            <a:spLocks noGrp="1"/>
          </p:cNvSpPr>
          <p:nvPr>
            <p:ph sz="half" idx="11"/>
          </p:nvPr>
        </p:nvSpPr>
        <p:spPr>
          <a:xfrm>
            <a:off x="6311608" y="4030490"/>
            <a:ext cx="2463114"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11" name="Oval 10">
            <a:extLst>
              <a:ext uri="{FF2B5EF4-FFF2-40B4-BE49-F238E27FC236}">
                <a16:creationId xmlns:a16="http://schemas.microsoft.com/office/drawing/2014/main" id="{521B4306-86C8-CC44-A634-301052C0CEBC}"/>
              </a:ext>
            </a:extLst>
          </p:cNvPr>
          <p:cNvSpPr/>
          <p:nvPr userDrawn="1"/>
        </p:nvSpPr>
        <p:spPr>
          <a:xfrm>
            <a:off x="870679"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1DCB51-4848-B14A-8042-69A7E6632C23}"/>
              </a:ext>
            </a:extLst>
          </p:cNvPr>
          <p:cNvSpPr/>
          <p:nvPr userDrawn="1"/>
        </p:nvSpPr>
        <p:spPr>
          <a:xfrm>
            <a:off x="3791864"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2EE52B-B70E-3B40-9161-883A60203F20}"/>
              </a:ext>
            </a:extLst>
          </p:cNvPr>
          <p:cNvSpPr/>
          <p:nvPr userDrawn="1"/>
        </p:nvSpPr>
        <p:spPr>
          <a:xfrm>
            <a:off x="6603183"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480CAF26-A974-0E49-BC15-3B70874B4880}"/>
              </a:ext>
            </a:extLst>
          </p:cNvPr>
          <p:cNvSpPr>
            <a:spLocks noGrp="1"/>
          </p:cNvSpPr>
          <p:nvPr>
            <p:ph sz="half" idx="12"/>
          </p:nvPr>
        </p:nvSpPr>
        <p:spPr>
          <a:xfrm>
            <a:off x="9193899" y="4030490"/>
            <a:ext cx="2463114"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21" name="Oval 20">
            <a:extLst>
              <a:ext uri="{FF2B5EF4-FFF2-40B4-BE49-F238E27FC236}">
                <a16:creationId xmlns:a16="http://schemas.microsoft.com/office/drawing/2014/main" id="{ACFFD3D0-60BA-0E4D-8234-602E5269AFA5}"/>
              </a:ext>
            </a:extLst>
          </p:cNvPr>
          <p:cNvSpPr/>
          <p:nvPr userDrawn="1"/>
        </p:nvSpPr>
        <p:spPr>
          <a:xfrm>
            <a:off x="9529591"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A04E3554-5ABA-6C48-8DCA-80B2C2916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0161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D9DEE5-893F-8442-A9BB-B31C194E8A0E}"/>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7491C4-47FF-0E42-BE43-933459C8EEF3}"/>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BAF322B-F51D-3649-A1DB-0B917F432959}"/>
              </a:ext>
            </a:extLst>
          </p:cNvPr>
          <p:cNvSpPr>
            <a:spLocks noGrp="1"/>
          </p:cNvSpPr>
          <p:nvPr>
            <p:ph sz="half" idx="1"/>
          </p:nvPr>
        </p:nvSpPr>
        <p:spPr>
          <a:xfrm>
            <a:off x="450231" y="4030490"/>
            <a:ext cx="2613619"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9C4118D3-C6C2-DC4C-9070-79441E086650}"/>
              </a:ext>
            </a:extLst>
          </p:cNvPr>
          <p:cNvSpPr>
            <a:spLocks noGrp="1"/>
          </p:cNvSpPr>
          <p:nvPr>
            <p:ph sz="half" idx="10"/>
          </p:nvPr>
        </p:nvSpPr>
        <p:spPr>
          <a:xfrm>
            <a:off x="3456172" y="4030490"/>
            <a:ext cx="2463114"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268AA691-EB41-7D4D-BADC-F95749210451}"/>
              </a:ext>
            </a:extLst>
          </p:cNvPr>
          <p:cNvSpPr>
            <a:spLocks noGrp="1"/>
          </p:cNvSpPr>
          <p:nvPr>
            <p:ph sz="half" idx="11"/>
          </p:nvPr>
        </p:nvSpPr>
        <p:spPr>
          <a:xfrm>
            <a:off x="6311608" y="4030490"/>
            <a:ext cx="2463114"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11" name="Oval 10">
            <a:extLst>
              <a:ext uri="{FF2B5EF4-FFF2-40B4-BE49-F238E27FC236}">
                <a16:creationId xmlns:a16="http://schemas.microsoft.com/office/drawing/2014/main" id="{521B4306-86C8-CC44-A634-301052C0CEBC}"/>
              </a:ext>
            </a:extLst>
          </p:cNvPr>
          <p:cNvSpPr/>
          <p:nvPr userDrawn="1"/>
        </p:nvSpPr>
        <p:spPr>
          <a:xfrm>
            <a:off x="870679"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1DCB51-4848-B14A-8042-69A7E6632C23}"/>
              </a:ext>
            </a:extLst>
          </p:cNvPr>
          <p:cNvSpPr/>
          <p:nvPr userDrawn="1"/>
        </p:nvSpPr>
        <p:spPr>
          <a:xfrm>
            <a:off x="3791864"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2EE52B-B70E-3B40-9161-883A60203F20}"/>
              </a:ext>
            </a:extLst>
          </p:cNvPr>
          <p:cNvSpPr/>
          <p:nvPr userDrawn="1"/>
        </p:nvSpPr>
        <p:spPr>
          <a:xfrm>
            <a:off x="6603183"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480CAF26-A974-0E49-BC15-3B70874B4880}"/>
              </a:ext>
            </a:extLst>
          </p:cNvPr>
          <p:cNvSpPr>
            <a:spLocks noGrp="1"/>
          </p:cNvSpPr>
          <p:nvPr>
            <p:ph sz="half" idx="12"/>
          </p:nvPr>
        </p:nvSpPr>
        <p:spPr>
          <a:xfrm>
            <a:off x="9193899" y="4030490"/>
            <a:ext cx="2463114"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a:t>Click to edit Master text styles</a:t>
            </a:r>
          </a:p>
        </p:txBody>
      </p:sp>
      <p:sp>
        <p:nvSpPr>
          <p:cNvPr id="21" name="Oval 20">
            <a:extLst>
              <a:ext uri="{FF2B5EF4-FFF2-40B4-BE49-F238E27FC236}">
                <a16:creationId xmlns:a16="http://schemas.microsoft.com/office/drawing/2014/main" id="{ACFFD3D0-60BA-0E4D-8234-602E5269AFA5}"/>
              </a:ext>
            </a:extLst>
          </p:cNvPr>
          <p:cNvSpPr/>
          <p:nvPr userDrawn="1"/>
        </p:nvSpPr>
        <p:spPr>
          <a:xfrm>
            <a:off x="9529591"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BEF703C-3002-2445-B544-CD245D0AFE39}"/>
              </a:ext>
            </a:extLst>
          </p:cNvPr>
          <p:cNvSpPr/>
          <p:nvPr userDrawn="1"/>
        </p:nvSpPr>
        <p:spPr>
          <a:xfrm>
            <a:off x="11392930" y="6227805"/>
            <a:ext cx="432486" cy="432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dirty="0">
              <a:solidFill>
                <a:schemeClr val="bg1"/>
              </a:solidFill>
              <a:latin typeface="Helvetica" pitchFamily="2" charset="0"/>
            </a:endParaRPr>
          </a:p>
        </p:txBody>
      </p:sp>
      <p:pic>
        <p:nvPicPr>
          <p:cNvPr id="14" name="Picture 13">
            <a:extLst>
              <a:ext uri="{FF2B5EF4-FFF2-40B4-BE49-F238E27FC236}">
                <a16:creationId xmlns:a16="http://schemas.microsoft.com/office/drawing/2014/main" id="{EEA6316E-B701-6A49-9546-11892704AD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8346" y="5037386"/>
            <a:ext cx="2690649" cy="2690649"/>
          </a:xfrm>
          <a:prstGeom prst="rect">
            <a:avLst/>
          </a:prstGeom>
        </p:spPr>
      </p:pic>
      <p:sp>
        <p:nvSpPr>
          <p:cNvPr id="15" name="TextBox 14">
            <a:extLst>
              <a:ext uri="{FF2B5EF4-FFF2-40B4-BE49-F238E27FC236}">
                <a16:creationId xmlns:a16="http://schemas.microsoft.com/office/drawing/2014/main" id="{178AAE58-66A7-B04E-93BC-DFAE62D67C5E}"/>
              </a:ext>
            </a:extLst>
          </p:cNvPr>
          <p:cNvSpPr txBox="1"/>
          <p:nvPr userDrawn="1"/>
        </p:nvSpPr>
        <p:spPr>
          <a:xfrm>
            <a:off x="11292650" y="6321648"/>
            <a:ext cx="6330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D0C405-3AED-004F-A8B4-AA1D33CC9A62}" type="slidenum">
              <a:rPr lang="en-US" sz="1000" smtClean="0">
                <a:solidFill>
                  <a:schemeClr val="bg1"/>
                </a:solidFill>
                <a:latin typeface="Helvetica"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en-US" sz="1000" dirty="0">
              <a:solidFill>
                <a:schemeClr val="bg1"/>
              </a:solidFill>
              <a:latin typeface="Helvetica" pitchFamily="2" charset="0"/>
            </a:endParaRPr>
          </a:p>
          <a:p>
            <a:pPr algn="ctr"/>
            <a:endParaRPr lang="en-US" sz="1000" dirty="0"/>
          </a:p>
        </p:txBody>
      </p:sp>
    </p:spTree>
    <p:extLst>
      <p:ext uri="{BB962C8B-B14F-4D97-AF65-F5344CB8AC3E}">
        <p14:creationId xmlns:p14="http://schemas.microsoft.com/office/powerpoint/2010/main" val="3751905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C06D59-8B73-6449-B5E1-A005BCA05A04}"/>
              </a:ext>
            </a:extLst>
          </p:cNvPr>
          <p:cNvSpPr>
            <a:spLocks noGrp="1"/>
          </p:cNvSpPr>
          <p:nvPr>
            <p:ph type="body" idx="1"/>
          </p:nvPr>
        </p:nvSpPr>
        <p:spPr>
          <a:xfrm>
            <a:off x="257432" y="1681163"/>
            <a:ext cx="574014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C3538A-BC9E-2844-BD64-2D2AAF6BC653}"/>
              </a:ext>
            </a:extLst>
          </p:cNvPr>
          <p:cNvSpPr>
            <a:spLocks noGrp="1"/>
          </p:cNvSpPr>
          <p:nvPr>
            <p:ph sz="half" idx="2"/>
          </p:nvPr>
        </p:nvSpPr>
        <p:spPr>
          <a:xfrm>
            <a:off x="257432" y="2455756"/>
            <a:ext cx="5740143" cy="3018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F9F19774-63FB-A844-A010-DD903EE11E88}"/>
              </a:ext>
            </a:extLst>
          </p:cNvPr>
          <p:cNvSpPr>
            <a:spLocks noGrp="1"/>
          </p:cNvSpPr>
          <p:nvPr>
            <p:ph sz="quarter" idx="4"/>
          </p:nvPr>
        </p:nvSpPr>
        <p:spPr>
          <a:xfrm>
            <a:off x="6172200" y="2505075"/>
            <a:ext cx="5183188" cy="3018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287E4448-B9C4-FE4C-A024-60839C0DC548}"/>
              </a:ext>
            </a:extLst>
          </p:cNvPr>
          <p:cNvSpPr>
            <a:spLocks noGrp="1"/>
          </p:cNvSpPr>
          <p:nvPr>
            <p:ph type="title"/>
          </p:nvPr>
        </p:nvSpPr>
        <p:spPr>
          <a:xfrm>
            <a:off x="257432" y="365125"/>
            <a:ext cx="11567984" cy="1325563"/>
          </a:xfrm>
        </p:spPr>
        <p:txBody>
          <a:bodyPr/>
          <a:lstStyle/>
          <a:p>
            <a:r>
              <a:rPr lang="en-US"/>
              <a:t>Click to edit Master title style</a:t>
            </a:r>
          </a:p>
        </p:txBody>
      </p:sp>
      <p:pic>
        <p:nvPicPr>
          <p:cNvPr id="8" name="Picture 7" descr="Text&#10;&#10;Description automatically generated">
            <a:extLst>
              <a:ext uri="{FF2B5EF4-FFF2-40B4-BE49-F238E27FC236}">
                <a16:creationId xmlns:a16="http://schemas.microsoft.com/office/drawing/2014/main" id="{CCCEDF0C-B0F4-D447-B885-4D2A270D7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325119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24733A-8E6B-9147-AF76-0360173261E6}"/>
              </a:ext>
            </a:extLst>
          </p:cNvPr>
          <p:cNvSpPr>
            <a:spLocks noGrp="1"/>
          </p:cNvSpPr>
          <p:nvPr>
            <p:ph type="title"/>
          </p:nvPr>
        </p:nvSpPr>
        <p:spPr>
          <a:xfrm>
            <a:off x="257432" y="365125"/>
            <a:ext cx="1156798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631227-6EE3-904D-B6F1-43DDD0946AC5}"/>
              </a:ext>
            </a:extLst>
          </p:cNvPr>
          <p:cNvSpPr>
            <a:spLocks noGrp="1"/>
          </p:cNvSpPr>
          <p:nvPr>
            <p:ph type="body" idx="1"/>
          </p:nvPr>
        </p:nvSpPr>
        <p:spPr>
          <a:xfrm>
            <a:off x="257432" y="1825625"/>
            <a:ext cx="1156798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val 6">
            <a:extLst>
              <a:ext uri="{FF2B5EF4-FFF2-40B4-BE49-F238E27FC236}">
                <a16:creationId xmlns:a16="http://schemas.microsoft.com/office/drawing/2014/main" id="{82E086F0-16C5-C34F-B9FB-B5739949C228}"/>
              </a:ext>
            </a:extLst>
          </p:cNvPr>
          <p:cNvSpPr/>
          <p:nvPr userDrawn="1"/>
        </p:nvSpPr>
        <p:spPr>
          <a:xfrm>
            <a:off x="11392930" y="6227805"/>
            <a:ext cx="432486" cy="432486"/>
          </a:xfrm>
          <a:prstGeom prst="ellipse">
            <a:avLst/>
          </a:prstGeom>
          <a:gradFill>
            <a:gsLst>
              <a:gs pos="0">
                <a:schemeClr val="tx2"/>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dirty="0">
              <a:solidFill>
                <a:schemeClr val="bg1"/>
              </a:solidFill>
              <a:latin typeface="Helvetica" pitchFamily="2" charset="0"/>
            </a:endParaRPr>
          </a:p>
        </p:txBody>
      </p:sp>
      <p:sp>
        <p:nvSpPr>
          <p:cNvPr id="5" name="TextBox 4">
            <a:extLst>
              <a:ext uri="{FF2B5EF4-FFF2-40B4-BE49-F238E27FC236}">
                <a16:creationId xmlns:a16="http://schemas.microsoft.com/office/drawing/2014/main" id="{F8DD3118-A33E-8F46-9634-CAA177B0A4A2}"/>
              </a:ext>
            </a:extLst>
          </p:cNvPr>
          <p:cNvSpPr txBox="1"/>
          <p:nvPr userDrawn="1"/>
        </p:nvSpPr>
        <p:spPr>
          <a:xfrm>
            <a:off x="11292650" y="6321648"/>
            <a:ext cx="6330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D0C405-3AED-004F-A8B4-AA1D33CC9A62}" type="slidenum">
              <a:rPr lang="en-US" sz="1000" smtClean="0">
                <a:solidFill>
                  <a:schemeClr val="bg1"/>
                </a:solidFill>
                <a:latin typeface="Helvetica"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en-US" sz="1000" dirty="0">
              <a:solidFill>
                <a:schemeClr val="bg1"/>
              </a:solidFill>
              <a:latin typeface="Helvetica" pitchFamily="2" charset="0"/>
            </a:endParaRPr>
          </a:p>
          <a:p>
            <a:pPr algn="ctr"/>
            <a:endParaRPr lang="en-US" sz="1000" dirty="0"/>
          </a:p>
        </p:txBody>
      </p:sp>
    </p:spTree>
    <p:extLst>
      <p:ext uri="{BB962C8B-B14F-4D97-AF65-F5344CB8AC3E}">
        <p14:creationId xmlns:p14="http://schemas.microsoft.com/office/powerpoint/2010/main" val="1589810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0" r:id="rId3"/>
    <p:sldLayoutId id="2147483678" r:id="rId4"/>
    <p:sldLayoutId id="2147483679" r:id="rId5"/>
    <p:sldLayoutId id="2147483684" r:id="rId6"/>
    <p:sldLayoutId id="2147483664" r:id="rId7"/>
    <p:sldLayoutId id="2147483674" r:id="rId8"/>
    <p:sldLayoutId id="2147483665" r:id="rId9"/>
    <p:sldLayoutId id="2147483689" r:id="rId10"/>
    <p:sldLayoutId id="2147483690" r:id="rId11"/>
    <p:sldLayoutId id="2147483691" r:id="rId12"/>
    <p:sldLayoutId id="2147483692" r:id="rId13"/>
    <p:sldLayoutId id="2147483693" r:id="rId14"/>
    <p:sldLayoutId id="2147483694" r:id="rId15"/>
  </p:sldLayoutIdLst>
  <p:hf hdr="0" ftr="0" dt="0"/>
  <p:txStyles>
    <p:titleStyle>
      <a:lvl1pPr algn="l" defTabSz="914400" rtl="0" eaLnBrk="1" latinLnBrk="0" hangingPunct="1">
        <a:lnSpc>
          <a:spcPct val="90000"/>
        </a:lnSpc>
        <a:spcBef>
          <a:spcPct val="0"/>
        </a:spcBef>
        <a:buNone/>
        <a:defRPr sz="3600" b="0" i="0" kern="1200">
          <a:solidFill>
            <a:schemeClr val="tx2"/>
          </a:solidFill>
          <a:latin typeface="Helvetica" pitchFamily="2" charset="0"/>
          <a:ea typeface="+mj-ea"/>
          <a:cs typeface="+mj-cs"/>
        </a:defRPr>
      </a:lvl1pPr>
    </p:titleStyle>
    <p:bodyStyle>
      <a:lvl1pPr marL="228600" indent="-320040" algn="l" defTabSz="914400" rtl="0" eaLnBrk="1" latinLnBrk="0" hangingPunct="1">
        <a:lnSpc>
          <a:spcPct val="90000"/>
        </a:lnSpc>
        <a:spcBef>
          <a:spcPts val="1000"/>
        </a:spcBef>
        <a:buClr>
          <a:schemeClr val="accent6"/>
        </a:buClr>
        <a:buSzPct val="70000"/>
        <a:buFont typeface="System Font Regular"/>
        <a:buChar char="→"/>
        <a:defRPr sz="2800" b="0" i="0" kern="1200">
          <a:solidFill>
            <a:schemeClr val="tx1"/>
          </a:solidFill>
          <a:latin typeface="Helvetica" pitchFamily="2" charset="0"/>
          <a:ea typeface="+mn-ea"/>
          <a:cs typeface="+mn-cs"/>
        </a:defRPr>
      </a:lvl1pPr>
      <a:lvl2pPr marL="685800" indent="-320040" algn="l" defTabSz="914400" rtl="0" eaLnBrk="1" latinLnBrk="0" hangingPunct="1">
        <a:lnSpc>
          <a:spcPct val="90000"/>
        </a:lnSpc>
        <a:spcBef>
          <a:spcPts val="500"/>
        </a:spcBef>
        <a:buClr>
          <a:schemeClr val="accent1"/>
        </a:buClr>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320040" algn="l" defTabSz="914400" rtl="0" eaLnBrk="1" latinLnBrk="0" hangingPunct="1">
        <a:lnSpc>
          <a:spcPct val="90000"/>
        </a:lnSpc>
        <a:spcBef>
          <a:spcPts val="500"/>
        </a:spcBef>
        <a:buClr>
          <a:schemeClr val="tx2"/>
        </a:buClr>
        <a:buFont typeface="Courier New" panose="02070309020205020404" pitchFamily="49" charset="0"/>
        <a:buChar char="o"/>
        <a:defRPr sz="2000" b="0" i="0" kern="1200">
          <a:solidFill>
            <a:schemeClr val="tx1"/>
          </a:solidFill>
          <a:latin typeface="Helvetica" pitchFamily="2" charset="0"/>
          <a:ea typeface="+mn-ea"/>
          <a:cs typeface="+mn-cs"/>
        </a:defRPr>
      </a:lvl3pPr>
      <a:lvl4pPr marL="1600200" indent="-320040" algn="l" defTabSz="914400" rtl="0" eaLnBrk="1" latinLnBrk="0" hangingPunct="1">
        <a:lnSpc>
          <a:spcPct val="90000"/>
        </a:lnSpc>
        <a:spcBef>
          <a:spcPts val="500"/>
        </a:spcBef>
        <a:buClr>
          <a:schemeClr val="tx2"/>
        </a:buClr>
        <a:buFont typeface="Wingdings" pitchFamily="2" charset="2"/>
        <a:buChar char="§"/>
        <a:defRPr sz="1800" b="0" i="0" kern="1200">
          <a:solidFill>
            <a:schemeClr val="tx1"/>
          </a:solidFill>
          <a:latin typeface="Helvetica" pitchFamily="2" charset="0"/>
          <a:ea typeface="+mn-ea"/>
          <a:cs typeface="+mn-cs"/>
        </a:defRPr>
      </a:lvl4pPr>
      <a:lvl5pPr marL="2057400" indent="-320040" algn="l" defTabSz="914400" rtl="0" eaLnBrk="1" latinLnBrk="0" hangingPunct="1">
        <a:lnSpc>
          <a:spcPct val="90000"/>
        </a:lnSpc>
        <a:spcBef>
          <a:spcPts val="500"/>
        </a:spcBef>
        <a:buClr>
          <a:schemeClr val="tx2"/>
        </a:buClr>
        <a:buFont typeface="Wingdings" pitchFamily="2" charset="2"/>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Resources/comparison-side-by-side-transition-services.pdf"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hyperlink" Target="https://transitionta.org/sidebyside/" TargetMode="Externa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https://transitionta.org/pre-ets-guide/"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28.jp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transitionta.org/"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mediahub.ku.edu/media/VRSS+WK+3+presentationA+Building+Your+Local+Partnership/0_kwitus3u"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hyperlink" Target="https://www.vacareerview.org/912/explore-careers/explore-careers-912" TargetMode="External"/><Relationship Id="rId3" Type="http://schemas.openxmlformats.org/officeDocument/2006/relationships/hyperlink" Target="https://www.cctstfolio.com/#/" TargetMode="External"/><Relationship Id="rId7" Type="http://schemas.openxmlformats.org/officeDocument/2006/relationships/hyperlink" Target="https://www.drkit.org/career-video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youtube.com/roadtripnation?hsCtaTracking=237a208f-62e4-454c-9e50-14d974cb03c7|e4f00b33-64b2-4cd3-b835-9163943ea6c1" TargetMode="External"/><Relationship Id="rId5" Type="http://schemas.openxmlformats.org/officeDocument/2006/relationships/hyperlink" Target="https://www.mynextmove.org/" TargetMode="External"/><Relationship Id="rId4" Type="http://schemas.openxmlformats.org/officeDocument/2006/relationships/hyperlink" Target="https://www.careeronestop.org/ExploreCareers/explore-careers.aspx" TargetMode="External"/><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hyperlink" Target="https://explore-work.com/" TargetMode="External"/><Relationship Id="rId7"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www.myfuture.com/career/looking/internships" TargetMode="External"/><Relationship Id="rId5" Type="http://schemas.openxmlformats.org/officeDocument/2006/relationships/hyperlink" Target="https://www.nebraskacareerclusters.com/" TargetMode="External"/><Relationship Id="rId4" Type="http://schemas.openxmlformats.org/officeDocument/2006/relationships/hyperlink" Target="https://transitionta.org/system/files/schoolbased/School%20Based%20Enterprise%20Toolkit_2_28_19_PDF.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explore-work.com/topics/education/" TargetMode="External"/><Relationship Id="rId7"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thinkcollege.net/resources" TargetMode="External"/><Relationship Id="rId5" Type="http://schemas.openxmlformats.org/officeDocument/2006/relationships/hyperlink" Target="https://www.careeronestop.org/FindTraining/find-training.aspx" TargetMode="External"/><Relationship Id="rId4" Type="http://schemas.openxmlformats.org/officeDocument/2006/relationships/hyperlink" Target="https://transitionta.org/system/files/toolkitschool/PSETP_Toolkit_FINAL_Full_2018.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dol.gov/odep/topics/youth/softskill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www.drkit.org/essential-skills/" TargetMode="External"/><Relationship Id="rId4" Type="http://schemas.openxmlformats.org/officeDocument/2006/relationships/hyperlink" Target="http://www.realitywork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ou.edu/education/centers-and-partnerships/zarrow" TargetMode="External"/><Relationship Id="rId7"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instrc.indiana.edu/resource-collections/self-resources.html" TargetMode="External"/><Relationship Id="rId5" Type="http://schemas.openxmlformats.org/officeDocument/2006/relationships/hyperlink" Target="http://project10.info/StudentEngagement.php" TargetMode="External"/><Relationship Id="rId4" Type="http://schemas.openxmlformats.org/officeDocument/2006/relationships/hyperlink" Target="http://www.ncwd-youth.info/wp-content/uploads/2016/10/411_Disability_Disclosure_complete.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instrc.indiana.edu/transition-resources/transition-matrix.html" TargetMode="External"/><Relationship Id="rId7" Type="http://schemas.openxmlformats.org/officeDocument/2006/relationships/hyperlink" Target="https://www.imdetermined.or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lifecoursetools.com/" TargetMode="External"/><Relationship Id="rId5" Type="http://schemas.openxmlformats.org/officeDocument/2006/relationships/hyperlink" Target="https://www.ou.edu/content/dam/Education/documents/personal-preference-indicator.pdf" TargetMode="External"/><Relationship Id="rId4" Type="http://schemas.openxmlformats.org/officeDocument/2006/relationships/hyperlink" Target="http://www.transitioncoalition.or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transitionta.org/interagency-agreement-toolkit/" TargetMode="External"/><Relationship Id="rId7" Type="http://schemas.openxmlformats.org/officeDocument/2006/relationships/hyperlink" Target="https://transitionta.org/resource-mapping-toolkit/"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chrome-extension://efaidnbmnnnibpcajpcglclefindmkaj/https:/transitionta.org/wp-content/uploads/docs/TeachersGuide_VR_FINAL_November17.pdf" TargetMode="External"/><Relationship Id="rId5" Type="http://schemas.openxmlformats.org/officeDocument/2006/relationships/hyperlink" Target="https://transitionta.org/community-providers-pre-ets-guidebook/" TargetMode="External"/><Relationship Id="rId4" Type="http://schemas.openxmlformats.org/officeDocument/2006/relationships/hyperlink" Target="https://transitionta.org/pre-ets-guid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transitionta.org/topics/pre-ets/"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transitionta.org/topics/vr-transition-service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ntact-collab@uncc.edu"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85B62-9504-A04D-A520-AD483F2BFC35}"/>
              </a:ext>
            </a:extLst>
          </p:cNvPr>
          <p:cNvSpPr>
            <a:spLocks noGrp="1"/>
          </p:cNvSpPr>
          <p:nvPr>
            <p:ph type="ctrTitle"/>
          </p:nvPr>
        </p:nvSpPr>
        <p:spPr>
          <a:xfrm>
            <a:off x="427175" y="1762812"/>
            <a:ext cx="10972093" cy="3054607"/>
          </a:xfrm>
        </p:spPr>
        <p:txBody>
          <a:bodyPr anchor="ctr">
            <a:noAutofit/>
          </a:bodyPr>
          <a:lstStyle/>
          <a:p>
            <a:r>
              <a:rPr lang="en-US" sz="4000" dirty="0"/>
              <a:t>Promoting Partnerships Leading to Positive Postschool Outcomes</a:t>
            </a:r>
          </a:p>
        </p:txBody>
      </p:sp>
      <p:sp>
        <p:nvSpPr>
          <p:cNvPr id="3" name="Subtitle 2">
            <a:extLst>
              <a:ext uri="{FF2B5EF4-FFF2-40B4-BE49-F238E27FC236}">
                <a16:creationId xmlns:a16="http://schemas.microsoft.com/office/drawing/2014/main" id="{5F408D64-A06A-574F-A854-04280D30D504}"/>
              </a:ext>
            </a:extLst>
          </p:cNvPr>
          <p:cNvSpPr>
            <a:spLocks noGrp="1"/>
          </p:cNvSpPr>
          <p:nvPr>
            <p:ph type="subTitle" idx="1"/>
          </p:nvPr>
        </p:nvSpPr>
        <p:spPr>
          <a:xfrm>
            <a:off x="427175" y="5125210"/>
            <a:ext cx="4789278" cy="1623008"/>
          </a:xfrm>
        </p:spPr>
        <p:txBody>
          <a:bodyPr/>
          <a:lstStyle/>
          <a:p>
            <a:r>
              <a:rPr lang="en-US" dirty="0"/>
              <a:t>Dr. Mary E Morningstar</a:t>
            </a:r>
          </a:p>
          <a:p>
            <a:r>
              <a:rPr lang="en-US" dirty="0"/>
              <a:t>WTP/MEGI Summer Institute</a:t>
            </a:r>
          </a:p>
          <a:p>
            <a:r>
              <a:rPr lang="en-US" dirty="0"/>
              <a:t>2023</a:t>
            </a:r>
          </a:p>
        </p:txBody>
      </p:sp>
    </p:spTree>
    <p:extLst>
      <p:ext uri="{BB962C8B-B14F-4D97-AF65-F5344CB8AC3E}">
        <p14:creationId xmlns:p14="http://schemas.microsoft.com/office/powerpoint/2010/main" val="1287528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9E3BEE1E-1DEB-7C1B-7057-DF31BECAFEDE}"/>
              </a:ext>
            </a:extLst>
          </p:cNvPr>
          <p:cNvSpPr>
            <a:spLocks noGrp="1" noChangeArrowheads="1"/>
          </p:cNvSpPr>
          <p:nvPr>
            <p:ph type="title"/>
          </p:nvPr>
        </p:nvSpPr>
        <p:spPr/>
        <p:txBody>
          <a:bodyPr/>
          <a:lstStyle/>
          <a:p>
            <a:pPr>
              <a:defRPr/>
            </a:pPr>
            <a:r>
              <a:rPr lang="en-US" sz="4000" b="1" dirty="0">
                <a:solidFill>
                  <a:schemeClr val="accent2"/>
                </a:solidFill>
              </a:rPr>
              <a:t>School-Based Strategies</a:t>
            </a:r>
          </a:p>
        </p:txBody>
      </p:sp>
      <p:sp>
        <p:nvSpPr>
          <p:cNvPr id="133123" name="Rectangle 3">
            <a:extLst>
              <a:ext uri="{FF2B5EF4-FFF2-40B4-BE49-F238E27FC236}">
                <a16:creationId xmlns:a16="http://schemas.microsoft.com/office/drawing/2014/main" id="{CD9064DC-6AFA-D28B-97DF-1DAD039DF595}"/>
              </a:ext>
            </a:extLst>
          </p:cNvPr>
          <p:cNvSpPr>
            <a:spLocks noGrp="1" noChangeArrowheads="1"/>
          </p:cNvSpPr>
          <p:nvPr>
            <p:ph type="body" idx="1"/>
          </p:nvPr>
        </p:nvSpPr>
        <p:spPr>
          <a:xfrm>
            <a:off x="495300" y="1828800"/>
            <a:ext cx="8229600" cy="3617843"/>
          </a:xfrm>
        </p:spPr>
        <p:txBody>
          <a:bodyPr/>
          <a:lstStyle/>
          <a:p>
            <a:pPr>
              <a:defRPr/>
            </a:pPr>
            <a:r>
              <a:rPr lang="en-US" sz="3400" dirty="0"/>
              <a:t>Scheduling and staffing</a:t>
            </a:r>
          </a:p>
          <a:p>
            <a:pPr>
              <a:defRPr/>
            </a:pPr>
            <a:r>
              <a:rPr lang="en-US" sz="3400" dirty="0"/>
              <a:t>Early planning</a:t>
            </a:r>
          </a:p>
          <a:p>
            <a:pPr>
              <a:defRPr/>
            </a:pPr>
            <a:r>
              <a:rPr lang="en-US" sz="3400" dirty="0"/>
              <a:t>Flexibility in location of services</a:t>
            </a:r>
          </a:p>
          <a:p>
            <a:pPr>
              <a:defRPr/>
            </a:pPr>
            <a:r>
              <a:rPr lang="en-US" sz="3400" dirty="0"/>
              <a:t>Administrative support</a:t>
            </a:r>
          </a:p>
          <a:p>
            <a:pPr>
              <a:defRPr/>
            </a:pPr>
            <a:r>
              <a:rPr lang="en-US" sz="3400" dirty="0"/>
              <a:t>Follow-up after transition</a:t>
            </a:r>
          </a:p>
        </p:txBody>
      </p:sp>
      <p:pic>
        <p:nvPicPr>
          <p:cNvPr id="53251" name="Picture 1">
            <a:extLst>
              <a:ext uri="{FF2B5EF4-FFF2-40B4-BE49-F238E27FC236}">
                <a16:creationId xmlns:a16="http://schemas.microsoft.com/office/drawing/2014/main" id="{0F569147-3AD5-6362-963F-0600C1AE39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66409" y="1027906"/>
            <a:ext cx="3876009" cy="283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4">
            <a:extLst>
              <a:ext uri="{FF2B5EF4-FFF2-40B4-BE49-F238E27FC236}">
                <a16:creationId xmlns:a16="http://schemas.microsoft.com/office/drawing/2014/main" id="{7B941195-075C-C366-6D6C-AF8921783B59}"/>
              </a:ext>
            </a:extLst>
          </p:cNvPr>
          <p:cNvSpPr txBox="1">
            <a:spLocks noChangeArrowheads="1"/>
          </p:cNvSpPr>
          <p:nvPr/>
        </p:nvSpPr>
        <p:spPr bwMode="auto">
          <a:xfrm>
            <a:off x="1511147" y="5661784"/>
            <a:ext cx="95806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100" dirty="0"/>
              <a:t>Noonan, P.N. &amp; Morningstar, M.E. (2012). Effective strategies for interagency collaboration. In M.L. </a:t>
            </a:r>
            <a:r>
              <a:rPr lang="en-US" altLang="en-US" sz="1100" dirty="0" err="1"/>
              <a:t>Wehmeyer</a:t>
            </a:r>
            <a:r>
              <a:rPr lang="en-US" altLang="en-US" sz="1100" dirty="0"/>
              <a:t> &amp; K.W. Webb (Eds). </a:t>
            </a:r>
            <a:r>
              <a:rPr lang="en-US" altLang="en-US" sz="1100" i="1" dirty="0"/>
              <a:t>Handbook of adolescent transition education for youth with disabilities</a:t>
            </a:r>
            <a:r>
              <a:rPr lang="en-US" altLang="en-US" sz="1100" dirty="0"/>
              <a:t>. Routledge, Taylor &amp; Frances Group.</a:t>
            </a:r>
          </a:p>
        </p:txBody>
      </p:sp>
    </p:spTree>
    <p:extLst>
      <p:ext uri="{BB962C8B-B14F-4D97-AF65-F5344CB8AC3E}">
        <p14:creationId xmlns:p14="http://schemas.microsoft.com/office/powerpoint/2010/main" val="759272810"/>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2D833065-1DE8-7B8E-BEFF-17E6F6166CD8}"/>
              </a:ext>
            </a:extLst>
          </p:cNvPr>
          <p:cNvSpPr>
            <a:spLocks noGrp="1" noChangeArrowheads="1"/>
          </p:cNvSpPr>
          <p:nvPr>
            <p:ph type="title"/>
          </p:nvPr>
        </p:nvSpPr>
        <p:spPr>
          <a:xfrm>
            <a:off x="257432" y="304800"/>
            <a:ext cx="10410568" cy="838200"/>
          </a:xfrm>
        </p:spPr>
        <p:txBody>
          <a:bodyPr>
            <a:normAutofit fontScale="90000"/>
          </a:bodyPr>
          <a:lstStyle/>
          <a:p>
            <a:pPr>
              <a:defRPr/>
            </a:pPr>
            <a:r>
              <a:rPr lang="en-US" sz="4000" b="1" dirty="0">
                <a:solidFill>
                  <a:schemeClr val="accent2"/>
                </a:solidFill>
              </a:rPr>
              <a:t>Strategies for Bridging School &amp; Community</a:t>
            </a:r>
          </a:p>
        </p:txBody>
      </p:sp>
      <p:sp>
        <p:nvSpPr>
          <p:cNvPr id="134147" name="Rectangle 3">
            <a:extLst>
              <a:ext uri="{FF2B5EF4-FFF2-40B4-BE49-F238E27FC236}">
                <a16:creationId xmlns:a16="http://schemas.microsoft.com/office/drawing/2014/main" id="{4AB040A6-D54C-3AE4-74F5-30C15FC4D2D8}"/>
              </a:ext>
            </a:extLst>
          </p:cNvPr>
          <p:cNvSpPr>
            <a:spLocks noGrp="1" noChangeArrowheads="1"/>
          </p:cNvSpPr>
          <p:nvPr>
            <p:ph type="body" idx="1"/>
          </p:nvPr>
        </p:nvSpPr>
        <p:spPr>
          <a:xfrm>
            <a:off x="257432" y="1399142"/>
            <a:ext cx="11567984" cy="4251381"/>
          </a:xfrm>
        </p:spPr>
        <p:txBody>
          <a:bodyPr>
            <a:normAutofit fontScale="92500" lnSpcReduction="20000"/>
          </a:bodyPr>
          <a:lstStyle/>
          <a:p>
            <a:pPr>
              <a:lnSpc>
                <a:spcPct val="90000"/>
              </a:lnSpc>
              <a:defRPr/>
            </a:pPr>
            <a:r>
              <a:rPr lang="en-US" sz="3400" dirty="0"/>
              <a:t>Use a variety of funding sources (supplementing services)</a:t>
            </a:r>
          </a:p>
          <a:p>
            <a:pPr>
              <a:lnSpc>
                <a:spcPct val="90000"/>
              </a:lnSpc>
              <a:defRPr/>
            </a:pPr>
            <a:r>
              <a:rPr lang="en-US" sz="3400" dirty="0"/>
              <a:t>Building relationships</a:t>
            </a:r>
          </a:p>
          <a:p>
            <a:pPr lvl="1" eaLnBrk="1" hangingPunct="1">
              <a:defRPr/>
            </a:pPr>
            <a:r>
              <a:rPr lang="en-US" sz="3000" dirty="0"/>
              <a:t>Advocacy</a:t>
            </a:r>
          </a:p>
          <a:p>
            <a:pPr lvl="1" eaLnBrk="1" hangingPunct="1">
              <a:defRPr/>
            </a:pPr>
            <a:r>
              <a:rPr lang="en-US" sz="3000" dirty="0"/>
              <a:t>Ongoing meetings: shared problem-solving, goal-setting, effort from all</a:t>
            </a:r>
          </a:p>
          <a:p>
            <a:pPr lvl="1" eaLnBrk="1" hangingPunct="1">
              <a:defRPr/>
            </a:pPr>
            <a:r>
              <a:rPr lang="en-US" sz="3000" dirty="0"/>
              <a:t>Transition Councils/Community Teams</a:t>
            </a:r>
          </a:p>
          <a:p>
            <a:pPr lvl="1" eaLnBrk="1" hangingPunct="1">
              <a:defRPr/>
            </a:pPr>
            <a:r>
              <a:rPr lang="en-US" sz="3400" dirty="0"/>
              <a:t>Sharing information</a:t>
            </a:r>
          </a:p>
          <a:p>
            <a:pPr>
              <a:lnSpc>
                <a:spcPct val="90000"/>
              </a:lnSpc>
              <a:defRPr/>
            </a:pPr>
            <a:r>
              <a:rPr lang="en-US" sz="3400" dirty="0"/>
              <a:t>Meeting with students and families</a:t>
            </a:r>
          </a:p>
          <a:p>
            <a:pPr>
              <a:lnSpc>
                <a:spcPct val="90000"/>
              </a:lnSpc>
              <a:defRPr/>
            </a:pPr>
            <a:r>
              <a:rPr lang="en-US" sz="3400" dirty="0"/>
              <a:t>Training students and families</a:t>
            </a:r>
          </a:p>
          <a:p>
            <a:pPr>
              <a:lnSpc>
                <a:spcPct val="90000"/>
              </a:lnSpc>
              <a:defRPr/>
            </a:pPr>
            <a:r>
              <a:rPr lang="en-US" sz="3400" dirty="0"/>
              <a:t>Transition portfolios</a:t>
            </a:r>
          </a:p>
        </p:txBody>
      </p:sp>
      <p:pic>
        <p:nvPicPr>
          <p:cNvPr id="55299" name="Picture 1">
            <a:extLst>
              <a:ext uri="{FF2B5EF4-FFF2-40B4-BE49-F238E27FC236}">
                <a16:creationId xmlns:a16="http://schemas.microsoft.com/office/drawing/2014/main" id="{9F4D8CBC-EC18-759C-FB8B-0D8370688E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4551" y="5181600"/>
            <a:ext cx="2195513"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4">
            <a:extLst>
              <a:ext uri="{FF2B5EF4-FFF2-40B4-BE49-F238E27FC236}">
                <a16:creationId xmlns:a16="http://schemas.microsoft.com/office/drawing/2014/main" id="{8EF79E97-6B72-7765-DD9A-57C59DDCC751}"/>
              </a:ext>
            </a:extLst>
          </p:cNvPr>
          <p:cNvSpPr txBox="1">
            <a:spLocks noChangeArrowheads="1"/>
          </p:cNvSpPr>
          <p:nvPr/>
        </p:nvSpPr>
        <p:spPr bwMode="auto">
          <a:xfrm>
            <a:off x="1531936" y="5650523"/>
            <a:ext cx="6705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100" dirty="0"/>
              <a:t>Noonan, P.N. &amp; Morningstar, M.E. (2012). Effective strategies for interagency collaboration. In M.L. </a:t>
            </a:r>
            <a:r>
              <a:rPr lang="en-US" altLang="en-US" sz="1100" dirty="0" err="1"/>
              <a:t>Wehmeyer</a:t>
            </a:r>
            <a:r>
              <a:rPr lang="en-US" altLang="en-US" sz="1100" dirty="0"/>
              <a:t> &amp; K.W. Webb (Eds). </a:t>
            </a:r>
            <a:r>
              <a:rPr lang="en-US" altLang="en-US" sz="1100" i="1" dirty="0"/>
              <a:t>Handbook of adolescent transition education for youth with disabilities</a:t>
            </a:r>
            <a:r>
              <a:rPr lang="en-US" altLang="en-US" sz="1100" dirty="0"/>
              <a:t>. Routledge, Taylor &amp; Frances Group.</a:t>
            </a:r>
          </a:p>
        </p:txBody>
      </p:sp>
    </p:spTree>
    <p:extLst>
      <p:ext uri="{BB962C8B-B14F-4D97-AF65-F5344CB8AC3E}">
        <p14:creationId xmlns:p14="http://schemas.microsoft.com/office/powerpoint/2010/main" val="2220938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3450034A-5A04-F39A-588E-09F8ECF2E652}"/>
              </a:ext>
            </a:extLst>
          </p:cNvPr>
          <p:cNvSpPr>
            <a:spLocks noGrp="1" noChangeArrowheads="1"/>
          </p:cNvSpPr>
          <p:nvPr>
            <p:ph type="title"/>
          </p:nvPr>
        </p:nvSpPr>
        <p:spPr>
          <a:xfrm>
            <a:off x="312008" y="135902"/>
            <a:ext cx="11567984" cy="1325563"/>
          </a:xfrm>
        </p:spPr>
        <p:txBody>
          <a:bodyPr/>
          <a:lstStyle/>
          <a:p>
            <a:pPr>
              <a:defRPr/>
            </a:pPr>
            <a:r>
              <a:rPr lang="en-US" sz="4000" b="1" dirty="0">
                <a:solidFill>
                  <a:schemeClr val="accent2"/>
                </a:solidFill>
              </a:rPr>
              <a:t>Community Strategies</a:t>
            </a:r>
          </a:p>
        </p:txBody>
      </p:sp>
      <p:sp>
        <p:nvSpPr>
          <p:cNvPr id="162819" name="Rectangle 3">
            <a:extLst>
              <a:ext uri="{FF2B5EF4-FFF2-40B4-BE49-F238E27FC236}">
                <a16:creationId xmlns:a16="http://schemas.microsoft.com/office/drawing/2014/main" id="{6E399047-8BE5-F417-4060-6EB2FC98F783}"/>
              </a:ext>
            </a:extLst>
          </p:cNvPr>
          <p:cNvSpPr>
            <a:spLocks noGrp="1" noChangeArrowheads="1"/>
          </p:cNvSpPr>
          <p:nvPr>
            <p:ph type="body" idx="1"/>
          </p:nvPr>
        </p:nvSpPr>
        <p:spPr>
          <a:xfrm>
            <a:off x="516835" y="1371600"/>
            <a:ext cx="6264965" cy="4114800"/>
          </a:xfrm>
        </p:spPr>
        <p:txBody>
          <a:bodyPr/>
          <a:lstStyle/>
          <a:p>
            <a:pPr>
              <a:lnSpc>
                <a:spcPct val="90000"/>
              </a:lnSpc>
              <a:defRPr/>
            </a:pPr>
            <a:r>
              <a:rPr lang="en-US" sz="3400" dirty="0"/>
              <a:t>Jointly train staff</a:t>
            </a:r>
          </a:p>
          <a:p>
            <a:pPr>
              <a:lnSpc>
                <a:spcPct val="90000"/>
              </a:lnSpc>
              <a:defRPr/>
            </a:pPr>
            <a:r>
              <a:rPr lang="en-US" sz="3400" dirty="0"/>
              <a:t>Form community transition teams/councils</a:t>
            </a:r>
          </a:p>
          <a:p>
            <a:pPr>
              <a:lnSpc>
                <a:spcPct val="90000"/>
              </a:lnSpc>
              <a:defRPr/>
            </a:pPr>
            <a:r>
              <a:rPr lang="en-US" sz="3400" dirty="0"/>
              <a:t>Jointly disseminate information to families and students</a:t>
            </a:r>
          </a:p>
        </p:txBody>
      </p:sp>
      <p:pic>
        <p:nvPicPr>
          <p:cNvPr id="57347" name="Picture 1" descr="P1010020.JPG">
            <a:extLst>
              <a:ext uri="{FF2B5EF4-FFF2-40B4-BE49-F238E27FC236}">
                <a16:creationId xmlns:a16="http://schemas.microsoft.com/office/drawing/2014/main" id="{F54A19FD-9C98-E96F-988D-58CCCA25E2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3716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4">
            <a:extLst>
              <a:ext uri="{FF2B5EF4-FFF2-40B4-BE49-F238E27FC236}">
                <a16:creationId xmlns:a16="http://schemas.microsoft.com/office/drawing/2014/main" id="{C5F22CC5-E3CC-2B69-5611-052C837F2455}"/>
              </a:ext>
            </a:extLst>
          </p:cNvPr>
          <p:cNvSpPr txBox="1">
            <a:spLocks noChangeArrowheads="1"/>
          </p:cNvSpPr>
          <p:nvPr/>
        </p:nvSpPr>
        <p:spPr bwMode="auto">
          <a:xfrm>
            <a:off x="2183176" y="5741986"/>
            <a:ext cx="8991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100" dirty="0"/>
              <a:t>Noonan, P.N. &amp; Morningstar, M.E. (2012). Effective strategies for interagency collaboration. In M.L. </a:t>
            </a:r>
            <a:r>
              <a:rPr lang="en-US" altLang="en-US" sz="1100" dirty="0" err="1"/>
              <a:t>Wehmeyer</a:t>
            </a:r>
            <a:r>
              <a:rPr lang="en-US" altLang="en-US" sz="1100" dirty="0"/>
              <a:t> &amp; K.W. Webb (Eds). </a:t>
            </a:r>
            <a:r>
              <a:rPr lang="en-US" altLang="en-US" sz="1100" i="1" dirty="0"/>
              <a:t>Handbook of adolescent transition education for youth with disabilities</a:t>
            </a:r>
            <a:r>
              <a:rPr lang="en-US" altLang="en-US" sz="1100" dirty="0"/>
              <a:t>. Routledge, Taylor &amp; Frances Group.</a:t>
            </a:r>
          </a:p>
        </p:txBody>
      </p:sp>
    </p:spTree>
    <p:extLst>
      <p:ext uri="{BB962C8B-B14F-4D97-AF65-F5344CB8AC3E}">
        <p14:creationId xmlns:p14="http://schemas.microsoft.com/office/powerpoint/2010/main" val="773689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137E7021-83FD-E934-5EAA-3BDA05563394}"/>
              </a:ext>
            </a:extLst>
          </p:cNvPr>
          <p:cNvSpPr>
            <a:spLocks noGrp="1" noChangeArrowheads="1"/>
          </p:cNvSpPr>
          <p:nvPr>
            <p:ph type="title"/>
          </p:nvPr>
        </p:nvSpPr>
        <p:spPr>
          <a:xfrm>
            <a:off x="224382" y="162718"/>
            <a:ext cx="11567984" cy="1325563"/>
          </a:xfrm>
        </p:spPr>
        <p:txBody>
          <a:bodyPr/>
          <a:lstStyle/>
          <a:p>
            <a:pPr>
              <a:defRPr/>
            </a:pPr>
            <a:r>
              <a:rPr lang="en-US" sz="4400" b="1" dirty="0">
                <a:solidFill>
                  <a:schemeClr val="accent2"/>
                </a:solidFill>
              </a:rPr>
              <a:t>Attitudes</a:t>
            </a:r>
            <a:r>
              <a:rPr lang="en-US" sz="4800" b="1" dirty="0"/>
              <a:t> </a:t>
            </a:r>
          </a:p>
        </p:txBody>
      </p:sp>
      <p:sp>
        <p:nvSpPr>
          <p:cNvPr id="139267" name="Rectangle 3">
            <a:extLst>
              <a:ext uri="{FF2B5EF4-FFF2-40B4-BE49-F238E27FC236}">
                <a16:creationId xmlns:a16="http://schemas.microsoft.com/office/drawing/2014/main" id="{B96E0AB0-D13A-C8F5-D36F-1A96B744C3D8}"/>
              </a:ext>
            </a:extLst>
          </p:cNvPr>
          <p:cNvSpPr>
            <a:spLocks noGrp="1" noChangeArrowheads="1"/>
          </p:cNvSpPr>
          <p:nvPr>
            <p:ph type="body" idx="1"/>
          </p:nvPr>
        </p:nvSpPr>
        <p:spPr>
          <a:xfrm>
            <a:off x="399634" y="1219200"/>
            <a:ext cx="10220626" cy="4953000"/>
          </a:xfrm>
        </p:spPr>
        <p:txBody>
          <a:bodyPr>
            <a:normAutofit lnSpcReduction="10000"/>
          </a:bodyPr>
          <a:lstStyle/>
          <a:p>
            <a:pPr>
              <a:defRPr/>
            </a:pPr>
            <a:r>
              <a:rPr lang="en-US" sz="3400" dirty="0"/>
              <a:t>Clear value of relationship building</a:t>
            </a:r>
          </a:p>
          <a:p>
            <a:pPr>
              <a:defRPr/>
            </a:pPr>
            <a:r>
              <a:rPr lang="en-US" sz="3400" dirty="0"/>
              <a:t>Culture of Commitment</a:t>
            </a:r>
          </a:p>
          <a:p>
            <a:pPr marL="0" indent="0">
              <a:buNone/>
              <a:defRPr/>
            </a:pPr>
            <a:endParaRPr lang="en-US" sz="3400" dirty="0"/>
          </a:p>
          <a:p>
            <a:pPr>
              <a:defRPr/>
            </a:pPr>
            <a:r>
              <a:rPr lang="en-US" sz="3400" dirty="0"/>
              <a:t>Relationship-Building Strategies:</a:t>
            </a:r>
          </a:p>
          <a:p>
            <a:pPr lvl="1">
              <a:defRPr/>
            </a:pPr>
            <a:r>
              <a:rPr lang="en-US" sz="3400" dirty="0"/>
              <a:t>Getting to know one another	</a:t>
            </a:r>
          </a:p>
          <a:p>
            <a:pPr lvl="1">
              <a:defRPr/>
            </a:pPr>
            <a:r>
              <a:rPr lang="en-US" sz="3400" dirty="0"/>
              <a:t>Working on goals/activities together</a:t>
            </a:r>
          </a:p>
          <a:p>
            <a:pPr lvl="1">
              <a:defRPr/>
            </a:pPr>
            <a:r>
              <a:rPr lang="en-US" sz="3400" dirty="0"/>
              <a:t>Joint Advocacy</a:t>
            </a:r>
          </a:p>
          <a:p>
            <a:pPr lvl="1">
              <a:defRPr/>
            </a:pPr>
            <a:r>
              <a:rPr lang="en-US" sz="3400" dirty="0"/>
              <a:t>Ongoing meetings</a:t>
            </a:r>
          </a:p>
          <a:p>
            <a:pPr lvl="1">
              <a:defRPr/>
            </a:pPr>
            <a:r>
              <a:rPr lang="en-US" sz="3400" dirty="0"/>
              <a:t>Transition councils</a:t>
            </a:r>
          </a:p>
        </p:txBody>
      </p:sp>
      <p:pic>
        <p:nvPicPr>
          <p:cNvPr id="59395" name="Picture 1">
            <a:extLst>
              <a:ext uri="{FF2B5EF4-FFF2-40B4-BE49-F238E27FC236}">
                <a16:creationId xmlns:a16="http://schemas.microsoft.com/office/drawing/2014/main" id="{C7911B0D-4B54-4950-AEC6-2C0E1929E4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9563" y="825499"/>
            <a:ext cx="32131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4">
            <a:extLst>
              <a:ext uri="{FF2B5EF4-FFF2-40B4-BE49-F238E27FC236}">
                <a16:creationId xmlns:a16="http://schemas.microsoft.com/office/drawing/2014/main" id="{5DDFBFFA-9CF7-04F3-62FB-6893011A2CD4}"/>
              </a:ext>
            </a:extLst>
          </p:cNvPr>
          <p:cNvSpPr txBox="1">
            <a:spLocks noChangeArrowheads="1"/>
          </p:cNvSpPr>
          <p:nvPr/>
        </p:nvSpPr>
        <p:spPr bwMode="auto">
          <a:xfrm>
            <a:off x="2044270" y="5817057"/>
            <a:ext cx="935839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100" dirty="0"/>
              <a:t>Noonan, P.N. &amp; Morningstar, M.E. (2012). Effective strategies for interagency collaboration. In M.L. </a:t>
            </a:r>
            <a:r>
              <a:rPr lang="en-US" altLang="en-US" sz="1100" dirty="0" err="1"/>
              <a:t>Wehmeyer</a:t>
            </a:r>
            <a:r>
              <a:rPr lang="en-US" altLang="en-US" sz="1100" dirty="0"/>
              <a:t> &amp; K.W. Webb (Eds). </a:t>
            </a:r>
            <a:r>
              <a:rPr lang="en-US" altLang="en-US" sz="1100" i="1" dirty="0"/>
              <a:t>Handbook of adolescent transition education for youth with disabilities</a:t>
            </a:r>
            <a:r>
              <a:rPr lang="en-US" altLang="en-US" sz="1100" dirty="0"/>
              <a:t>. Routledge, Taylor &amp; Frances Group.</a:t>
            </a:r>
          </a:p>
        </p:txBody>
      </p:sp>
    </p:spTree>
    <p:extLst>
      <p:ext uri="{BB962C8B-B14F-4D97-AF65-F5344CB8AC3E}">
        <p14:creationId xmlns:p14="http://schemas.microsoft.com/office/powerpoint/2010/main" val="1263365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 calcmode="lin" valueType="num">
                                      <p:cBhvr>
                                        <p:cTn id="7" dur="500" fill="hold"/>
                                        <p:tgtEl>
                                          <p:spTgt spid="139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92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926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9267">
                                            <p:txEl>
                                              <p:pRg st="1" end="1"/>
                                            </p:txEl>
                                          </p:spTgt>
                                        </p:tgtEl>
                                        <p:attrNameLst>
                                          <p:attrName>style.visibility</p:attrName>
                                        </p:attrNameLst>
                                      </p:cBhvr>
                                      <p:to>
                                        <p:strVal val="visible"/>
                                      </p:to>
                                    </p:set>
                                    <p:anim calcmode="lin" valueType="num">
                                      <p:cBhvr>
                                        <p:cTn id="14" dur="500" fill="hold"/>
                                        <p:tgtEl>
                                          <p:spTgt spid="13926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3926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3926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39267">
                                            <p:txEl>
                                              <p:pRg st="3" end="3"/>
                                            </p:txEl>
                                          </p:spTgt>
                                        </p:tgtEl>
                                        <p:attrNameLst>
                                          <p:attrName>style.visibility</p:attrName>
                                        </p:attrNameLst>
                                      </p:cBhvr>
                                      <p:to>
                                        <p:strVal val="visible"/>
                                      </p:to>
                                    </p:set>
                                    <p:anim calcmode="lin" valueType="num">
                                      <p:cBhvr>
                                        <p:cTn id="21" dur="500" fill="hold"/>
                                        <p:tgtEl>
                                          <p:spTgt spid="139267">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39267">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39267">
                                            <p:txEl>
                                              <p:pRg st="3" end="3"/>
                                            </p:txEl>
                                          </p:spTgt>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139267">
                                            <p:txEl>
                                              <p:pRg st="4" end="4"/>
                                            </p:txEl>
                                          </p:spTgt>
                                        </p:tgtEl>
                                        <p:attrNameLst>
                                          <p:attrName>style.visibility</p:attrName>
                                        </p:attrNameLst>
                                      </p:cBhvr>
                                      <p:to>
                                        <p:strVal val="visible"/>
                                      </p:to>
                                    </p:set>
                                    <p:anim calcmode="lin" valueType="num">
                                      <p:cBhvr>
                                        <p:cTn id="26" dur="500" fill="hold"/>
                                        <p:tgtEl>
                                          <p:spTgt spid="139267">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139267">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139267">
                                            <p:txEl>
                                              <p:pRg st="4" end="4"/>
                                            </p:tx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139267">
                                            <p:txEl>
                                              <p:pRg st="5" end="5"/>
                                            </p:txEl>
                                          </p:spTgt>
                                        </p:tgtEl>
                                        <p:attrNameLst>
                                          <p:attrName>style.visibility</p:attrName>
                                        </p:attrNameLst>
                                      </p:cBhvr>
                                      <p:to>
                                        <p:strVal val="visible"/>
                                      </p:to>
                                    </p:set>
                                    <p:anim calcmode="lin" valueType="num">
                                      <p:cBhvr>
                                        <p:cTn id="31" dur="500" fill="hold"/>
                                        <p:tgtEl>
                                          <p:spTgt spid="139267">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39267">
                                            <p:txEl>
                                              <p:pRg st="5" end="5"/>
                                            </p:txEl>
                                          </p:spTgt>
                                        </p:tgtEl>
                                        <p:attrNameLst>
                                          <p:attrName>ppt_h</p:attrName>
                                        </p:attrNameLst>
                                      </p:cBhvr>
                                      <p:tavLst>
                                        <p:tav tm="0">
                                          <p:val>
                                            <p:fltVal val="0"/>
                                          </p:val>
                                        </p:tav>
                                        <p:tav tm="100000">
                                          <p:val>
                                            <p:strVal val="#ppt_h"/>
                                          </p:val>
                                        </p:tav>
                                      </p:tavLst>
                                    </p:anim>
                                    <p:animEffect transition="in" filter="fade">
                                      <p:cBhvr>
                                        <p:cTn id="33" dur="500"/>
                                        <p:tgtEl>
                                          <p:spTgt spid="139267">
                                            <p:txEl>
                                              <p:pRg st="5" end="5"/>
                                            </p:tx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39267">
                                            <p:txEl>
                                              <p:pRg st="6" end="6"/>
                                            </p:txEl>
                                          </p:spTgt>
                                        </p:tgtEl>
                                        <p:attrNameLst>
                                          <p:attrName>style.visibility</p:attrName>
                                        </p:attrNameLst>
                                      </p:cBhvr>
                                      <p:to>
                                        <p:strVal val="visible"/>
                                      </p:to>
                                    </p:set>
                                    <p:anim calcmode="lin" valueType="num">
                                      <p:cBhvr>
                                        <p:cTn id="36" dur="500" fill="hold"/>
                                        <p:tgtEl>
                                          <p:spTgt spid="139267">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139267">
                                            <p:txEl>
                                              <p:pRg st="6" end="6"/>
                                            </p:txEl>
                                          </p:spTgt>
                                        </p:tgtEl>
                                        <p:attrNameLst>
                                          <p:attrName>ppt_h</p:attrName>
                                        </p:attrNameLst>
                                      </p:cBhvr>
                                      <p:tavLst>
                                        <p:tav tm="0">
                                          <p:val>
                                            <p:fltVal val="0"/>
                                          </p:val>
                                        </p:tav>
                                        <p:tav tm="100000">
                                          <p:val>
                                            <p:strVal val="#ppt_h"/>
                                          </p:val>
                                        </p:tav>
                                      </p:tavLst>
                                    </p:anim>
                                    <p:animEffect transition="in" filter="fade">
                                      <p:cBhvr>
                                        <p:cTn id="38" dur="500"/>
                                        <p:tgtEl>
                                          <p:spTgt spid="139267">
                                            <p:txEl>
                                              <p:pRg st="6" end="6"/>
                                            </p:txEl>
                                          </p:spTgt>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139267">
                                            <p:txEl>
                                              <p:pRg st="7" end="7"/>
                                            </p:txEl>
                                          </p:spTgt>
                                        </p:tgtEl>
                                        <p:attrNameLst>
                                          <p:attrName>style.visibility</p:attrName>
                                        </p:attrNameLst>
                                      </p:cBhvr>
                                      <p:to>
                                        <p:strVal val="visible"/>
                                      </p:to>
                                    </p:set>
                                    <p:anim calcmode="lin" valueType="num">
                                      <p:cBhvr>
                                        <p:cTn id="41" dur="500" fill="hold"/>
                                        <p:tgtEl>
                                          <p:spTgt spid="139267">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139267">
                                            <p:txEl>
                                              <p:pRg st="7" end="7"/>
                                            </p:txEl>
                                          </p:spTgt>
                                        </p:tgtEl>
                                        <p:attrNameLst>
                                          <p:attrName>ppt_h</p:attrName>
                                        </p:attrNameLst>
                                      </p:cBhvr>
                                      <p:tavLst>
                                        <p:tav tm="0">
                                          <p:val>
                                            <p:fltVal val="0"/>
                                          </p:val>
                                        </p:tav>
                                        <p:tav tm="100000">
                                          <p:val>
                                            <p:strVal val="#ppt_h"/>
                                          </p:val>
                                        </p:tav>
                                      </p:tavLst>
                                    </p:anim>
                                    <p:animEffect transition="in" filter="fade">
                                      <p:cBhvr>
                                        <p:cTn id="43" dur="500"/>
                                        <p:tgtEl>
                                          <p:spTgt spid="139267">
                                            <p:txEl>
                                              <p:pRg st="7" end="7"/>
                                            </p:txEl>
                                          </p:spTgt>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139267">
                                            <p:txEl>
                                              <p:pRg st="8" end="8"/>
                                            </p:txEl>
                                          </p:spTgt>
                                        </p:tgtEl>
                                        <p:attrNameLst>
                                          <p:attrName>style.visibility</p:attrName>
                                        </p:attrNameLst>
                                      </p:cBhvr>
                                      <p:to>
                                        <p:strVal val="visible"/>
                                      </p:to>
                                    </p:set>
                                    <p:anim calcmode="lin" valueType="num">
                                      <p:cBhvr>
                                        <p:cTn id="46" dur="500" fill="hold"/>
                                        <p:tgtEl>
                                          <p:spTgt spid="139267">
                                            <p:txEl>
                                              <p:pRg st="8" end="8"/>
                                            </p:txEl>
                                          </p:spTgt>
                                        </p:tgtEl>
                                        <p:attrNameLst>
                                          <p:attrName>ppt_w</p:attrName>
                                        </p:attrNameLst>
                                      </p:cBhvr>
                                      <p:tavLst>
                                        <p:tav tm="0">
                                          <p:val>
                                            <p:fltVal val="0"/>
                                          </p:val>
                                        </p:tav>
                                        <p:tav tm="100000">
                                          <p:val>
                                            <p:strVal val="#ppt_w"/>
                                          </p:val>
                                        </p:tav>
                                      </p:tavLst>
                                    </p:anim>
                                    <p:anim calcmode="lin" valueType="num">
                                      <p:cBhvr>
                                        <p:cTn id="47" dur="500" fill="hold"/>
                                        <p:tgtEl>
                                          <p:spTgt spid="139267">
                                            <p:txEl>
                                              <p:pRg st="8" end="8"/>
                                            </p:txEl>
                                          </p:spTgt>
                                        </p:tgtEl>
                                        <p:attrNameLst>
                                          <p:attrName>ppt_h</p:attrName>
                                        </p:attrNameLst>
                                      </p:cBhvr>
                                      <p:tavLst>
                                        <p:tav tm="0">
                                          <p:val>
                                            <p:fltVal val="0"/>
                                          </p:val>
                                        </p:tav>
                                        <p:tav tm="100000">
                                          <p:val>
                                            <p:strVal val="#ppt_h"/>
                                          </p:val>
                                        </p:tav>
                                      </p:tavLst>
                                    </p:anim>
                                    <p:animEffect transition="in" filter="fade">
                                      <p:cBhvr>
                                        <p:cTn id="48" dur="500"/>
                                        <p:tgtEl>
                                          <p:spTgt spid="1392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9"/>
          <p:cNvSpPr txBox="1">
            <a:spLocks noGrp="1"/>
          </p:cNvSpPr>
          <p:nvPr>
            <p:ph type="title"/>
          </p:nvPr>
        </p:nvSpPr>
        <p:spPr>
          <a:xfrm>
            <a:off x="257432" y="365125"/>
            <a:ext cx="1156798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600"/>
              <a:buFont typeface="Helvetica Neue"/>
              <a:buNone/>
            </a:pPr>
            <a:r>
              <a:rPr lang="en-US" dirty="0"/>
              <a:t>What is the most collaborative way to supplement what schools are doing &amp; how can VR support this effort?</a:t>
            </a:r>
            <a:endParaRPr dirty="0"/>
          </a:p>
        </p:txBody>
      </p:sp>
      <p:grpSp>
        <p:nvGrpSpPr>
          <p:cNvPr id="490" name="Google Shape;490;p9"/>
          <p:cNvGrpSpPr/>
          <p:nvPr/>
        </p:nvGrpSpPr>
        <p:grpSpPr>
          <a:xfrm>
            <a:off x="260125" y="2119540"/>
            <a:ext cx="11562593" cy="3825010"/>
            <a:chOff x="2693" y="0"/>
            <a:chExt cx="11562593" cy="3825010"/>
          </a:xfrm>
        </p:grpSpPr>
        <p:sp>
          <p:nvSpPr>
            <p:cNvPr id="491" name="Google Shape;491;p9"/>
            <p:cNvSpPr/>
            <p:nvPr/>
          </p:nvSpPr>
          <p:spPr>
            <a:xfrm>
              <a:off x="2693" y="10"/>
              <a:ext cx="2746200" cy="3825000"/>
            </a:xfrm>
            <a:prstGeom prst="roundRect">
              <a:avLst>
                <a:gd name="adj" fmla="val 1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9"/>
            <p:cNvSpPr txBox="1"/>
            <p:nvPr/>
          </p:nvSpPr>
          <p:spPr>
            <a:xfrm>
              <a:off x="26000" y="1660788"/>
              <a:ext cx="2826900" cy="15300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Map out services to determine IDEA transition services that are currently being provided by the LEA, and new/enhanced services VR can provide</a:t>
              </a:r>
              <a:endParaRPr sz="1800" b="0" i="0" u="none" strike="noStrike" cap="none">
                <a:solidFill>
                  <a:schemeClr val="lt1"/>
                </a:solidFill>
                <a:latin typeface="Calibri"/>
                <a:ea typeface="Calibri"/>
                <a:cs typeface="Calibri"/>
                <a:sym typeface="Calibri"/>
              </a:endParaRPr>
            </a:p>
          </p:txBody>
        </p:sp>
        <p:sp>
          <p:nvSpPr>
            <p:cNvPr id="493" name="Google Shape;493;p9"/>
            <p:cNvSpPr/>
            <p:nvPr/>
          </p:nvSpPr>
          <p:spPr>
            <a:xfrm>
              <a:off x="2914544" y="10"/>
              <a:ext cx="2319000" cy="3825000"/>
            </a:xfrm>
            <a:prstGeom prst="roundRect">
              <a:avLst>
                <a:gd name="adj" fmla="val 1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9"/>
            <p:cNvSpPr txBox="1"/>
            <p:nvPr/>
          </p:nvSpPr>
          <p:spPr>
            <a:xfrm>
              <a:off x="2914544" y="1529960"/>
              <a:ext cx="2239500" cy="15300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Discuss the sequence of these services</a:t>
              </a:r>
              <a:endParaRPr sz="1800" b="0" i="0" u="none" strike="noStrike" cap="none">
                <a:solidFill>
                  <a:schemeClr val="lt1"/>
                </a:solidFill>
                <a:latin typeface="Calibri"/>
                <a:ea typeface="Calibri"/>
                <a:cs typeface="Calibri"/>
                <a:sym typeface="Calibri"/>
              </a:endParaRPr>
            </a:p>
          </p:txBody>
        </p:sp>
        <p:sp>
          <p:nvSpPr>
            <p:cNvPr id="495" name="Google Shape;495;p9"/>
            <p:cNvSpPr/>
            <p:nvPr/>
          </p:nvSpPr>
          <p:spPr>
            <a:xfrm>
              <a:off x="6120655" y="10"/>
              <a:ext cx="2532900" cy="3825000"/>
            </a:xfrm>
            <a:prstGeom prst="roundRect">
              <a:avLst>
                <a:gd name="adj" fmla="val 1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9"/>
            <p:cNvSpPr txBox="1"/>
            <p:nvPr/>
          </p:nvSpPr>
          <p:spPr>
            <a:xfrm>
              <a:off x="6209792" y="1529960"/>
              <a:ext cx="2443800" cy="15300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Determine the individual needs of the student (i.e. attend IEP meetings, etc.)</a:t>
              </a:r>
              <a:endParaRPr sz="1800" b="0" i="0" u="none" strike="noStrike" cap="none">
                <a:solidFill>
                  <a:schemeClr val="lt1"/>
                </a:solidFill>
                <a:latin typeface="Calibri"/>
                <a:ea typeface="Calibri"/>
                <a:cs typeface="Calibri"/>
                <a:sym typeface="Calibri"/>
              </a:endParaRPr>
            </a:p>
          </p:txBody>
        </p:sp>
        <p:sp>
          <p:nvSpPr>
            <p:cNvPr id="497" name="Google Shape;497;p9"/>
            <p:cNvSpPr/>
            <p:nvPr/>
          </p:nvSpPr>
          <p:spPr>
            <a:xfrm>
              <a:off x="8738247" y="0"/>
              <a:ext cx="2827039" cy="3824898"/>
            </a:xfrm>
            <a:prstGeom prst="roundRect">
              <a:avLst>
                <a:gd name="adj" fmla="val 1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9"/>
            <p:cNvSpPr txBox="1"/>
            <p:nvPr/>
          </p:nvSpPr>
          <p:spPr>
            <a:xfrm>
              <a:off x="8738247" y="1589175"/>
              <a:ext cx="2827039" cy="1529959"/>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Coordinate goals and objectives in the IEP with student’s projected post-school employment outcome and Pre-ETS services in the IPE</a:t>
              </a:r>
              <a:endParaRPr sz="1800" b="0" i="0" u="none" strike="noStrike" cap="none">
                <a:solidFill>
                  <a:schemeClr val="lt1"/>
                </a:solidFill>
                <a:latin typeface="Calibri"/>
                <a:ea typeface="Calibri"/>
                <a:cs typeface="Calibri"/>
                <a:sym typeface="Calibri"/>
              </a:endParaRPr>
            </a:p>
          </p:txBody>
        </p:sp>
        <p:sp>
          <p:nvSpPr>
            <p:cNvPr id="499" name="Google Shape;499;p9"/>
            <p:cNvSpPr/>
            <p:nvPr/>
          </p:nvSpPr>
          <p:spPr>
            <a:xfrm>
              <a:off x="462719" y="3219715"/>
              <a:ext cx="10642545" cy="573734"/>
            </a:xfrm>
            <a:prstGeom prst="leftRightArrow">
              <a:avLst>
                <a:gd name="adj1" fmla="val 50000"/>
                <a:gd name="adj2" fmla="val 50000"/>
              </a:avLst>
            </a:prstGeom>
            <a:solidFill>
              <a:srgbClr val="A8B7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00" name="Google Shape;500;p9" descr="Dog wearing glasses and reading a map"/>
          <p:cNvPicPr preferRelativeResize="0"/>
          <p:nvPr/>
        </p:nvPicPr>
        <p:blipFill rotWithShape="1">
          <a:blip r:embed="rId3">
            <a:alphaModFix/>
          </a:blip>
          <a:srcRect/>
          <a:stretch/>
        </p:blipFill>
        <p:spPr>
          <a:xfrm>
            <a:off x="515760" y="2220131"/>
            <a:ext cx="2301598" cy="1459616"/>
          </a:xfrm>
          <a:prstGeom prst="ellipse">
            <a:avLst/>
          </a:prstGeom>
          <a:noFill/>
          <a:ln w="63500" cap="rnd" cmpd="sng">
            <a:solidFill>
              <a:srgbClr val="7AC6FF"/>
            </a:solidFill>
            <a:prstDash val="solid"/>
            <a:round/>
            <a:headEnd type="none" w="sm" len="sm"/>
            <a:tailEnd type="none" w="sm" len="sm"/>
          </a:ln>
          <a:effectLst>
            <a:outerShdw blurRad="381000" dist="292100" dir="5400000" sx="-80000" sy="-18000" rotWithShape="0">
              <a:srgbClr val="000000">
                <a:alpha val="20784"/>
              </a:srgbClr>
            </a:outerShdw>
          </a:effectLst>
        </p:spPr>
      </p:pic>
      <p:pic>
        <p:nvPicPr>
          <p:cNvPr id="501" name="Google Shape;501;p9" descr="Clipart of putting puzzle together"/>
          <p:cNvPicPr preferRelativeResize="0"/>
          <p:nvPr/>
        </p:nvPicPr>
        <p:blipFill rotWithShape="1">
          <a:blip r:embed="rId4">
            <a:alphaModFix/>
          </a:blip>
          <a:srcRect/>
          <a:stretch/>
        </p:blipFill>
        <p:spPr>
          <a:xfrm>
            <a:off x="3350588" y="2220132"/>
            <a:ext cx="1991288" cy="1429367"/>
          </a:xfrm>
          <a:prstGeom prst="ellipse">
            <a:avLst/>
          </a:prstGeom>
          <a:noFill/>
          <a:ln w="63500" cap="rnd" cmpd="sng">
            <a:solidFill>
              <a:srgbClr val="7AC6FF"/>
            </a:solidFill>
            <a:prstDash val="solid"/>
            <a:round/>
            <a:headEnd type="none" w="sm" len="sm"/>
            <a:tailEnd type="none" w="sm" len="sm"/>
          </a:ln>
          <a:effectLst>
            <a:outerShdw blurRad="381000" dist="292100" dir="5400000" sx="-80000" sy="-18000" rotWithShape="0">
              <a:srgbClr val="000000">
                <a:alpha val="20784"/>
              </a:srgbClr>
            </a:outerShdw>
          </a:effectLst>
        </p:spPr>
      </p:pic>
      <p:pic>
        <p:nvPicPr>
          <p:cNvPr id="502" name="Google Shape;502;p9" descr="Clipart of people"/>
          <p:cNvPicPr preferRelativeResize="0"/>
          <p:nvPr/>
        </p:nvPicPr>
        <p:blipFill rotWithShape="1">
          <a:blip r:embed="rId5">
            <a:alphaModFix/>
          </a:blip>
          <a:srcRect/>
          <a:stretch/>
        </p:blipFill>
        <p:spPr>
          <a:xfrm>
            <a:off x="6641645" y="2220132"/>
            <a:ext cx="2052712" cy="1429368"/>
          </a:xfrm>
          <a:prstGeom prst="ellipse">
            <a:avLst/>
          </a:prstGeom>
          <a:noFill/>
          <a:ln w="63500" cap="rnd" cmpd="sng">
            <a:solidFill>
              <a:srgbClr val="7AC6FF"/>
            </a:solidFill>
            <a:prstDash val="solid"/>
            <a:round/>
            <a:headEnd type="none" w="sm" len="sm"/>
            <a:tailEnd type="none" w="sm" len="sm"/>
          </a:ln>
          <a:effectLst>
            <a:outerShdw blurRad="381000" dist="292100" dir="5400000" sx="-80000" sy="-18000" rotWithShape="0">
              <a:srgbClr val="000000">
                <a:alpha val="20784"/>
              </a:srgbClr>
            </a:outerShdw>
          </a:effectLst>
        </p:spPr>
      </p:pic>
      <p:pic>
        <p:nvPicPr>
          <p:cNvPr id="503" name="Google Shape;503;p9" descr="Sutdent with graduation cap hugging someone that appears to be their parent"/>
          <p:cNvPicPr preferRelativeResize="0"/>
          <p:nvPr/>
        </p:nvPicPr>
        <p:blipFill rotWithShape="1">
          <a:blip r:embed="rId6">
            <a:alphaModFix/>
          </a:blip>
          <a:srcRect/>
          <a:stretch/>
        </p:blipFill>
        <p:spPr>
          <a:xfrm>
            <a:off x="9332853" y="2220131"/>
            <a:ext cx="2159685" cy="1459616"/>
          </a:xfrm>
          <a:prstGeom prst="ellipse">
            <a:avLst/>
          </a:prstGeom>
          <a:noFill/>
          <a:ln w="63500" cap="rnd" cmpd="sng">
            <a:solidFill>
              <a:srgbClr val="7AC6FF"/>
            </a:solidFill>
            <a:prstDash val="solid"/>
            <a:round/>
            <a:headEnd type="none" w="sm" len="sm"/>
            <a:tailEnd type="none" w="sm" len="sm"/>
          </a:ln>
          <a:effectLst>
            <a:outerShdw blurRad="381000" dist="292100" dir="5400000" sx="-80000" sy="-18000" rotWithShape="0">
              <a:srgbClr val="000000">
                <a:alpha val="20784"/>
              </a:srgbClr>
            </a:outerShdw>
          </a:effectLst>
        </p:spPr>
      </p:pic>
      <p:sp>
        <p:nvSpPr>
          <p:cNvPr id="504" name="Google Shape;504;p9"/>
          <p:cNvSpPr txBox="1"/>
          <p:nvPr/>
        </p:nvSpPr>
        <p:spPr>
          <a:xfrm>
            <a:off x="3150623" y="5362011"/>
            <a:ext cx="5781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accent2"/>
                </a:solidFill>
                <a:latin typeface="Helvetica Neue"/>
                <a:ea typeface="Helvetica Neue"/>
                <a:cs typeface="Helvetica Neue"/>
                <a:sym typeface="Helvetica Neue"/>
              </a:rPr>
              <a:t>  Determine what Pre-ETS the student needs</a:t>
            </a:r>
            <a:endParaRPr sz="2000" b="1" i="0" u="none" strike="noStrike" cap="none">
              <a:solidFill>
                <a:schemeClr val="accent2"/>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478E5-1AC3-1B76-3FD4-8CBBD84FD8EB}"/>
              </a:ext>
            </a:extLst>
          </p:cNvPr>
          <p:cNvSpPr>
            <a:spLocks noGrp="1"/>
          </p:cNvSpPr>
          <p:nvPr>
            <p:ph type="title"/>
          </p:nvPr>
        </p:nvSpPr>
        <p:spPr>
          <a:xfrm>
            <a:off x="312008" y="41101"/>
            <a:ext cx="11567984" cy="1325563"/>
          </a:xfrm>
        </p:spPr>
        <p:txBody>
          <a:bodyPr/>
          <a:lstStyle/>
          <a:p>
            <a:pPr algn="ctr"/>
            <a:r>
              <a:rPr lang="en-US" dirty="0"/>
              <a:t>Why It’s So Confusing! </a:t>
            </a:r>
          </a:p>
        </p:txBody>
      </p:sp>
      <p:pic>
        <p:nvPicPr>
          <p:cNvPr id="8" name="Picture 7">
            <a:hlinkClick r:id="rId3"/>
            <a:extLst>
              <a:ext uri="{FF2B5EF4-FFF2-40B4-BE49-F238E27FC236}">
                <a16:creationId xmlns:a16="http://schemas.microsoft.com/office/drawing/2014/main" id="{C1E215A5-1DBE-CEFB-D934-A551285E082D}"/>
              </a:ext>
            </a:extLst>
          </p:cNvPr>
          <p:cNvPicPr>
            <a:picLocks noChangeAspect="1"/>
          </p:cNvPicPr>
          <p:nvPr/>
        </p:nvPicPr>
        <p:blipFill>
          <a:blip r:embed="rId4"/>
          <a:stretch>
            <a:fillRect/>
          </a:stretch>
        </p:blipFill>
        <p:spPr>
          <a:xfrm>
            <a:off x="3935261" y="1153171"/>
            <a:ext cx="7689216" cy="5634901"/>
          </a:xfrm>
          <a:prstGeom prst="rect">
            <a:avLst/>
          </a:prstGeom>
        </p:spPr>
      </p:pic>
      <p:sp>
        <p:nvSpPr>
          <p:cNvPr id="9" name="TextBox 8">
            <a:extLst>
              <a:ext uri="{FF2B5EF4-FFF2-40B4-BE49-F238E27FC236}">
                <a16:creationId xmlns:a16="http://schemas.microsoft.com/office/drawing/2014/main" id="{BE3F9B3E-DD69-6484-8E5A-6CF07B6F5FDB}"/>
              </a:ext>
            </a:extLst>
          </p:cNvPr>
          <p:cNvSpPr txBox="1"/>
          <p:nvPr/>
        </p:nvSpPr>
        <p:spPr>
          <a:xfrm>
            <a:off x="312008" y="1153171"/>
            <a:ext cx="3490175" cy="3785652"/>
          </a:xfrm>
          <a:prstGeom prst="rect">
            <a:avLst/>
          </a:prstGeom>
          <a:noFill/>
        </p:spPr>
        <p:txBody>
          <a:bodyPr wrap="square" rtlCol="0">
            <a:spAutoFit/>
          </a:bodyPr>
          <a:lstStyle/>
          <a:p>
            <a:r>
              <a:rPr lang="en-US" sz="2400" b="1" dirty="0"/>
              <a:t>Outlines</a:t>
            </a:r>
          </a:p>
          <a:p>
            <a:pPr marL="457200" indent="-457200">
              <a:buFont typeface="+mj-lt"/>
              <a:buAutoNum type="alphaUcPeriod"/>
            </a:pPr>
            <a:r>
              <a:rPr lang="en-US" sz="2400" dirty="0"/>
              <a:t>Definitions of transition services</a:t>
            </a:r>
          </a:p>
          <a:p>
            <a:pPr marL="457200" indent="-457200">
              <a:buFont typeface="+mj-lt"/>
              <a:buAutoNum type="alphaUcPeriod"/>
            </a:pPr>
            <a:r>
              <a:rPr lang="en-US" sz="2400" dirty="0"/>
              <a:t>Target populations</a:t>
            </a:r>
          </a:p>
          <a:p>
            <a:pPr marL="457200" indent="-457200">
              <a:buFont typeface="+mj-lt"/>
              <a:buAutoNum type="alphaUcPeriod"/>
            </a:pPr>
            <a:r>
              <a:rPr lang="en-US" sz="2400" dirty="0"/>
              <a:t>Nature, scope and purpose of services</a:t>
            </a:r>
          </a:p>
          <a:p>
            <a:pPr marL="457200" indent="-457200">
              <a:buFont typeface="+mj-lt"/>
              <a:buAutoNum type="alphaUcPeriod"/>
            </a:pPr>
            <a:r>
              <a:rPr lang="en-US" sz="2400" dirty="0"/>
              <a:t>Description of activities and services</a:t>
            </a:r>
          </a:p>
          <a:p>
            <a:pPr marL="515938"/>
            <a:endParaRPr lang="en-US" sz="2400" dirty="0"/>
          </a:p>
          <a:p>
            <a:pPr marL="515938"/>
            <a:r>
              <a:rPr lang="en-US" sz="2400" dirty="0"/>
              <a:t>Reservation of funds</a:t>
            </a:r>
          </a:p>
        </p:txBody>
      </p:sp>
      <p:sp>
        <p:nvSpPr>
          <p:cNvPr id="10" name="Rectangle 9">
            <a:extLst>
              <a:ext uri="{FF2B5EF4-FFF2-40B4-BE49-F238E27FC236}">
                <a16:creationId xmlns:a16="http://schemas.microsoft.com/office/drawing/2014/main" id="{D3F3798C-23FA-4BD1-6CD9-73195E6D437C}"/>
              </a:ext>
            </a:extLst>
          </p:cNvPr>
          <p:cNvSpPr/>
          <p:nvPr/>
        </p:nvSpPr>
        <p:spPr>
          <a:xfrm>
            <a:off x="359859" y="5704829"/>
            <a:ext cx="3575402" cy="369332"/>
          </a:xfrm>
          <a:prstGeom prst="rect">
            <a:avLst/>
          </a:prstGeom>
        </p:spPr>
        <p:txBody>
          <a:bodyPr wrap="none">
            <a:spAutoFit/>
          </a:bodyPr>
          <a:lstStyle/>
          <a:p>
            <a:r>
              <a:rPr lang="en-US" dirty="0">
                <a:hlinkClick r:id="rId5"/>
              </a:rPr>
              <a:t>https://transitionta.org/sidebyside/</a:t>
            </a:r>
            <a:r>
              <a:rPr lang="en-US" dirty="0"/>
              <a:t> </a:t>
            </a:r>
          </a:p>
        </p:txBody>
      </p:sp>
    </p:spTree>
    <p:extLst>
      <p:ext uri="{BB962C8B-B14F-4D97-AF65-F5344CB8AC3E}">
        <p14:creationId xmlns:p14="http://schemas.microsoft.com/office/powerpoint/2010/main" val="1919649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7"/>
          <p:cNvSpPr txBox="1">
            <a:spLocks noGrp="1"/>
          </p:cNvSpPr>
          <p:nvPr>
            <p:ph type="ctrTitle"/>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6000"/>
              <a:buFont typeface="Helvetica Neue"/>
              <a:buNone/>
            </a:pPr>
            <a:r>
              <a:rPr lang="en-US" sz="4400" dirty="0">
                <a:latin typeface="Montserrat" panose="020B0604020202020204" charset="0"/>
              </a:rPr>
              <a:t>Developing Local Partnerships</a:t>
            </a:r>
            <a:endParaRPr sz="4400" dirty="0">
              <a:latin typeface="Montserrat" panose="020B0604020202020204" charset="0"/>
            </a:endParaRPr>
          </a:p>
        </p:txBody>
      </p:sp>
      <p:pic>
        <p:nvPicPr>
          <p:cNvPr id="3" name="Picture 2">
            <a:hlinkClick r:id="rId3"/>
            <a:extLst>
              <a:ext uri="{FF2B5EF4-FFF2-40B4-BE49-F238E27FC236}">
                <a16:creationId xmlns:a16="http://schemas.microsoft.com/office/drawing/2014/main" id="{55BC4518-3A74-067D-A450-3A4FF2FB00D3}"/>
              </a:ext>
            </a:extLst>
          </p:cNvPr>
          <p:cNvPicPr>
            <a:picLocks noChangeAspect="1"/>
          </p:cNvPicPr>
          <p:nvPr/>
        </p:nvPicPr>
        <p:blipFill>
          <a:blip r:embed="rId4"/>
          <a:stretch>
            <a:fillRect/>
          </a:stretch>
        </p:blipFill>
        <p:spPr>
          <a:xfrm>
            <a:off x="6268453" y="816165"/>
            <a:ext cx="4872789" cy="5755665"/>
          </a:xfrm>
          <a:prstGeom prst="rect">
            <a:avLst/>
          </a:prstGeom>
        </p:spPr>
      </p:pic>
      <p:sp>
        <p:nvSpPr>
          <p:cNvPr id="2" name="TextBox 1">
            <a:extLst>
              <a:ext uri="{FF2B5EF4-FFF2-40B4-BE49-F238E27FC236}">
                <a16:creationId xmlns:a16="http://schemas.microsoft.com/office/drawing/2014/main" id="{6C52D747-A4A2-1EF9-ADBB-8A6617B87C90}"/>
              </a:ext>
            </a:extLst>
          </p:cNvPr>
          <p:cNvSpPr txBox="1"/>
          <p:nvPr/>
        </p:nvSpPr>
        <p:spPr>
          <a:xfrm>
            <a:off x="1050758" y="4848727"/>
            <a:ext cx="4924927" cy="923330"/>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transitionta.org</a:t>
            </a:r>
            <a:r>
              <a:rPr lang="en-US" dirty="0">
                <a:solidFill>
                  <a:schemeClr val="bg1"/>
                </a:solidFill>
              </a:rPr>
              <a:t>/wp-content/uploads/docs/</a:t>
            </a:r>
            <a:r>
              <a:rPr lang="en-US" dirty="0" err="1">
                <a:solidFill>
                  <a:schemeClr val="bg1"/>
                </a:solidFill>
              </a:rPr>
              <a:t>guide_interagency</a:t>
            </a:r>
            <a:r>
              <a:rPr lang="en-US" dirty="0">
                <a:solidFill>
                  <a:schemeClr val="bg1"/>
                </a:solidFill>
              </a:rPr>
              <a:t>-collaboration-</a:t>
            </a:r>
            <a:r>
              <a:rPr lang="en-US" dirty="0" err="1">
                <a:solidFill>
                  <a:schemeClr val="bg1"/>
                </a:solidFill>
              </a:rPr>
              <a:t>NTACTC.pdf</a:t>
            </a:r>
            <a:endParaRPr lang="en-US"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5C2AE-F169-3912-D458-1E789A30BE21}"/>
              </a:ext>
            </a:extLst>
          </p:cNvPr>
          <p:cNvSpPr>
            <a:spLocks noGrp="1"/>
          </p:cNvSpPr>
          <p:nvPr>
            <p:ph type="title"/>
          </p:nvPr>
        </p:nvSpPr>
        <p:spPr/>
        <p:txBody>
          <a:bodyPr/>
          <a:lstStyle/>
          <a:p>
            <a:r>
              <a:rPr lang="en-US" dirty="0"/>
              <a:t>Developing Local Partnership Plans for Employment Outcomes</a:t>
            </a:r>
          </a:p>
        </p:txBody>
      </p:sp>
      <p:sp>
        <p:nvSpPr>
          <p:cNvPr id="3" name="Content Placeholder 2">
            <a:extLst>
              <a:ext uri="{FF2B5EF4-FFF2-40B4-BE49-F238E27FC236}">
                <a16:creationId xmlns:a16="http://schemas.microsoft.com/office/drawing/2014/main" id="{889F0CF2-E673-9C5C-5DB2-9DE98403991F}"/>
              </a:ext>
            </a:extLst>
          </p:cNvPr>
          <p:cNvSpPr>
            <a:spLocks noGrp="1"/>
          </p:cNvSpPr>
          <p:nvPr>
            <p:ph idx="1"/>
          </p:nvPr>
        </p:nvSpPr>
        <p:spPr>
          <a:xfrm>
            <a:off x="461969" y="1973127"/>
            <a:ext cx="11567984" cy="4519748"/>
          </a:xfrm>
        </p:spPr>
        <p:txBody>
          <a:bodyPr>
            <a:normAutofit/>
          </a:bodyPr>
          <a:lstStyle/>
          <a:p>
            <a:pPr marL="465138" indent="-452438"/>
            <a:r>
              <a:rPr lang="en-US" dirty="0"/>
              <a:t>How will transition services and Pre-ETS be implemented locally?</a:t>
            </a:r>
          </a:p>
          <a:p>
            <a:pPr marL="465138" indent="-452438"/>
            <a:r>
              <a:rPr lang="en-US" dirty="0"/>
              <a:t>How will planning for individual students take place?</a:t>
            </a:r>
          </a:p>
          <a:p>
            <a:pPr marL="465138" indent="-452438"/>
            <a:r>
              <a:rPr lang="en-US" dirty="0"/>
              <a:t>How and when will agencies share student information? </a:t>
            </a:r>
          </a:p>
          <a:p>
            <a:pPr marL="465138" indent="-452438"/>
            <a:r>
              <a:rPr lang="en-US" dirty="0"/>
              <a:t>Are other service providers delivering Pre-ETS? How are these coordinated?</a:t>
            </a:r>
          </a:p>
          <a:p>
            <a:pPr marL="465138" indent="-452438"/>
            <a:r>
              <a:rPr lang="en-US" dirty="0"/>
              <a:t>How does VR and the School work together to coordinate outreach to students and families regarding VR Services</a:t>
            </a:r>
          </a:p>
        </p:txBody>
      </p:sp>
    </p:spTree>
    <p:extLst>
      <p:ext uri="{BB962C8B-B14F-4D97-AF65-F5344CB8AC3E}">
        <p14:creationId xmlns:p14="http://schemas.microsoft.com/office/powerpoint/2010/main" val="2947585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6CD60C-0087-62AB-38CA-C411C5AA3D72}"/>
              </a:ext>
            </a:extLst>
          </p:cNvPr>
          <p:cNvPicPr>
            <a:picLocks noChangeAspect="1"/>
          </p:cNvPicPr>
          <p:nvPr/>
        </p:nvPicPr>
        <p:blipFill>
          <a:blip r:embed="rId3"/>
          <a:stretch>
            <a:fillRect/>
          </a:stretch>
        </p:blipFill>
        <p:spPr>
          <a:xfrm>
            <a:off x="721579" y="0"/>
            <a:ext cx="4962189" cy="685800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9469F34-E39D-C6FD-DFC2-70193630AA24}"/>
              </a:ext>
            </a:extLst>
          </p:cNvPr>
          <p:cNvPicPr>
            <a:picLocks noChangeAspect="1"/>
          </p:cNvPicPr>
          <p:nvPr/>
        </p:nvPicPr>
        <p:blipFill>
          <a:blip r:embed="rId4"/>
          <a:stretch>
            <a:fillRect/>
          </a:stretch>
        </p:blipFill>
        <p:spPr>
          <a:xfrm>
            <a:off x="5206096" y="4162567"/>
            <a:ext cx="6026253" cy="2565779"/>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D469F6F-CC6C-9ABB-9B6A-034AF261F52B}"/>
              </a:ext>
            </a:extLst>
          </p:cNvPr>
          <p:cNvSpPr txBox="1"/>
          <p:nvPr/>
        </p:nvSpPr>
        <p:spPr>
          <a:xfrm>
            <a:off x="6237027" y="423081"/>
            <a:ext cx="5233394" cy="2554545"/>
          </a:xfrm>
          <a:prstGeom prst="rect">
            <a:avLst/>
          </a:prstGeom>
          <a:noFill/>
        </p:spPr>
        <p:txBody>
          <a:bodyPr wrap="square" rtlCol="0">
            <a:spAutoFit/>
          </a:bodyPr>
          <a:lstStyle/>
          <a:p>
            <a:r>
              <a:rPr lang="en-US" sz="4000" dirty="0"/>
              <a:t>How is your Team (VR/School/Community) Doing with Partnerships? </a:t>
            </a:r>
          </a:p>
        </p:txBody>
      </p:sp>
      <p:sp>
        <p:nvSpPr>
          <p:cNvPr id="2" name="Donut 1">
            <a:extLst>
              <a:ext uri="{FF2B5EF4-FFF2-40B4-BE49-F238E27FC236}">
                <a16:creationId xmlns:a16="http://schemas.microsoft.com/office/drawing/2014/main" id="{272C128E-D129-E3A2-91DB-A97AFFFD1479}"/>
              </a:ext>
            </a:extLst>
          </p:cNvPr>
          <p:cNvSpPr/>
          <p:nvPr/>
        </p:nvSpPr>
        <p:spPr>
          <a:xfrm>
            <a:off x="69747" y="197393"/>
            <a:ext cx="6026253" cy="3005919"/>
          </a:xfrm>
          <a:prstGeom prst="donut">
            <a:avLst>
              <a:gd name="adj" fmla="val 26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19212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F9F3-826F-F5A6-9144-DDC8E3DA35A4}"/>
              </a:ext>
            </a:extLst>
          </p:cNvPr>
          <p:cNvSpPr>
            <a:spLocks noGrp="1"/>
          </p:cNvSpPr>
          <p:nvPr>
            <p:ph type="title"/>
          </p:nvPr>
        </p:nvSpPr>
        <p:spPr/>
        <p:txBody>
          <a:bodyPr/>
          <a:lstStyle/>
          <a:p>
            <a:r>
              <a:rPr lang="en-US" dirty="0"/>
              <a:t>A. Establish Process &amp; Logistics for Day-to-Day Collaboration </a:t>
            </a:r>
          </a:p>
        </p:txBody>
      </p:sp>
      <p:sp>
        <p:nvSpPr>
          <p:cNvPr id="3" name="Content Placeholder 2">
            <a:extLst>
              <a:ext uri="{FF2B5EF4-FFF2-40B4-BE49-F238E27FC236}">
                <a16:creationId xmlns:a16="http://schemas.microsoft.com/office/drawing/2014/main" id="{6EFE6B26-51BE-43B8-B0F7-A1CDE859D64D}"/>
              </a:ext>
            </a:extLst>
          </p:cNvPr>
          <p:cNvSpPr>
            <a:spLocks noGrp="1"/>
          </p:cNvSpPr>
          <p:nvPr>
            <p:ph idx="1"/>
          </p:nvPr>
        </p:nvSpPr>
        <p:spPr/>
        <p:txBody>
          <a:bodyPr>
            <a:normAutofit fontScale="92500" lnSpcReduction="10000"/>
          </a:bodyPr>
          <a:lstStyle/>
          <a:p>
            <a:r>
              <a:rPr lang="en-US" dirty="0"/>
              <a:t>Identify the point(s) of contact for Districts and VR Offices</a:t>
            </a:r>
          </a:p>
          <a:p>
            <a:r>
              <a:rPr lang="en-US" dirty="0"/>
              <a:t>Identify who is assigned School/VR contact for each school</a:t>
            </a:r>
          </a:p>
          <a:p>
            <a:r>
              <a:rPr lang="en-US" dirty="0"/>
              <a:t>Identify common student outcomes (integrated competitive employment, postsecondary education, etc.)</a:t>
            </a:r>
          </a:p>
          <a:p>
            <a:r>
              <a:rPr lang="en-US" dirty="0"/>
              <a:t>Location for VR to meet with students for Pre-ETS</a:t>
            </a:r>
          </a:p>
          <a:p>
            <a:r>
              <a:rPr lang="en-US" dirty="0"/>
              <a:t>Schedule of when VR will be meeting with students (see start of school year checklist)</a:t>
            </a:r>
          </a:p>
          <a:p>
            <a:r>
              <a:rPr lang="en-US" dirty="0"/>
              <a:t>What are good times for educators to meet with VR and vice versa</a:t>
            </a:r>
          </a:p>
          <a:p>
            <a:r>
              <a:rPr lang="en-US" dirty="0"/>
              <a:t>What is the students’ schedules? </a:t>
            </a:r>
          </a:p>
          <a:p>
            <a:endParaRPr lang="en-US" dirty="0"/>
          </a:p>
          <a:p>
            <a:endParaRPr lang="en-US" dirty="0"/>
          </a:p>
        </p:txBody>
      </p:sp>
    </p:spTree>
    <p:extLst>
      <p:ext uri="{BB962C8B-B14F-4D97-AF65-F5344CB8AC3E}">
        <p14:creationId xmlns:p14="http://schemas.microsoft.com/office/powerpoint/2010/main" val="156132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txBox="1">
            <a:spLocks noGrp="1"/>
          </p:cNvSpPr>
          <p:nvPr>
            <p:ph type="title"/>
          </p:nvPr>
        </p:nvSpPr>
        <p:spPr>
          <a:xfrm>
            <a:off x="257432" y="365125"/>
            <a:ext cx="115679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Helvetica Neue"/>
              <a:buNone/>
            </a:pPr>
            <a:r>
              <a:rPr lang="en-US"/>
              <a:t>Who’s in the room? </a:t>
            </a:r>
            <a:endParaRPr/>
          </a:p>
        </p:txBody>
      </p:sp>
      <p:pic>
        <p:nvPicPr>
          <p:cNvPr id="129" name="Google Shape;129;p3" descr="Image result for pictures of groups raising their hands"/>
          <p:cNvPicPr preferRelativeResize="0"/>
          <p:nvPr/>
        </p:nvPicPr>
        <p:blipFill rotWithShape="1">
          <a:blip r:embed="rId3">
            <a:alphaModFix/>
          </a:blip>
          <a:srcRect/>
          <a:stretch/>
        </p:blipFill>
        <p:spPr>
          <a:xfrm>
            <a:off x="2715491" y="1399309"/>
            <a:ext cx="6317673" cy="46179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1A04B6-3546-B5AD-4E37-DFA000073063}"/>
              </a:ext>
            </a:extLst>
          </p:cNvPr>
          <p:cNvPicPr>
            <a:picLocks noChangeAspect="1"/>
          </p:cNvPicPr>
          <p:nvPr/>
        </p:nvPicPr>
        <p:blipFill>
          <a:blip r:embed="rId3"/>
          <a:stretch>
            <a:fillRect/>
          </a:stretch>
        </p:blipFill>
        <p:spPr>
          <a:xfrm>
            <a:off x="2695289" y="0"/>
            <a:ext cx="5876282" cy="6858000"/>
          </a:xfrm>
          <a:prstGeom prst="rect">
            <a:avLst/>
          </a:prstGeom>
        </p:spPr>
      </p:pic>
    </p:spTree>
    <p:extLst>
      <p:ext uri="{BB962C8B-B14F-4D97-AF65-F5344CB8AC3E}">
        <p14:creationId xmlns:p14="http://schemas.microsoft.com/office/powerpoint/2010/main" val="2252506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6CD60C-0087-62AB-38CA-C411C5AA3D72}"/>
              </a:ext>
            </a:extLst>
          </p:cNvPr>
          <p:cNvPicPr>
            <a:picLocks noChangeAspect="1"/>
          </p:cNvPicPr>
          <p:nvPr/>
        </p:nvPicPr>
        <p:blipFill>
          <a:blip r:embed="rId3"/>
          <a:stretch>
            <a:fillRect/>
          </a:stretch>
        </p:blipFill>
        <p:spPr>
          <a:xfrm>
            <a:off x="721579" y="0"/>
            <a:ext cx="4962189" cy="685800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9469F34-E39D-C6FD-DFC2-70193630AA24}"/>
              </a:ext>
            </a:extLst>
          </p:cNvPr>
          <p:cNvPicPr>
            <a:picLocks noChangeAspect="1"/>
          </p:cNvPicPr>
          <p:nvPr/>
        </p:nvPicPr>
        <p:blipFill>
          <a:blip r:embed="rId4"/>
          <a:stretch>
            <a:fillRect/>
          </a:stretch>
        </p:blipFill>
        <p:spPr>
          <a:xfrm>
            <a:off x="5206096" y="4162567"/>
            <a:ext cx="6026253" cy="2565779"/>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D469F6F-CC6C-9ABB-9B6A-034AF261F52B}"/>
              </a:ext>
            </a:extLst>
          </p:cNvPr>
          <p:cNvSpPr txBox="1"/>
          <p:nvPr/>
        </p:nvSpPr>
        <p:spPr>
          <a:xfrm>
            <a:off x="6237027" y="423081"/>
            <a:ext cx="5233394" cy="2554545"/>
          </a:xfrm>
          <a:prstGeom prst="rect">
            <a:avLst/>
          </a:prstGeom>
          <a:noFill/>
        </p:spPr>
        <p:txBody>
          <a:bodyPr wrap="square" rtlCol="0">
            <a:spAutoFit/>
          </a:bodyPr>
          <a:lstStyle/>
          <a:p>
            <a:r>
              <a:rPr lang="en-US" sz="4000" dirty="0"/>
              <a:t>How is your Team (VR/School/Community) Doing with Partnerships? </a:t>
            </a:r>
          </a:p>
        </p:txBody>
      </p:sp>
      <p:sp>
        <p:nvSpPr>
          <p:cNvPr id="2" name="Donut 1">
            <a:extLst>
              <a:ext uri="{FF2B5EF4-FFF2-40B4-BE49-F238E27FC236}">
                <a16:creationId xmlns:a16="http://schemas.microsoft.com/office/drawing/2014/main" id="{CED71D43-62BC-B01E-2FB5-B3BB514DA792}"/>
              </a:ext>
            </a:extLst>
          </p:cNvPr>
          <p:cNvSpPr/>
          <p:nvPr/>
        </p:nvSpPr>
        <p:spPr>
          <a:xfrm>
            <a:off x="298051" y="2305077"/>
            <a:ext cx="5656923" cy="2786469"/>
          </a:xfrm>
          <a:prstGeom prst="donut">
            <a:avLst>
              <a:gd name="adj" fmla="val 26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71160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8D1A4-C470-F6FD-5419-C1B2E1B68572}"/>
              </a:ext>
            </a:extLst>
          </p:cNvPr>
          <p:cNvSpPr>
            <a:spLocks noGrp="1"/>
          </p:cNvSpPr>
          <p:nvPr>
            <p:ph type="title"/>
          </p:nvPr>
        </p:nvSpPr>
        <p:spPr/>
        <p:txBody>
          <a:bodyPr/>
          <a:lstStyle/>
          <a:p>
            <a:r>
              <a:rPr lang="en-US" dirty="0"/>
              <a:t>B. Develop Referral Process</a:t>
            </a:r>
          </a:p>
        </p:txBody>
      </p:sp>
      <p:sp>
        <p:nvSpPr>
          <p:cNvPr id="3" name="Content Placeholder 2">
            <a:extLst>
              <a:ext uri="{FF2B5EF4-FFF2-40B4-BE49-F238E27FC236}">
                <a16:creationId xmlns:a16="http://schemas.microsoft.com/office/drawing/2014/main" id="{F69DCB8E-52C9-BCC7-F220-4691ED460CFF}"/>
              </a:ext>
            </a:extLst>
          </p:cNvPr>
          <p:cNvSpPr>
            <a:spLocks noGrp="1"/>
          </p:cNvSpPr>
          <p:nvPr>
            <p:ph idx="1"/>
          </p:nvPr>
        </p:nvSpPr>
        <p:spPr>
          <a:xfrm>
            <a:off x="257432" y="1565329"/>
            <a:ext cx="11567984" cy="4479010"/>
          </a:xfrm>
        </p:spPr>
        <p:txBody>
          <a:bodyPr>
            <a:normAutofit lnSpcReduction="10000"/>
          </a:bodyPr>
          <a:lstStyle/>
          <a:p>
            <a:r>
              <a:rPr lang="en-US" dirty="0"/>
              <a:t>Which students should be referred? Pre-ETS, VR services</a:t>
            </a:r>
          </a:p>
          <a:p>
            <a:r>
              <a:rPr lang="en-US" dirty="0"/>
              <a:t>When &amp; How should the referral be made?</a:t>
            </a:r>
          </a:p>
          <a:p>
            <a:r>
              <a:rPr lang="en-US" dirty="0"/>
              <a:t>How will families/parents be involved (permission) &amp; What works best?</a:t>
            </a:r>
          </a:p>
          <a:p>
            <a:pPr lvl="1"/>
            <a:r>
              <a:rPr lang="en-US" dirty="0"/>
              <a:t>Information about Pre-ETS/VR services</a:t>
            </a:r>
          </a:p>
          <a:p>
            <a:pPr lvl="1"/>
            <a:r>
              <a:rPr lang="en-US" dirty="0"/>
              <a:t>Parental consent</a:t>
            </a:r>
          </a:p>
          <a:p>
            <a:pPr marL="0" indent="0">
              <a:buNone/>
            </a:pPr>
            <a:endParaRPr lang="en-US" dirty="0"/>
          </a:p>
          <a:p>
            <a:r>
              <a:rPr lang="en-US" dirty="0"/>
              <a:t>What documentation is needed for referral?</a:t>
            </a:r>
          </a:p>
          <a:p>
            <a:pPr lvl="1"/>
            <a:r>
              <a:rPr lang="en-US" dirty="0"/>
              <a:t>Referral form for Pre-ETS or VR, signatures, documentation</a:t>
            </a:r>
          </a:p>
          <a:p>
            <a:pPr lvl="1"/>
            <a:r>
              <a:rPr lang="en-US" dirty="0"/>
              <a:t>Student information, signed by school and family, IEP, SSA, assessments, diagnosis or 504 accommodations</a:t>
            </a:r>
          </a:p>
          <a:p>
            <a:pPr marL="0" indent="0">
              <a:buNone/>
            </a:pPr>
            <a:endParaRPr lang="en-US" dirty="0"/>
          </a:p>
        </p:txBody>
      </p:sp>
    </p:spTree>
    <p:extLst>
      <p:ext uri="{BB962C8B-B14F-4D97-AF65-F5344CB8AC3E}">
        <p14:creationId xmlns:p14="http://schemas.microsoft.com/office/powerpoint/2010/main" val="1096544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8BE8E9-2749-C2D5-1AFC-318205912C24}"/>
              </a:ext>
            </a:extLst>
          </p:cNvPr>
          <p:cNvPicPr>
            <a:picLocks noChangeAspect="1"/>
          </p:cNvPicPr>
          <p:nvPr/>
        </p:nvPicPr>
        <p:blipFill>
          <a:blip r:embed="rId3"/>
          <a:stretch>
            <a:fillRect/>
          </a:stretch>
        </p:blipFill>
        <p:spPr>
          <a:xfrm>
            <a:off x="1045605" y="0"/>
            <a:ext cx="10100789" cy="6858000"/>
          </a:xfrm>
          <a:prstGeom prst="rect">
            <a:avLst/>
          </a:prstGeom>
        </p:spPr>
      </p:pic>
    </p:spTree>
    <p:extLst>
      <p:ext uri="{BB962C8B-B14F-4D97-AF65-F5344CB8AC3E}">
        <p14:creationId xmlns:p14="http://schemas.microsoft.com/office/powerpoint/2010/main" val="725458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6CD60C-0087-62AB-38CA-C411C5AA3D72}"/>
              </a:ext>
            </a:extLst>
          </p:cNvPr>
          <p:cNvPicPr>
            <a:picLocks noChangeAspect="1"/>
          </p:cNvPicPr>
          <p:nvPr/>
        </p:nvPicPr>
        <p:blipFill>
          <a:blip r:embed="rId3"/>
          <a:stretch>
            <a:fillRect/>
          </a:stretch>
        </p:blipFill>
        <p:spPr>
          <a:xfrm>
            <a:off x="721579" y="0"/>
            <a:ext cx="4962189" cy="685800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9469F34-E39D-C6FD-DFC2-70193630AA24}"/>
              </a:ext>
            </a:extLst>
          </p:cNvPr>
          <p:cNvPicPr>
            <a:picLocks noChangeAspect="1"/>
          </p:cNvPicPr>
          <p:nvPr/>
        </p:nvPicPr>
        <p:blipFill>
          <a:blip r:embed="rId4"/>
          <a:stretch>
            <a:fillRect/>
          </a:stretch>
        </p:blipFill>
        <p:spPr>
          <a:xfrm>
            <a:off x="5206096" y="4162567"/>
            <a:ext cx="6026253" cy="2565779"/>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D469F6F-CC6C-9ABB-9B6A-034AF261F52B}"/>
              </a:ext>
            </a:extLst>
          </p:cNvPr>
          <p:cNvSpPr txBox="1"/>
          <p:nvPr/>
        </p:nvSpPr>
        <p:spPr>
          <a:xfrm>
            <a:off x="6237027" y="423081"/>
            <a:ext cx="5233394" cy="2554545"/>
          </a:xfrm>
          <a:prstGeom prst="rect">
            <a:avLst/>
          </a:prstGeom>
          <a:noFill/>
        </p:spPr>
        <p:txBody>
          <a:bodyPr wrap="square" rtlCol="0">
            <a:spAutoFit/>
          </a:bodyPr>
          <a:lstStyle/>
          <a:p>
            <a:r>
              <a:rPr lang="en-US" sz="4000" dirty="0"/>
              <a:t>How is your Team (VR/School/Community) Doing with Partnerships? </a:t>
            </a:r>
          </a:p>
        </p:txBody>
      </p:sp>
      <p:sp>
        <p:nvSpPr>
          <p:cNvPr id="2" name="Donut 1">
            <a:extLst>
              <a:ext uri="{FF2B5EF4-FFF2-40B4-BE49-F238E27FC236}">
                <a16:creationId xmlns:a16="http://schemas.microsoft.com/office/drawing/2014/main" id="{44D1FA86-A08C-2D57-5D63-AE520958A9B9}"/>
              </a:ext>
            </a:extLst>
          </p:cNvPr>
          <p:cNvSpPr/>
          <p:nvPr/>
        </p:nvSpPr>
        <p:spPr>
          <a:xfrm>
            <a:off x="166533" y="4341696"/>
            <a:ext cx="5656923" cy="2786469"/>
          </a:xfrm>
          <a:prstGeom prst="donut">
            <a:avLst>
              <a:gd name="adj" fmla="val 26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11131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41269-4FAF-36A4-EABC-57C569521BC0}"/>
              </a:ext>
            </a:extLst>
          </p:cNvPr>
          <p:cNvSpPr>
            <a:spLocks noGrp="1"/>
          </p:cNvSpPr>
          <p:nvPr>
            <p:ph type="title"/>
          </p:nvPr>
        </p:nvSpPr>
        <p:spPr/>
        <p:txBody>
          <a:bodyPr/>
          <a:lstStyle/>
          <a:p>
            <a:pPr marL="641350" indent="-641350"/>
            <a:r>
              <a:rPr lang="en-US" dirty="0"/>
              <a:t>C. Ongoing Coordination of Transition Services &amp;</a:t>
            </a:r>
            <a:br>
              <a:rPr lang="en-US" dirty="0"/>
            </a:br>
            <a:r>
              <a:rPr lang="en-US" dirty="0"/>
              <a:t>Pre-ETS: Local Partnership Plan</a:t>
            </a:r>
          </a:p>
        </p:txBody>
      </p:sp>
      <p:sp>
        <p:nvSpPr>
          <p:cNvPr id="3" name="Content Placeholder 2">
            <a:extLst>
              <a:ext uri="{FF2B5EF4-FFF2-40B4-BE49-F238E27FC236}">
                <a16:creationId xmlns:a16="http://schemas.microsoft.com/office/drawing/2014/main" id="{CCCA8AB3-E00F-525E-6A2E-2A5D9639B904}"/>
              </a:ext>
            </a:extLst>
          </p:cNvPr>
          <p:cNvSpPr>
            <a:spLocks noGrp="1"/>
          </p:cNvSpPr>
          <p:nvPr>
            <p:ph idx="1"/>
          </p:nvPr>
        </p:nvSpPr>
        <p:spPr/>
        <p:txBody>
          <a:bodyPr/>
          <a:lstStyle/>
          <a:p>
            <a:r>
              <a:rPr lang="en-US" dirty="0"/>
              <a:t>Planning for day-to-day Operations</a:t>
            </a:r>
          </a:p>
          <a:p>
            <a:r>
              <a:rPr lang="en-US" dirty="0"/>
              <a:t>Understand range of services available</a:t>
            </a:r>
          </a:p>
          <a:p>
            <a:r>
              <a:rPr lang="en-US" dirty="0"/>
              <a:t>Design the “Flow of Services” </a:t>
            </a:r>
          </a:p>
          <a:p>
            <a:r>
              <a:rPr lang="en-US" dirty="0"/>
              <a:t>Define Roles &amp; Responsibilities</a:t>
            </a:r>
          </a:p>
          <a:p>
            <a:r>
              <a:rPr lang="en-US" dirty="0"/>
              <a:t>Develop new services and supports to fill gaps</a:t>
            </a:r>
          </a:p>
          <a:p>
            <a:r>
              <a:rPr lang="en-US" dirty="0"/>
              <a:t>Communicate with Families</a:t>
            </a:r>
          </a:p>
          <a:p>
            <a:r>
              <a:rPr lang="en-US" dirty="0"/>
              <a:t>Share information with youth for individual student planning</a:t>
            </a:r>
          </a:p>
        </p:txBody>
      </p:sp>
    </p:spTree>
    <p:extLst>
      <p:ext uri="{BB962C8B-B14F-4D97-AF65-F5344CB8AC3E}">
        <p14:creationId xmlns:p14="http://schemas.microsoft.com/office/powerpoint/2010/main" val="2578957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5F77DC-8B02-5A24-6D62-E34DDCF045C2}"/>
              </a:ext>
            </a:extLst>
          </p:cNvPr>
          <p:cNvPicPr>
            <a:picLocks noChangeAspect="1"/>
          </p:cNvPicPr>
          <p:nvPr/>
        </p:nvPicPr>
        <p:blipFill rotWithShape="1">
          <a:blip r:embed="rId3"/>
          <a:srcRect l="2810" t="6970" r="-2810" b="20606"/>
          <a:stretch/>
        </p:blipFill>
        <p:spPr>
          <a:xfrm>
            <a:off x="0" y="374072"/>
            <a:ext cx="7018353" cy="3927764"/>
          </a:xfrm>
          <a:prstGeom prst="rect">
            <a:avLst/>
          </a:prstGeom>
        </p:spPr>
      </p:pic>
      <p:pic>
        <p:nvPicPr>
          <p:cNvPr id="5" name="Picture 4">
            <a:extLst>
              <a:ext uri="{FF2B5EF4-FFF2-40B4-BE49-F238E27FC236}">
                <a16:creationId xmlns:a16="http://schemas.microsoft.com/office/drawing/2014/main" id="{2456B4FC-68F1-A3E1-C570-625978637D23}"/>
              </a:ext>
            </a:extLst>
          </p:cNvPr>
          <p:cNvPicPr>
            <a:picLocks noChangeAspect="1"/>
          </p:cNvPicPr>
          <p:nvPr/>
        </p:nvPicPr>
        <p:blipFill rotWithShape="1">
          <a:blip r:embed="rId4"/>
          <a:srcRect l="2388" t="6061" b="12727"/>
          <a:stretch/>
        </p:blipFill>
        <p:spPr>
          <a:xfrm>
            <a:off x="6380020" y="1704110"/>
            <a:ext cx="5592269" cy="3595256"/>
          </a:xfrm>
          <a:prstGeom prst="rect">
            <a:avLst/>
          </a:prstGeom>
        </p:spPr>
      </p:pic>
      <p:pic>
        <p:nvPicPr>
          <p:cNvPr id="7" name="Picture 6">
            <a:extLst>
              <a:ext uri="{FF2B5EF4-FFF2-40B4-BE49-F238E27FC236}">
                <a16:creationId xmlns:a16="http://schemas.microsoft.com/office/drawing/2014/main" id="{3C7A54AC-AE43-0EDB-A242-B8DD4EB1A638}"/>
              </a:ext>
            </a:extLst>
          </p:cNvPr>
          <p:cNvPicPr>
            <a:picLocks noChangeAspect="1"/>
          </p:cNvPicPr>
          <p:nvPr/>
        </p:nvPicPr>
        <p:blipFill rotWithShape="1">
          <a:blip r:embed="rId5"/>
          <a:srcRect t="5455" b="42727"/>
          <a:stretch/>
        </p:blipFill>
        <p:spPr>
          <a:xfrm>
            <a:off x="847979" y="4447309"/>
            <a:ext cx="5916711" cy="2369130"/>
          </a:xfrm>
          <a:prstGeom prst="rect">
            <a:avLst/>
          </a:prstGeom>
        </p:spPr>
      </p:pic>
      <p:sp>
        <p:nvSpPr>
          <p:cNvPr id="8" name="Google Shape;510;gdcfabf03c4_1_0">
            <a:extLst>
              <a:ext uri="{FF2B5EF4-FFF2-40B4-BE49-F238E27FC236}">
                <a16:creationId xmlns:a16="http://schemas.microsoft.com/office/drawing/2014/main" id="{8315C586-BF4C-1918-B1CA-C53E2D225820}"/>
              </a:ext>
            </a:extLst>
          </p:cNvPr>
          <p:cNvSpPr txBox="1">
            <a:spLocks/>
          </p:cNvSpPr>
          <p:nvPr/>
        </p:nvSpPr>
        <p:spPr>
          <a:xfrm>
            <a:off x="4946072" y="72300"/>
            <a:ext cx="7245927" cy="1486334"/>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3600" b="0" i="0" kern="1200">
                <a:solidFill>
                  <a:schemeClr val="tx2"/>
                </a:solidFill>
                <a:latin typeface="Helvetica" pitchFamily="2" charset="0"/>
                <a:ea typeface="+mj-ea"/>
                <a:cs typeface="+mj-cs"/>
              </a:defRPr>
            </a:lvl1pPr>
          </a:lstStyle>
          <a:p>
            <a:pPr algn="r">
              <a:spcBef>
                <a:spcPts val="0"/>
              </a:spcBef>
              <a:buSzPts val="1800"/>
            </a:pPr>
            <a:r>
              <a:rPr lang="en-US" dirty="0">
                <a:solidFill>
                  <a:srgbClr val="0070C0"/>
                </a:solidFill>
              </a:rPr>
              <a:t>Mapping Sequence of Pre-ETS/VR Services</a:t>
            </a:r>
          </a:p>
        </p:txBody>
      </p:sp>
    </p:spTree>
    <p:extLst>
      <p:ext uri="{BB962C8B-B14F-4D97-AF65-F5344CB8AC3E}">
        <p14:creationId xmlns:p14="http://schemas.microsoft.com/office/powerpoint/2010/main" val="419412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CBB05-42B1-3214-930F-E9FF52734E02}"/>
              </a:ext>
            </a:extLst>
          </p:cNvPr>
          <p:cNvPicPr>
            <a:picLocks noChangeAspect="1"/>
          </p:cNvPicPr>
          <p:nvPr/>
        </p:nvPicPr>
        <p:blipFill rotWithShape="1">
          <a:blip r:embed="rId3"/>
          <a:srcRect l="2855" t="7879" r="7227" b="11516"/>
          <a:stretch/>
        </p:blipFill>
        <p:spPr>
          <a:xfrm>
            <a:off x="1194955" y="34004"/>
            <a:ext cx="9802090" cy="6789991"/>
          </a:xfrm>
          <a:prstGeom prst="rect">
            <a:avLst/>
          </a:prstGeom>
        </p:spPr>
      </p:pic>
    </p:spTree>
    <p:extLst>
      <p:ext uri="{BB962C8B-B14F-4D97-AF65-F5344CB8AC3E}">
        <p14:creationId xmlns:p14="http://schemas.microsoft.com/office/powerpoint/2010/main" val="3699529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DDAF1-4DB5-1F63-0974-DAC47BF27F80}"/>
              </a:ext>
            </a:extLst>
          </p:cNvPr>
          <p:cNvPicPr>
            <a:picLocks noChangeAspect="1"/>
          </p:cNvPicPr>
          <p:nvPr/>
        </p:nvPicPr>
        <p:blipFill>
          <a:blip r:embed="rId3"/>
          <a:stretch>
            <a:fillRect/>
          </a:stretch>
        </p:blipFill>
        <p:spPr>
          <a:xfrm>
            <a:off x="0" y="0"/>
            <a:ext cx="6858001" cy="5299364"/>
          </a:xfrm>
          <a:prstGeom prst="rect">
            <a:avLst/>
          </a:prstGeom>
        </p:spPr>
      </p:pic>
      <p:pic>
        <p:nvPicPr>
          <p:cNvPr id="5" name="Picture 4">
            <a:extLst>
              <a:ext uri="{FF2B5EF4-FFF2-40B4-BE49-F238E27FC236}">
                <a16:creationId xmlns:a16="http://schemas.microsoft.com/office/drawing/2014/main" id="{D3981872-E6C1-FBC4-584D-CA76C7786C90}"/>
              </a:ext>
            </a:extLst>
          </p:cNvPr>
          <p:cNvPicPr>
            <a:picLocks noChangeAspect="1"/>
          </p:cNvPicPr>
          <p:nvPr/>
        </p:nvPicPr>
        <p:blipFill rotWithShape="1">
          <a:blip r:embed="rId4"/>
          <a:srcRect l="2856" t="5757" r="2544" b="50000"/>
          <a:stretch/>
        </p:blipFill>
        <p:spPr>
          <a:xfrm>
            <a:off x="3796145" y="3823855"/>
            <a:ext cx="8395855" cy="3034145"/>
          </a:xfrm>
          <a:prstGeom prst="rect">
            <a:avLst/>
          </a:prstGeom>
        </p:spPr>
      </p:pic>
    </p:spTree>
    <p:extLst>
      <p:ext uri="{BB962C8B-B14F-4D97-AF65-F5344CB8AC3E}">
        <p14:creationId xmlns:p14="http://schemas.microsoft.com/office/powerpoint/2010/main" val="2549826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6CD60C-0087-62AB-38CA-C411C5AA3D72}"/>
              </a:ext>
            </a:extLst>
          </p:cNvPr>
          <p:cNvPicPr>
            <a:picLocks noChangeAspect="1"/>
          </p:cNvPicPr>
          <p:nvPr/>
        </p:nvPicPr>
        <p:blipFill>
          <a:blip r:embed="rId3"/>
          <a:stretch>
            <a:fillRect/>
          </a:stretch>
        </p:blipFill>
        <p:spPr>
          <a:xfrm>
            <a:off x="721579" y="0"/>
            <a:ext cx="4962189" cy="685800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9469F34-E39D-C6FD-DFC2-70193630AA24}"/>
              </a:ext>
            </a:extLst>
          </p:cNvPr>
          <p:cNvPicPr>
            <a:picLocks noChangeAspect="1"/>
          </p:cNvPicPr>
          <p:nvPr/>
        </p:nvPicPr>
        <p:blipFill>
          <a:blip r:embed="rId4"/>
          <a:stretch>
            <a:fillRect/>
          </a:stretch>
        </p:blipFill>
        <p:spPr>
          <a:xfrm>
            <a:off x="5206096" y="4162567"/>
            <a:ext cx="6026253" cy="2565779"/>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D469F6F-CC6C-9ABB-9B6A-034AF261F52B}"/>
              </a:ext>
            </a:extLst>
          </p:cNvPr>
          <p:cNvSpPr txBox="1"/>
          <p:nvPr/>
        </p:nvSpPr>
        <p:spPr>
          <a:xfrm>
            <a:off x="6237027" y="423081"/>
            <a:ext cx="5233394" cy="2554545"/>
          </a:xfrm>
          <a:prstGeom prst="rect">
            <a:avLst/>
          </a:prstGeom>
          <a:noFill/>
        </p:spPr>
        <p:txBody>
          <a:bodyPr wrap="square" rtlCol="0">
            <a:spAutoFit/>
          </a:bodyPr>
          <a:lstStyle/>
          <a:p>
            <a:r>
              <a:rPr lang="en-US" sz="4000" dirty="0"/>
              <a:t>How is your Team (VR/School/Community) Doing with Partnerships? </a:t>
            </a:r>
          </a:p>
        </p:txBody>
      </p:sp>
      <p:sp>
        <p:nvSpPr>
          <p:cNvPr id="2" name="Donut 1">
            <a:extLst>
              <a:ext uri="{FF2B5EF4-FFF2-40B4-BE49-F238E27FC236}">
                <a16:creationId xmlns:a16="http://schemas.microsoft.com/office/drawing/2014/main" id="{0E6A0A27-C32D-069D-0A7C-F9DC982821C6}"/>
              </a:ext>
            </a:extLst>
          </p:cNvPr>
          <p:cNvSpPr/>
          <p:nvPr/>
        </p:nvSpPr>
        <p:spPr>
          <a:xfrm>
            <a:off x="4488874" y="3616037"/>
            <a:ext cx="7703126" cy="3408218"/>
          </a:xfrm>
          <a:prstGeom prst="donut">
            <a:avLst>
              <a:gd name="adj" fmla="val 26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49747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BE1AD-C535-F2C3-28A8-15E9544E9EA6}"/>
              </a:ext>
            </a:extLst>
          </p:cNvPr>
          <p:cNvPicPr>
            <a:picLocks noChangeAspect="1"/>
          </p:cNvPicPr>
          <p:nvPr/>
        </p:nvPicPr>
        <p:blipFill>
          <a:blip r:embed="rId3"/>
          <a:stretch>
            <a:fillRect/>
          </a:stretch>
        </p:blipFill>
        <p:spPr>
          <a:xfrm>
            <a:off x="0" y="1462750"/>
            <a:ext cx="12192000" cy="5250312"/>
          </a:xfrm>
          <a:prstGeom prst="rect">
            <a:avLst/>
          </a:prstGeom>
        </p:spPr>
      </p:pic>
      <p:sp>
        <p:nvSpPr>
          <p:cNvPr id="6" name="Title 5">
            <a:extLst>
              <a:ext uri="{FF2B5EF4-FFF2-40B4-BE49-F238E27FC236}">
                <a16:creationId xmlns:a16="http://schemas.microsoft.com/office/drawing/2014/main" id="{46829C4B-16CB-1FC1-8097-1D57F9D99326}"/>
              </a:ext>
            </a:extLst>
          </p:cNvPr>
          <p:cNvSpPr>
            <a:spLocks noGrp="1"/>
          </p:cNvSpPr>
          <p:nvPr>
            <p:ph type="title"/>
          </p:nvPr>
        </p:nvSpPr>
        <p:spPr>
          <a:xfrm>
            <a:off x="149855" y="137187"/>
            <a:ext cx="11567984" cy="1325563"/>
          </a:xfrm>
        </p:spPr>
        <p:txBody>
          <a:bodyPr/>
          <a:lstStyle/>
          <a:p>
            <a:r>
              <a:rPr lang="en-US" dirty="0"/>
              <a:t>National Technical Assistance Center on Transition: The Collaborative</a:t>
            </a:r>
          </a:p>
        </p:txBody>
      </p:sp>
      <p:sp>
        <p:nvSpPr>
          <p:cNvPr id="7" name="TextBox 6">
            <a:extLst>
              <a:ext uri="{FF2B5EF4-FFF2-40B4-BE49-F238E27FC236}">
                <a16:creationId xmlns:a16="http://schemas.microsoft.com/office/drawing/2014/main" id="{5EB30535-5E18-92AF-2A9F-4A644D0C3189}"/>
              </a:ext>
            </a:extLst>
          </p:cNvPr>
          <p:cNvSpPr txBox="1"/>
          <p:nvPr/>
        </p:nvSpPr>
        <p:spPr>
          <a:xfrm>
            <a:off x="353137" y="4410635"/>
            <a:ext cx="4111286" cy="1384995"/>
          </a:xfrm>
          <a:prstGeom prst="rect">
            <a:avLst/>
          </a:prstGeom>
          <a:noFill/>
        </p:spPr>
        <p:txBody>
          <a:bodyPr wrap="square" rtlCol="0">
            <a:spAutoFit/>
          </a:bodyPr>
          <a:lstStyle/>
          <a:p>
            <a:r>
              <a:rPr lang="en-US" sz="2800" dirty="0">
                <a:hlinkClick r:id="rId4"/>
              </a:rPr>
              <a:t>https://transitionta.org/</a:t>
            </a:r>
            <a:endParaRPr lang="en-US" sz="2800" dirty="0"/>
          </a:p>
          <a:p>
            <a:endParaRPr lang="en-US" sz="2800" dirty="0"/>
          </a:p>
          <a:p>
            <a:r>
              <a:rPr lang="en-US" sz="2800" dirty="0"/>
              <a:t>Create an Account NOW!! </a:t>
            </a:r>
          </a:p>
        </p:txBody>
      </p:sp>
    </p:spTree>
    <p:extLst>
      <p:ext uri="{BB962C8B-B14F-4D97-AF65-F5344CB8AC3E}">
        <p14:creationId xmlns:p14="http://schemas.microsoft.com/office/powerpoint/2010/main" val="1561380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C4BC-7D54-D781-4A80-F4786814F5B0}"/>
              </a:ext>
            </a:extLst>
          </p:cNvPr>
          <p:cNvSpPr>
            <a:spLocks noGrp="1"/>
          </p:cNvSpPr>
          <p:nvPr>
            <p:ph type="title"/>
          </p:nvPr>
        </p:nvSpPr>
        <p:spPr/>
        <p:txBody>
          <a:bodyPr/>
          <a:lstStyle/>
          <a:p>
            <a:r>
              <a:rPr lang="en-US" dirty="0"/>
              <a:t>D. Establish Goals &amp; Evaluate</a:t>
            </a:r>
          </a:p>
        </p:txBody>
      </p:sp>
      <p:sp>
        <p:nvSpPr>
          <p:cNvPr id="3" name="Content Placeholder 2">
            <a:extLst>
              <a:ext uri="{FF2B5EF4-FFF2-40B4-BE49-F238E27FC236}">
                <a16:creationId xmlns:a16="http://schemas.microsoft.com/office/drawing/2014/main" id="{FC758518-EAD8-ABC1-22EC-0DF7022DBB97}"/>
              </a:ext>
            </a:extLst>
          </p:cNvPr>
          <p:cNvSpPr>
            <a:spLocks noGrp="1"/>
          </p:cNvSpPr>
          <p:nvPr>
            <p:ph idx="1"/>
          </p:nvPr>
        </p:nvSpPr>
        <p:spPr>
          <a:xfrm>
            <a:off x="257432" y="1825624"/>
            <a:ext cx="11567984" cy="4076411"/>
          </a:xfrm>
        </p:spPr>
        <p:txBody>
          <a:bodyPr/>
          <a:lstStyle/>
          <a:p>
            <a:r>
              <a:rPr lang="en-US" dirty="0"/>
              <a:t>Create Action Plan using Local Partnership Plan</a:t>
            </a:r>
          </a:p>
          <a:p>
            <a:r>
              <a:rPr lang="en-US" dirty="0"/>
              <a:t>Schedule Regular Meetings</a:t>
            </a:r>
          </a:p>
          <a:p>
            <a:endParaRPr lang="en-US" dirty="0"/>
          </a:p>
          <a:p>
            <a:endParaRPr lang="en-US" dirty="0"/>
          </a:p>
          <a:p>
            <a:r>
              <a:rPr lang="en-US" dirty="0"/>
              <a:t>Identify Goals for the Team Partnership</a:t>
            </a:r>
          </a:p>
          <a:p>
            <a:r>
              <a:rPr lang="en-US" dirty="0"/>
              <a:t>Identify Data – How you will know you are progressing?</a:t>
            </a:r>
          </a:p>
          <a:p>
            <a:pPr lvl="1"/>
            <a:r>
              <a:rPr lang="en-US" dirty="0"/>
              <a:t>TSAT</a:t>
            </a:r>
          </a:p>
          <a:p>
            <a:r>
              <a:rPr lang="en-US" dirty="0"/>
              <a:t>Develop Ongoing Approaches to Support Families</a:t>
            </a:r>
          </a:p>
          <a:p>
            <a:endParaRPr lang="en-US" dirty="0"/>
          </a:p>
        </p:txBody>
      </p:sp>
      <p:graphicFrame>
        <p:nvGraphicFramePr>
          <p:cNvPr id="5" name="Table 5">
            <a:extLst>
              <a:ext uri="{FF2B5EF4-FFF2-40B4-BE49-F238E27FC236}">
                <a16:creationId xmlns:a16="http://schemas.microsoft.com/office/drawing/2014/main" id="{903779C0-8B43-D433-3A08-AC83C87964C1}"/>
              </a:ext>
            </a:extLst>
          </p:cNvPr>
          <p:cNvGraphicFramePr>
            <a:graphicFrameLocks noGrp="1"/>
          </p:cNvGraphicFramePr>
          <p:nvPr>
            <p:extLst>
              <p:ext uri="{D42A27DB-BD31-4B8C-83A1-F6EECF244321}">
                <p14:modId xmlns:p14="http://schemas.microsoft.com/office/powerpoint/2010/main" val="3244515197"/>
              </p:ext>
            </p:extLst>
          </p:nvPr>
        </p:nvGraphicFramePr>
        <p:xfrm>
          <a:off x="826654" y="2818630"/>
          <a:ext cx="8127999" cy="10058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925885927"/>
                    </a:ext>
                  </a:extLst>
                </a:gridCol>
                <a:gridCol w="2709333">
                  <a:extLst>
                    <a:ext uri="{9D8B030D-6E8A-4147-A177-3AD203B41FA5}">
                      <a16:colId xmlns:a16="http://schemas.microsoft.com/office/drawing/2014/main" val="3560600342"/>
                    </a:ext>
                  </a:extLst>
                </a:gridCol>
                <a:gridCol w="2709333">
                  <a:extLst>
                    <a:ext uri="{9D8B030D-6E8A-4147-A177-3AD203B41FA5}">
                      <a16:colId xmlns:a16="http://schemas.microsoft.com/office/drawing/2014/main" val="690968154"/>
                    </a:ext>
                  </a:extLst>
                </a:gridCol>
              </a:tblGrid>
              <a:tr h="370840">
                <a:tc>
                  <a:txBody>
                    <a:bodyPr/>
                    <a:lstStyle/>
                    <a:p>
                      <a:pPr marL="327025" lvl="1" indent="-327025">
                        <a:buFont typeface="Arial" panose="020B0604020202020204" pitchFamily="34" charset="0"/>
                        <a:buChar char="•"/>
                        <a:tabLst/>
                      </a:pPr>
                      <a:r>
                        <a:rPr lang="en-US" sz="2000" dirty="0"/>
                        <a:t>Fall Meet and Greet</a:t>
                      </a:r>
                    </a:p>
                    <a:p>
                      <a:pPr marL="327025" lvl="1" indent="-327025">
                        <a:buFont typeface="Arial" panose="020B0604020202020204" pitchFamily="34" charset="0"/>
                        <a:buChar char="•"/>
                        <a:tabLst/>
                      </a:pPr>
                      <a:r>
                        <a:rPr lang="en-US" sz="2000" dirty="0"/>
                        <a:t>Fall Planning</a:t>
                      </a:r>
                    </a:p>
                    <a:p>
                      <a:endParaRPr lang="en-US" sz="2000" dirty="0"/>
                    </a:p>
                  </a:txBody>
                  <a:tcPr/>
                </a:tc>
                <a:tc>
                  <a:txBody>
                    <a:bodyPr/>
                    <a:lstStyle/>
                    <a:p>
                      <a:pPr marL="285750" indent="-285750">
                        <a:buFont typeface="Arial" panose="020B0604020202020204" pitchFamily="34" charset="0"/>
                        <a:buChar char="•"/>
                      </a:pPr>
                      <a:r>
                        <a:rPr lang="en-US" sz="2000" dirty="0"/>
                        <a:t>Winter Check-In</a:t>
                      </a:r>
                    </a:p>
                  </a:txBody>
                  <a:tcPr/>
                </a:tc>
                <a:tc>
                  <a:txBody>
                    <a:bodyPr/>
                    <a:lstStyle/>
                    <a:p>
                      <a:pPr marL="285750" indent="-285750">
                        <a:buFont typeface="Arial" panose="020B0604020202020204" pitchFamily="34" charset="0"/>
                        <a:buChar char="•"/>
                      </a:pPr>
                      <a:r>
                        <a:rPr lang="en-US" sz="2000" dirty="0"/>
                        <a:t>Spring Evaluation &amp; Planning</a:t>
                      </a:r>
                    </a:p>
                  </a:txBody>
                  <a:tcPr/>
                </a:tc>
                <a:extLst>
                  <a:ext uri="{0D108BD9-81ED-4DB2-BD59-A6C34878D82A}">
                    <a16:rowId xmlns:a16="http://schemas.microsoft.com/office/drawing/2014/main" val="1633418194"/>
                  </a:ext>
                </a:extLst>
              </a:tr>
            </a:tbl>
          </a:graphicData>
        </a:graphic>
      </p:graphicFrame>
    </p:spTree>
    <p:extLst>
      <p:ext uri="{BB962C8B-B14F-4D97-AF65-F5344CB8AC3E}">
        <p14:creationId xmlns:p14="http://schemas.microsoft.com/office/powerpoint/2010/main" val="1312368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6"/>
          <p:cNvSpPr txBox="1">
            <a:spLocks noGrp="1"/>
          </p:cNvSpPr>
          <p:nvPr>
            <p:ph type="title"/>
          </p:nvPr>
        </p:nvSpPr>
        <p:spPr>
          <a:xfrm>
            <a:off x="257432" y="177032"/>
            <a:ext cx="11568000" cy="823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600"/>
              <a:buFont typeface="Helvetica Neue"/>
              <a:buNone/>
            </a:pPr>
            <a:r>
              <a:rPr lang="en-US" sz="4000" b="0" dirty="0">
                <a:solidFill>
                  <a:schemeClr val="accent6"/>
                </a:solidFill>
                <a:latin typeface="Montserrat" panose="020B0604020202020204" charset="0"/>
              </a:rPr>
              <a:t>Example: Aligning Work Based Learning </a:t>
            </a:r>
            <a:endParaRPr sz="4000" b="0" dirty="0">
              <a:solidFill>
                <a:schemeClr val="accent6"/>
              </a:solidFill>
              <a:latin typeface="Montserrat" panose="020B0604020202020204" charset="0"/>
            </a:endParaRPr>
          </a:p>
        </p:txBody>
      </p:sp>
      <p:sp>
        <p:nvSpPr>
          <p:cNvPr id="341" name="Google Shape;341;p46"/>
          <p:cNvSpPr txBox="1">
            <a:spLocks noGrp="1"/>
          </p:cNvSpPr>
          <p:nvPr>
            <p:ph type="body" idx="2"/>
          </p:nvPr>
        </p:nvSpPr>
        <p:spPr>
          <a:xfrm>
            <a:off x="353685" y="2334746"/>
            <a:ext cx="5589915" cy="3684588"/>
          </a:xfrm>
          <a:prstGeom prst="rect">
            <a:avLst/>
          </a:prstGeom>
          <a:noFill/>
          <a:ln>
            <a:noFill/>
          </a:ln>
        </p:spPr>
        <p:txBody>
          <a:bodyPr spcFirstLastPara="1" wrap="square" lIns="91425" tIns="45700" rIns="91425" bIns="45700" anchor="t" anchorCtr="0">
            <a:noAutofit/>
          </a:bodyPr>
          <a:lstStyle/>
          <a:p>
            <a:pPr marL="438150" lvl="0" indent="-285750" algn="l" rtl="0">
              <a:lnSpc>
                <a:spcPct val="115000"/>
              </a:lnSpc>
              <a:spcBef>
                <a:spcPts val="1200"/>
              </a:spcBef>
              <a:spcAft>
                <a:spcPts val="0"/>
              </a:spcAft>
              <a:buClr>
                <a:srgbClr val="262626"/>
              </a:buClr>
              <a:buSzPts val="1200"/>
              <a:buFont typeface="Noto Sans Symbols"/>
              <a:buChar char="✔"/>
            </a:pPr>
            <a:r>
              <a:rPr lang="en-US" sz="2000" dirty="0">
                <a:solidFill>
                  <a:srgbClr val="002060"/>
                </a:solidFill>
                <a:highlight>
                  <a:srgbClr val="FFFFFF"/>
                </a:highlight>
                <a:latin typeface="Montserrat"/>
                <a:ea typeface="Montserrat"/>
                <a:cs typeface="Montserrat"/>
                <a:sym typeface="Montserrat"/>
              </a:rPr>
              <a:t>Recruit business mentors</a:t>
            </a:r>
            <a:endParaRPr sz="2000" dirty="0">
              <a:solidFill>
                <a:srgbClr val="002060"/>
              </a:solidFill>
              <a:highlight>
                <a:srgbClr val="FFFFFF"/>
              </a:highlight>
              <a:latin typeface="Montserrat"/>
              <a:ea typeface="Montserrat"/>
              <a:cs typeface="Montserrat"/>
              <a:sym typeface="Montserrat"/>
            </a:endParaRPr>
          </a:p>
          <a:p>
            <a:pPr marL="438150" lvl="0" indent="-285750" algn="l" rtl="0">
              <a:lnSpc>
                <a:spcPct val="115000"/>
              </a:lnSpc>
              <a:spcBef>
                <a:spcPts val="0"/>
              </a:spcBef>
              <a:spcAft>
                <a:spcPts val="0"/>
              </a:spcAft>
              <a:buClr>
                <a:srgbClr val="262626"/>
              </a:buClr>
              <a:buSzPts val="1200"/>
              <a:buFont typeface="Noto Sans Symbols"/>
              <a:buChar char="✔"/>
            </a:pPr>
            <a:r>
              <a:rPr lang="en-US" sz="2000" dirty="0">
                <a:solidFill>
                  <a:srgbClr val="002060"/>
                </a:solidFill>
                <a:highlight>
                  <a:srgbClr val="FFFFFF"/>
                </a:highlight>
                <a:latin typeface="Montserrat"/>
                <a:ea typeface="Montserrat"/>
                <a:cs typeface="Montserrat"/>
                <a:sym typeface="Montserrat"/>
              </a:rPr>
              <a:t>Paid or non-paid work experiences</a:t>
            </a:r>
            <a:endParaRPr sz="2000" dirty="0">
              <a:solidFill>
                <a:srgbClr val="002060"/>
              </a:solidFill>
              <a:highlight>
                <a:srgbClr val="FFFFFF"/>
              </a:highlight>
              <a:latin typeface="Montserrat"/>
              <a:ea typeface="Montserrat"/>
              <a:cs typeface="Montserrat"/>
              <a:sym typeface="Montserrat"/>
            </a:endParaRPr>
          </a:p>
          <a:p>
            <a:pPr marL="438150" lvl="0" indent="-285750" algn="l" rtl="0">
              <a:lnSpc>
                <a:spcPct val="115000"/>
              </a:lnSpc>
              <a:spcBef>
                <a:spcPts val="0"/>
              </a:spcBef>
              <a:spcAft>
                <a:spcPts val="0"/>
              </a:spcAft>
              <a:buClr>
                <a:srgbClr val="262626"/>
              </a:buClr>
              <a:buSzPts val="1200"/>
              <a:buFont typeface="Noto Sans Symbols"/>
              <a:buChar char="✔"/>
            </a:pPr>
            <a:r>
              <a:rPr lang="en-US" sz="2000" dirty="0">
                <a:solidFill>
                  <a:srgbClr val="002060"/>
                </a:solidFill>
                <a:highlight>
                  <a:srgbClr val="FFFFFF"/>
                </a:highlight>
                <a:latin typeface="Montserrat"/>
                <a:ea typeface="Montserrat"/>
                <a:cs typeface="Montserrat"/>
                <a:sym typeface="Montserrat"/>
              </a:rPr>
              <a:t>Informational Interviews</a:t>
            </a:r>
            <a:endParaRPr sz="2000" dirty="0">
              <a:solidFill>
                <a:srgbClr val="002060"/>
              </a:solidFill>
              <a:highlight>
                <a:srgbClr val="FFFFFF"/>
              </a:highlight>
              <a:latin typeface="Montserrat"/>
              <a:ea typeface="Montserrat"/>
              <a:cs typeface="Montserrat"/>
              <a:sym typeface="Montserrat"/>
            </a:endParaRPr>
          </a:p>
          <a:p>
            <a:pPr marL="438150" lvl="0" indent="-285750" algn="l" rtl="0">
              <a:lnSpc>
                <a:spcPct val="115000"/>
              </a:lnSpc>
              <a:spcBef>
                <a:spcPts val="0"/>
              </a:spcBef>
              <a:spcAft>
                <a:spcPts val="0"/>
              </a:spcAft>
              <a:buClr>
                <a:srgbClr val="262626"/>
              </a:buClr>
              <a:buSzPts val="1200"/>
              <a:buFont typeface="Noto Sans Symbols"/>
              <a:buChar char="✔"/>
            </a:pPr>
            <a:r>
              <a:rPr lang="en-US" sz="2000" dirty="0">
                <a:solidFill>
                  <a:srgbClr val="002060"/>
                </a:solidFill>
                <a:highlight>
                  <a:srgbClr val="FFFFFF"/>
                </a:highlight>
                <a:latin typeface="Montserrat"/>
                <a:ea typeface="Montserrat"/>
                <a:cs typeface="Montserrat"/>
                <a:sym typeface="Montserrat"/>
              </a:rPr>
              <a:t>Creating internships</a:t>
            </a:r>
            <a:endParaRPr sz="2000" dirty="0">
              <a:solidFill>
                <a:srgbClr val="002060"/>
              </a:solidFill>
              <a:highlight>
                <a:srgbClr val="FFFFFF"/>
              </a:highlight>
              <a:latin typeface="Montserrat"/>
              <a:ea typeface="Montserrat"/>
              <a:cs typeface="Montserrat"/>
              <a:sym typeface="Montserrat"/>
            </a:endParaRPr>
          </a:p>
          <a:p>
            <a:pPr marL="438150" lvl="0" indent="-285750" algn="l" rtl="0">
              <a:lnSpc>
                <a:spcPct val="115000"/>
              </a:lnSpc>
              <a:spcBef>
                <a:spcPts val="0"/>
              </a:spcBef>
              <a:spcAft>
                <a:spcPts val="0"/>
              </a:spcAft>
              <a:buClr>
                <a:srgbClr val="262626"/>
              </a:buClr>
              <a:buSzPts val="1200"/>
              <a:buFont typeface="Noto Sans Symbols"/>
              <a:buChar char="✔"/>
            </a:pPr>
            <a:r>
              <a:rPr lang="en-US" sz="2000" dirty="0">
                <a:solidFill>
                  <a:srgbClr val="002060"/>
                </a:solidFill>
                <a:highlight>
                  <a:srgbClr val="FFFFFF"/>
                </a:highlight>
                <a:latin typeface="Montserrat"/>
                <a:ea typeface="Montserrat"/>
                <a:cs typeface="Montserrat"/>
                <a:sym typeface="Montserrat"/>
              </a:rPr>
              <a:t>Job shadowing</a:t>
            </a:r>
            <a:endParaRPr sz="2000" dirty="0">
              <a:solidFill>
                <a:srgbClr val="002060"/>
              </a:solidFill>
              <a:highlight>
                <a:srgbClr val="FFFFFF"/>
              </a:highlight>
              <a:latin typeface="Montserrat"/>
              <a:ea typeface="Montserrat"/>
              <a:cs typeface="Montserrat"/>
              <a:sym typeface="Montserrat"/>
            </a:endParaRPr>
          </a:p>
          <a:p>
            <a:pPr marL="438150" lvl="0" indent="-285750" algn="l" rtl="0">
              <a:lnSpc>
                <a:spcPct val="115000"/>
              </a:lnSpc>
              <a:spcBef>
                <a:spcPts val="0"/>
              </a:spcBef>
              <a:spcAft>
                <a:spcPts val="0"/>
              </a:spcAft>
              <a:buClr>
                <a:srgbClr val="262626"/>
              </a:buClr>
              <a:buSzPts val="1200"/>
              <a:buFont typeface="Noto Sans Symbols"/>
              <a:buChar char="✔"/>
            </a:pPr>
            <a:r>
              <a:rPr lang="en-US" sz="2000" dirty="0">
                <a:solidFill>
                  <a:srgbClr val="002060"/>
                </a:solidFill>
                <a:highlight>
                  <a:srgbClr val="FFFFFF"/>
                </a:highlight>
                <a:latin typeface="Montserrat"/>
                <a:ea typeface="Montserrat"/>
                <a:cs typeface="Montserrat"/>
                <a:sym typeface="Montserrat"/>
              </a:rPr>
              <a:t>Worksite tours</a:t>
            </a:r>
            <a:endParaRPr sz="2000" dirty="0">
              <a:solidFill>
                <a:srgbClr val="002060"/>
              </a:solidFill>
              <a:highlight>
                <a:srgbClr val="FFFFFF"/>
              </a:highlight>
              <a:latin typeface="Montserrat"/>
              <a:ea typeface="Montserrat"/>
              <a:cs typeface="Montserrat"/>
              <a:sym typeface="Montserrat"/>
            </a:endParaRPr>
          </a:p>
          <a:p>
            <a:pPr marL="438150" lvl="0" indent="-285750" algn="l" rtl="0">
              <a:lnSpc>
                <a:spcPct val="115000"/>
              </a:lnSpc>
              <a:spcBef>
                <a:spcPts val="0"/>
              </a:spcBef>
              <a:spcAft>
                <a:spcPts val="0"/>
              </a:spcAft>
              <a:buClr>
                <a:srgbClr val="262626"/>
              </a:buClr>
              <a:buSzPts val="1200"/>
              <a:buFont typeface="Noto Sans Symbols"/>
              <a:buChar char="✔"/>
            </a:pPr>
            <a:r>
              <a:rPr lang="en-US" sz="2000" dirty="0">
                <a:solidFill>
                  <a:srgbClr val="002060"/>
                </a:solidFill>
                <a:highlight>
                  <a:srgbClr val="FFFFFF"/>
                </a:highlight>
                <a:latin typeface="Montserrat"/>
                <a:ea typeface="Montserrat"/>
                <a:cs typeface="Montserrat"/>
                <a:sym typeface="Montserrat"/>
              </a:rPr>
              <a:t>Leverage VR employer relationships to develop WBL opportunities for students</a:t>
            </a:r>
            <a:endParaRPr sz="2000" dirty="0">
              <a:solidFill>
                <a:srgbClr val="002060"/>
              </a:solidFill>
              <a:highlight>
                <a:srgbClr val="FFFFFF"/>
              </a:highlight>
              <a:latin typeface="Montserrat"/>
              <a:ea typeface="Montserrat"/>
              <a:cs typeface="Montserrat"/>
              <a:sym typeface="Montserrat"/>
            </a:endParaRPr>
          </a:p>
          <a:p>
            <a:pPr marL="438150" lvl="0" indent="-285750" algn="l" rtl="0">
              <a:lnSpc>
                <a:spcPct val="115000"/>
              </a:lnSpc>
              <a:spcBef>
                <a:spcPts val="0"/>
              </a:spcBef>
              <a:spcAft>
                <a:spcPts val="0"/>
              </a:spcAft>
              <a:buClr>
                <a:srgbClr val="262626"/>
              </a:buClr>
              <a:buSzPts val="1200"/>
              <a:buFont typeface="Noto Sans Symbols"/>
              <a:buChar char="✔"/>
            </a:pPr>
            <a:r>
              <a:rPr lang="en-US" sz="2000" dirty="0">
                <a:solidFill>
                  <a:srgbClr val="002060"/>
                </a:solidFill>
                <a:highlight>
                  <a:srgbClr val="FFFFFF"/>
                </a:highlight>
                <a:latin typeface="Montserrat"/>
                <a:ea typeface="Montserrat"/>
                <a:cs typeface="Montserrat"/>
                <a:sym typeface="Montserrat"/>
              </a:rPr>
              <a:t>Out of school WBL activities </a:t>
            </a:r>
            <a:endParaRPr sz="2000" dirty="0">
              <a:solidFill>
                <a:srgbClr val="002060"/>
              </a:solidFill>
              <a:highlight>
                <a:srgbClr val="FFFFFF"/>
              </a:highlight>
              <a:latin typeface="Montserrat"/>
              <a:ea typeface="Montserrat"/>
              <a:cs typeface="Montserrat"/>
              <a:sym typeface="Montserrat"/>
            </a:endParaRPr>
          </a:p>
        </p:txBody>
      </p:sp>
      <p:sp>
        <p:nvSpPr>
          <p:cNvPr id="340" name="Google Shape;340;p46"/>
          <p:cNvSpPr txBox="1">
            <a:spLocks noGrp="1"/>
          </p:cNvSpPr>
          <p:nvPr>
            <p:ph type="body" idx="1"/>
          </p:nvPr>
        </p:nvSpPr>
        <p:spPr>
          <a:xfrm>
            <a:off x="353686" y="1461197"/>
            <a:ext cx="5589915" cy="823800"/>
          </a:xfrm>
          <a:prstGeom prst="rect">
            <a:avLst/>
          </a:prstGeom>
          <a:solidFill>
            <a:schemeClr val="accent1"/>
          </a:solidFill>
          <a:ln w="9525" cap="flat" cmpd="sng">
            <a:solidFill>
              <a:srgbClr val="6C40B8"/>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1680"/>
              <a:buNone/>
            </a:pPr>
            <a:r>
              <a:rPr lang="en-US" sz="2200">
                <a:solidFill>
                  <a:schemeClr val="bg1"/>
                </a:solidFill>
                <a:latin typeface="Arial"/>
                <a:ea typeface="Arial"/>
                <a:cs typeface="Arial"/>
                <a:sym typeface="Arial"/>
              </a:rPr>
              <a:t>Pre-ETS </a:t>
            </a:r>
            <a:endParaRPr sz="2200">
              <a:solidFill>
                <a:schemeClr val="bg1"/>
              </a:solidFill>
            </a:endParaRPr>
          </a:p>
          <a:p>
            <a:pPr marL="0" lvl="0" indent="0" algn="ctr" rtl="0">
              <a:lnSpc>
                <a:spcPct val="90000"/>
              </a:lnSpc>
              <a:spcBef>
                <a:spcPts val="0"/>
              </a:spcBef>
              <a:spcAft>
                <a:spcPts val="0"/>
              </a:spcAft>
              <a:buSzPts val="1680"/>
              <a:buNone/>
            </a:pPr>
            <a:r>
              <a:rPr lang="en-US" sz="2200">
                <a:solidFill>
                  <a:schemeClr val="bg1"/>
                </a:solidFill>
                <a:latin typeface="Arial"/>
                <a:ea typeface="Arial"/>
                <a:cs typeface="Arial"/>
                <a:sym typeface="Arial"/>
              </a:rPr>
              <a:t>(Vocational Rehabilitation)</a:t>
            </a:r>
            <a:endParaRPr sz="2200">
              <a:solidFill>
                <a:schemeClr val="bg1"/>
              </a:solidFill>
            </a:endParaRPr>
          </a:p>
        </p:txBody>
      </p:sp>
      <p:sp>
        <p:nvSpPr>
          <p:cNvPr id="342" name="Google Shape;342;p46"/>
          <p:cNvSpPr txBox="1"/>
          <p:nvPr/>
        </p:nvSpPr>
        <p:spPr>
          <a:xfrm>
            <a:off x="6737684" y="1473002"/>
            <a:ext cx="5087748" cy="861744"/>
          </a:xfrm>
          <a:prstGeom prst="rect">
            <a:avLst/>
          </a:prstGeom>
          <a:solidFill>
            <a:schemeClr val="accent1"/>
          </a:solidFill>
          <a:ln w="9525" cap="flat" cmpd="sng">
            <a:solidFill>
              <a:srgbClr val="6C40B8"/>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bg1"/>
                </a:solidFill>
                <a:latin typeface="Helvetica Neue"/>
                <a:ea typeface="Helvetica Neue"/>
                <a:cs typeface="Helvetica Neue"/>
                <a:sym typeface="Helvetica Neue"/>
              </a:rPr>
              <a:t>IDEA Transition Services (Local Education Agency)</a:t>
            </a:r>
            <a:endParaRPr sz="2200" b="1" i="0" u="none" strike="noStrike" cap="none">
              <a:solidFill>
                <a:schemeClr val="bg1"/>
              </a:solidFill>
              <a:latin typeface="Helvetica Neue"/>
              <a:ea typeface="Helvetica Neue"/>
              <a:cs typeface="Helvetica Neue"/>
              <a:sym typeface="Helvetica Neue"/>
            </a:endParaRPr>
          </a:p>
        </p:txBody>
      </p:sp>
      <p:sp>
        <p:nvSpPr>
          <p:cNvPr id="343" name="Google Shape;343;p46"/>
          <p:cNvSpPr txBox="1">
            <a:spLocks noGrp="1"/>
          </p:cNvSpPr>
          <p:nvPr>
            <p:ph type="body" idx="4294967295"/>
          </p:nvPr>
        </p:nvSpPr>
        <p:spPr>
          <a:xfrm>
            <a:off x="6737684" y="2458108"/>
            <a:ext cx="5087748" cy="3810960"/>
          </a:xfrm>
          <a:prstGeom prst="rect">
            <a:avLst/>
          </a:prstGeom>
          <a:noFill/>
          <a:ln>
            <a:noFill/>
          </a:ln>
        </p:spPr>
        <p:txBody>
          <a:bodyPr spcFirstLastPara="1" wrap="square" lIns="91425" tIns="45700" rIns="91425" bIns="45700" anchor="t" anchorCtr="0">
            <a:normAutofit/>
          </a:bodyPr>
          <a:lstStyle/>
          <a:p>
            <a:pPr marL="285750" lvl="0" indent="-285750" algn="l" rtl="0">
              <a:lnSpc>
                <a:spcPct val="115000"/>
              </a:lnSpc>
              <a:spcBef>
                <a:spcPts val="1200"/>
              </a:spcBef>
              <a:spcAft>
                <a:spcPts val="0"/>
              </a:spcAft>
              <a:buClr>
                <a:schemeClr val="dk1"/>
              </a:buClr>
              <a:buSzPts val="1100"/>
              <a:buFont typeface="Noto Sans Symbols"/>
              <a:buChar char="✔"/>
            </a:pPr>
            <a:r>
              <a:rPr lang="en-US" sz="2000" dirty="0">
                <a:solidFill>
                  <a:srgbClr val="002060"/>
                </a:solidFill>
                <a:highlight>
                  <a:srgbClr val="FFFFFF"/>
                </a:highlight>
                <a:latin typeface="Montserrat"/>
                <a:ea typeface="Montserrat"/>
                <a:cs typeface="Montserrat"/>
                <a:sym typeface="Montserrat"/>
              </a:rPr>
              <a:t>Provide job shadowing activities </a:t>
            </a:r>
            <a:endParaRPr sz="2000" dirty="0">
              <a:solidFill>
                <a:srgbClr val="002060"/>
              </a:solidFill>
              <a:highlight>
                <a:srgbClr val="FFFFFF"/>
              </a:highlight>
              <a:latin typeface="Montserrat"/>
              <a:ea typeface="Montserrat"/>
              <a:cs typeface="Montserrat"/>
              <a:sym typeface="Montserrat"/>
            </a:endParaRPr>
          </a:p>
          <a:p>
            <a:pPr marL="285750" lvl="0" indent="-285750" algn="l" rtl="0">
              <a:lnSpc>
                <a:spcPct val="110000"/>
              </a:lnSpc>
              <a:spcBef>
                <a:spcPts val="0"/>
              </a:spcBef>
              <a:spcAft>
                <a:spcPts val="0"/>
              </a:spcAft>
              <a:buClr>
                <a:schemeClr val="dk1"/>
              </a:buClr>
              <a:buSzPts val="1100"/>
              <a:buFont typeface="Noto Sans Symbols"/>
              <a:buChar char="✔"/>
            </a:pPr>
            <a:r>
              <a:rPr lang="en-US" sz="2000" dirty="0">
                <a:solidFill>
                  <a:srgbClr val="002060"/>
                </a:solidFill>
                <a:highlight>
                  <a:srgbClr val="FFFFFF"/>
                </a:highlight>
                <a:latin typeface="Montserrat"/>
                <a:ea typeface="Montserrat"/>
                <a:cs typeface="Montserrat"/>
                <a:sym typeface="Montserrat"/>
              </a:rPr>
              <a:t>Provide work experience rotations</a:t>
            </a:r>
            <a:endParaRPr sz="2000" dirty="0">
              <a:solidFill>
                <a:srgbClr val="002060"/>
              </a:solidFill>
              <a:highlight>
                <a:srgbClr val="FFFFFF"/>
              </a:highlight>
              <a:latin typeface="Montserrat"/>
              <a:ea typeface="Montserrat"/>
              <a:cs typeface="Montserrat"/>
              <a:sym typeface="Montserrat"/>
            </a:endParaRPr>
          </a:p>
          <a:p>
            <a:pPr marL="285750" lvl="0" indent="-285750" algn="l" rtl="0">
              <a:lnSpc>
                <a:spcPct val="110000"/>
              </a:lnSpc>
              <a:spcBef>
                <a:spcPts val="0"/>
              </a:spcBef>
              <a:spcAft>
                <a:spcPts val="0"/>
              </a:spcAft>
              <a:buClr>
                <a:schemeClr val="dk1"/>
              </a:buClr>
              <a:buSzPts val="1100"/>
              <a:buFont typeface="Noto Sans Symbols"/>
              <a:buChar char="✔"/>
            </a:pPr>
            <a:r>
              <a:rPr lang="en-US" sz="2000" dirty="0">
                <a:solidFill>
                  <a:srgbClr val="002060"/>
                </a:solidFill>
                <a:highlight>
                  <a:srgbClr val="FFFFFF"/>
                </a:highlight>
                <a:latin typeface="Montserrat"/>
                <a:ea typeface="Montserrat"/>
                <a:cs typeface="Montserrat"/>
                <a:sym typeface="Montserrat"/>
              </a:rPr>
              <a:t>Provide school-based work preparation (e.g., mock interviews, resume writing, job applications, school-based enterprises)</a:t>
            </a:r>
            <a:endParaRPr sz="2000" dirty="0">
              <a:solidFill>
                <a:srgbClr val="002060"/>
              </a:solidFill>
              <a:highlight>
                <a:srgbClr val="FFFFFF"/>
              </a:highlight>
              <a:latin typeface="Montserrat"/>
              <a:ea typeface="Montserrat"/>
              <a:cs typeface="Montserrat"/>
              <a:sym typeface="Montserrat"/>
            </a:endParaRPr>
          </a:p>
          <a:p>
            <a:pPr marL="285750" lvl="0" indent="-285750" algn="l" rtl="0">
              <a:lnSpc>
                <a:spcPct val="110000"/>
              </a:lnSpc>
              <a:spcBef>
                <a:spcPts val="0"/>
              </a:spcBef>
              <a:spcAft>
                <a:spcPts val="0"/>
              </a:spcAft>
              <a:buClr>
                <a:schemeClr val="dk1"/>
              </a:buClr>
              <a:buSzPts val="1100"/>
              <a:buFont typeface="Noto Sans Symbols"/>
              <a:buChar char="✔"/>
            </a:pPr>
            <a:r>
              <a:rPr lang="en-US" sz="2000" dirty="0">
                <a:solidFill>
                  <a:srgbClr val="002060"/>
                </a:solidFill>
                <a:highlight>
                  <a:srgbClr val="FFFFFF"/>
                </a:highlight>
                <a:latin typeface="Montserrat"/>
                <a:ea typeface="Montserrat"/>
                <a:cs typeface="Montserrat"/>
                <a:sym typeface="Montserrat"/>
              </a:rPr>
              <a:t>Invite guest speakers to present career information</a:t>
            </a:r>
            <a:endParaRPr sz="2000" dirty="0">
              <a:solidFill>
                <a:srgbClr val="002060"/>
              </a:solidFill>
              <a:highlight>
                <a:srgbClr val="FFFFFF"/>
              </a:highlight>
              <a:latin typeface="Montserrat"/>
              <a:ea typeface="Montserrat"/>
              <a:cs typeface="Montserrat"/>
              <a:sym typeface="Montserrat"/>
            </a:endParaRPr>
          </a:p>
          <a:p>
            <a:pPr marL="285750" lvl="0" indent="-285750" algn="l" rtl="0">
              <a:lnSpc>
                <a:spcPct val="110000"/>
              </a:lnSpc>
              <a:spcBef>
                <a:spcPts val="0"/>
              </a:spcBef>
              <a:spcAft>
                <a:spcPts val="0"/>
              </a:spcAft>
              <a:buClr>
                <a:schemeClr val="dk1"/>
              </a:buClr>
              <a:buSzPts val="1100"/>
              <a:buFont typeface="Noto Sans Symbols"/>
              <a:buChar char="✔"/>
            </a:pPr>
            <a:r>
              <a:rPr lang="en-US" sz="2000" dirty="0">
                <a:solidFill>
                  <a:srgbClr val="002060"/>
                </a:solidFill>
                <a:highlight>
                  <a:srgbClr val="FFFFFF"/>
                </a:highlight>
                <a:latin typeface="Montserrat"/>
                <a:ea typeface="Montserrat"/>
                <a:cs typeface="Montserrat"/>
                <a:sym typeface="Montserrat"/>
              </a:rPr>
              <a:t>Coordinate with CTE for work based activities</a:t>
            </a:r>
            <a:endParaRPr sz="2000" dirty="0">
              <a:solidFill>
                <a:srgbClr val="002060"/>
              </a:solidFill>
              <a:highlight>
                <a:srgbClr val="FFFFFF"/>
              </a:highlight>
              <a:latin typeface="Montserrat"/>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endParaRPr sz="1200" dirty="0">
              <a:solidFill>
                <a:srgbClr val="262626"/>
              </a:solidFill>
              <a:highlight>
                <a:srgbClr val="FFFFFF"/>
              </a:highlight>
              <a:latin typeface="Arial"/>
              <a:ea typeface="Arial"/>
              <a:cs typeface="Arial"/>
              <a:sym typeface="Arial"/>
            </a:endParaRPr>
          </a:p>
          <a:p>
            <a:pPr marL="228600" lvl="0" indent="-104140" algn="l" rtl="0">
              <a:lnSpc>
                <a:spcPct val="90000"/>
              </a:lnSpc>
              <a:spcBef>
                <a:spcPts val="1200"/>
              </a:spcBef>
              <a:spcAft>
                <a:spcPts val="0"/>
              </a:spcAft>
              <a:buSzPts val="1960"/>
              <a:buNone/>
            </a:pPr>
            <a:endParaRPr dirty="0"/>
          </a:p>
        </p:txBody>
      </p:sp>
    </p:spTree>
    <p:extLst>
      <p:ext uri="{BB962C8B-B14F-4D97-AF65-F5344CB8AC3E}">
        <p14:creationId xmlns:p14="http://schemas.microsoft.com/office/powerpoint/2010/main" val="257867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5A65-0BD9-8463-23EE-DFC439C741C0}"/>
              </a:ext>
            </a:extLst>
          </p:cNvPr>
          <p:cNvSpPr>
            <a:spLocks noGrp="1"/>
          </p:cNvSpPr>
          <p:nvPr>
            <p:ph type="title"/>
          </p:nvPr>
        </p:nvSpPr>
        <p:spPr>
          <a:xfrm>
            <a:off x="257432" y="0"/>
            <a:ext cx="11567984" cy="836023"/>
          </a:xfrm>
        </p:spPr>
        <p:txBody>
          <a:bodyPr/>
          <a:lstStyle/>
          <a:p>
            <a:r>
              <a:rPr lang="en-US" dirty="0">
                <a:solidFill>
                  <a:srgbClr val="0070C0"/>
                </a:solidFill>
              </a:rPr>
              <a:t>Example of</a:t>
            </a:r>
            <a:r>
              <a:rPr lang="en-US" dirty="0"/>
              <a:t> </a:t>
            </a:r>
            <a:r>
              <a:rPr lang="en-US" dirty="0">
                <a:solidFill>
                  <a:srgbClr val="0070C0"/>
                </a:solidFill>
              </a:rPr>
              <a:t>Coordination: IEP with IPE</a:t>
            </a:r>
            <a:endParaRPr lang="en-US" dirty="0"/>
          </a:p>
        </p:txBody>
      </p:sp>
      <p:sp>
        <p:nvSpPr>
          <p:cNvPr id="3" name="Content Placeholder 2">
            <a:extLst>
              <a:ext uri="{FF2B5EF4-FFF2-40B4-BE49-F238E27FC236}">
                <a16:creationId xmlns:a16="http://schemas.microsoft.com/office/drawing/2014/main" id="{9508AB92-7BF3-6AD7-0AC5-D15BF9E3DAB0}"/>
              </a:ext>
            </a:extLst>
          </p:cNvPr>
          <p:cNvSpPr>
            <a:spLocks noGrp="1"/>
          </p:cNvSpPr>
          <p:nvPr>
            <p:ph idx="1"/>
          </p:nvPr>
        </p:nvSpPr>
        <p:spPr>
          <a:xfrm>
            <a:off x="257433" y="1825625"/>
            <a:ext cx="3374042" cy="4104912"/>
          </a:xfrm>
        </p:spPr>
        <p:txBody>
          <a:bodyPr/>
          <a:lstStyle/>
          <a:p>
            <a:pPr marL="0" indent="0">
              <a:buNone/>
            </a:pPr>
            <a:r>
              <a:rPr lang="en-US" dirty="0"/>
              <a:t>See video 21:03-22:30</a:t>
            </a:r>
          </a:p>
          <a:p>
            <a:pPr marL="0" indent="0">
              <a:buNone/>
            </a:pPr>
            <a:endParaRPr lang="en-US" dirty="0"/>
          </a:p>
        </p:txBody>
      </p:sp>
      <p:pic>
        <p:nvPicPr>
          <p:cNvPr id="4" name="Picture 3">
            <a:hlinkClick r:id="rId3"/>
            <a:extLst>
              <a:ext uri="{FF2B5EF4-FFF2-40B4-BE49-F238E27FC236}">
                <a16:creationId xmlns:a16="http://schemas.microsoft.com/office/drawing/2014/main" id="{D24A046F-4D3B-A6E5-688D-51C6C197D887}"/>
              </a:ext>
            </a:extLst>
          </p:cNvPr>
          <p:cNvPicPr>
            <a:picLocks noChangeAspect="1"/>
          </p:cNvPicPr>
          <p:nvPr/>
        </p:nvPicPr>
        <p:blipFill rotWithShape="1">
          <a:blip r:embed="rId4"/>
          <a:srcRect l="3734" t="15932" r="2382" b="-1"/>
          <a:stretch/>
        </p:blipFill>
        <p:spPr>
          <a:xfrm>
            <a:off x="3603094" y="1073281"/>
            <a:ext cx="8591564" cy="5784719"/>
          </a:xfrm>
          <a:prstGeom prst="rect">
            <a:avLst/>
          </a:prstGeom>
        </p:spPr>
      </p:pic>
      <p:sp>
        <p:nvSpPr>
          <p:cNvPr id="5" name="Rectangle 4">
            <a:extLst>
              <a:ext uri="{FF2B5EF4-FFF2-40B4-BE49-F238E27FC236}">
                <a16:creationId xmlns:a16="http://schemas.microsoft.com/office/drawing/2014/main" id="{DF46AB46-2FF7-106B-BD3E-974702397A15}"/>
              </a:ext>
            </a:extLst>
          </p:cNvPr>
          <p:cNvSpPr/>
          <p:nvPr/>
        </p:nvSpPr>
        <p:spPr>
          <a:xfrm>
            <a:off x="0" y="3503975"/>
            <a:ext cx="3657670" cy="923330"/>
          </a:xfrm>
          <a:prstGeom prst="rect">
            <a:avLst/>
          </a:prstGeom>
        </p:spPr>
        <p:txBody>
          <a:bodyPr wrap="square">
            <a:spAutoFit/>
          </a:bodyPr>
          <a:lstStyle/>
          <a:p>
            <a:r>
              <a:rPr lang="en-US" dirty="0">
                <a:hlinkClick r:id="rId3"/>
              </a:rPr>
              <a:t>https://mediahub.ku.edu/media/VRSS+WK+3+presentationA+Building+Your+Local+Partnership/0_kwitus3u</a:t>
            </a:r>
            <a:r>
              <a:rPr lang="en-US" dirty="0"/>
              <a:t> </a:t>
            </a:r>
          </a:p>
        </p:txBody>
      </p:sp>
    </p:spTree>
    <p:extLst>
      <p:ext uri="{BB962C8B-B14F-4D97-AF65-F5344CB8AC3E}">
        <p14:creationId xmlns:p14="http://schemas.microsoft.com/office/powerpoint/2010/main" val="261959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94D5F-FC5F-4AB4-EE68-959BF6E260FA}"/>
              </a:ext>
            </a:extLst>
          </p:cNvPr>
          <p:cNvSpPr>
            <a:spLocks noGrp="1"/>
          </p:cNvSpPr>
          <p:nvPr>
            <p:ph type="ctrTitle"/>
          </p:nvPr>
        </p:nvSpPr>
        <p:spPr/>
        <p:txBody>
          <a:bodyPr/>
          <a:lstStyle/>
          <a:p>
            <a:r>
              <a:rPr lang="en-US" dirty="0"/>
              <a:t>A Little Bit of Reflection &amp; Next Steps</a:t>
            </a:r>
          </a:p>
        </p:txBody>
      </p:sp>
    </p:spTree>
    <p:extLst>
      <p:ext uri="{BB962C8B-B14F-4D97-AF65-F5344CB8AC3E}">
        <p14:creationId xmlns:p14="http://schemas.microsoft.com/office/powerpoint/2010/main" val="2577186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9D2C03-598C-7239-19BF-D8629A3482AB}"/>
              </a:ext>
            </a:extLst>
          </p:cNvPr>
          <p:cNvPicPr>
            <a:picLocks noChangeAspect="1"/>
          </p:cNvPicPr>
          <p:nvPr/>
        </p:nvPicPr>
        <p:blipFill rotWithShape="1">
          <a:blip r:embed="rId3"/>
          <a:srcRect l="5927" t="10000" r="3063" b="18148"/>
          <a:stretch/>
        </p:blipFill>
        <p:spPr>
          <a:xfrm>
            <a:off x="330200" y="558800"/>
            <a:ext cx="7577580" cy="4622800"/>
          </a:xfrm>
          <a:prstGeom prst="rect">
            <a:avLst/>
          </a:prstGeom>
        </p:spPr>
      </p:pic>
      <p:pic>
        <p:nvPicPr>
          <p:cNvPr id="8" name="Picture 7">
            <a:extLst>
              <a:ext uri="{FF2B5EF4-FFF2-40B4-BE49-F238E27FC236}">
                <a16:creationId xmlns:a16="http://schemas.microsoft.com/office/drawing/2014/main" id="{67A410CD-D591-0BEA-9011-AA23FE885FB5}"/>
              </a:ext>
            </a:extLst>
          </p:cNvPr>
          <p:cNvPicPr>
            <a:picLocks noChangeAspect="1"/>
          </p:cNvPicPr>
          <p:nvPr/>
        </p:nvPicPr>
        <p:blipFill rotWithShape="1">
          <a:blip r:embed="rId4"/>
          <a:srcRect l="6203" t="8148" r="4208" b="20741"/>
          <a:stretch/>
        </p:blipFill>
        <p:spPr>
          <a:xfrm>
            <a:off x="4240953" y="1828800"/>
            <a:ext cx="7951047" cy="4876800"/>
          </a:xfrm>
          <a:prstGeom prst="rect">
            <a:avLst/>
          </a:prstGeom>
        </p:spPr>
      </p:pic>
    </p:spTree>
    <p:extLst>
      <p:ext uri="{BB962C8B-B14F-4D97-AF65-F5344CB8AC3E}">
        <p14:creationId xmlns:p14="http://schemas.microsoft.com/office/powerpoint/2010/main" val="4089120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94D5F-FC5F-4AB4-EE68-959BF6E260FA}"/>
              </a:ext>
            </a:extLst>
          </p:cNvPr>
          <p:cNvSpPr>
            <a:spLocks noGrp="1"/>
          </p:cNvSpPr>
          <p:nvPr>
            <p:ph type="ctrTitle"/>
          </p:nvPr>
        </p:nvSpPr>
        <p:spPr/>
        <p:txBody>
          <a:bodyPr/>
          <a:lstStyle/>
          <a:p>
            <a:r>
              <a:rPr lang="en-US" dirty="0"/>
              <a:t>Bonus Resources</a:t>
            </a:r>
          </a:p>
        </p:txBody>
      </p:sp>
    </p:spTree>
    <p:extLst>
      <p:ext uri="{BB962C8B-B14F-4D97-AF65-F5344CB8AC3E}">
        <p14:creationId xmlns:p14="http://schemas.microsoft.com/office/powerpoint/2010/main" val="579559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052" y="965041"/>
            <a:ext cx="10982960" cy="980081"/>
          </a:xfrm>
        </p:spPr>
        <p:txBody>
          <a:bodyPr>
            <a:noAutofit/>
          </a:bodyPr>
          <a:lstStyle/>
          <a:p>
            <a:r>
              <a:rPr lang="en-US" dirty="0">
                <a:solidFill>
                  <a:srgbClr val="00B050"/>
                </a:solidFill>
                <a:latin typeface="Arial" panose="020B0604020202020204" pitchFamily="34" charset="0"/>
                <a:cs typeface="Arial" panose="020B0604020202020204" pitchFamily="34" charset="0"/>
              </a:rPr>
              <a:t>Pre-ETS “required” activities </a:t>
            </a:r>
          </a:p>
        </p:txBody>
      </p:sp>
      <p:sp>
        <p:nvSpPr>
          <p:cNvPr id="10" name="Content Placeholder 9"/>
          <p:cNvSpPr>
            <a:spLocks noGrp="1"/>
          </p:cNvSpPr>
          <p:nvPr>
            <p:ph idx="1"/>
          </p:nvPr>
        </p:nvSpPr>
        <p:spPr>
          <a:xfrm>
            <a:off x="418730" y="1945122"/>
            <a:ext cx="11354540" cy="3840163"/>
          </a:xfrm>
        </p:spPr>
        <p:txBody>
          <a:bodyPr>
            <a:normAutofit fontScale="25000" lnSpcReduction="20000"/>
          </a:bodyPr>
          <a:lstStyle/>
          <a:p>
            <a:pPr marL="0" indent="0">
              <a:buNone/>
            </a:pPr>
            <a:r>
              <a:rPr lang="en-US" sz="9600" dirty="0"/>
              <a:t>1.  </a:t>
            </a:r>
            <a:r>
              <a:rPr lang="en-US" sz="11200" u="sng" dirty="0">
                <a:latin typeface="Arial" panose="020B0604020202020204" pitchFamily="34" charset="0"/>
                <a:cs typeface="Arial" panose="020B0604020202020204" pitchFamily="34" charset="0"/>
              </a:rPr>
              <a:t>Job exploration counseling</a:t>
            </a:r>
          </a:p>
          <a:p>
            <a:pPr marL="476250" marR="0" lvl="1" indent="0" algn="l" defTabSz="914400" rtl="0" eaLnBrk="1" fontAlgn="auto" latinLnBrk="0" hangingPunct="1">
              <a:lnSpc>
                <a:spcPct val="115000"/>
              </a:lnSpc>
              <a:spcBef>
                <a:spcPts val="0"/>
              </a:spcBef>
              <a:spcAft>
                <a:spcPts val="1000"/>
              </a:spcAft>
              <a:buClr>
                <a:srgbClr val="080808"/>
              </a:buClr>
              <a:buSzPts val="2400"/>
              <a:buNone/>
              <a:tabLst/>
              <a:defRPr/>
            </a:pPr>
            <a:endParaRPr kumimoji="0" lang="en-US" sz="9600" b="0" i="0" u="none" strike="noStrike" kern="0" cap="none" spc="0" normalizeH="0" baseline="0" noProof="0" dirty="0">
              <a:ln>
                <a:noFill/>
              </a:ln>
              <a:solidFill>
                <a:srgbClr val="034680"/>
              </a:solidFill>
              <a:effectLst/>
              <a:uLnTx/>
              <a:uFillTx/>
              <a:latin typeface="Arial" panose="020B0604020202020204" pitchFamily="34" charset="0"/>
              <a:cs typeface="Arial" panose="020B0604020202020204" pitchFamily="34" charset="0"/>
              <a:sym typeface="Arial"/>
              <a:hlinkClick r:id="" action="ppaction://noaction"/>
            </a:endParaRPr>
          </a:p>
          <a:p>
            <a:pPr marL="857250" lvl="1" indent="-381000">
              <a:lnSpc>
                <a:spcPct val="115000"/>
              </a:lnSpc>
              <a:spcBef>
                <a:spcPts val="0"/>
              </a:spcBef>
              <a:spcAft>
                <a:spcPts val="1000"/>
              </a:spcAft>
              <a:buClr>
                <a:srgbClr val="080808"/>
              </a:buClr>
              <a:buSzPts val="2400"/>
              <a:buFont typeface="Arial"/>
              <a:buChar char="•"/>
              <a:defRPr/>
            </a:pPr>
            <a:r>
              <a:rPr lang="en-US" sz="9600" dirty="0">
                <a:solidFill>
                  <a:srgbClr val="0070C0"/>
                </a:solidFill>
                <a:latin typeface="Arial" panose="020B0604020202020204" pitchFamily="34" charset="0"/>
                <a:hlinkClick r:id="rId3"/>
              </a:rPr>
              <a:t>T-Folio</a:t>
            </a:r>
            <a:endParaRPr kumimoji="0" lang="en-US" sz="9600" i="0" u="none" strike="noStrike" kern="1200" cap="none" spc="0" normalizeH="0" baseline="0" noProof="0" dirty="0">
              <a:ln>
                <a:noFill/>
              </a:ln>
              <a:solidFill>
                <a:srgbClr val="545E74"/>
              </a:solidFill>
              <a:effectLst/>
              <a:uLnTx/>
              <a:uFillTx/>
              <a:latin typeface="Arial" panose="020B0604020202020204" pitchFamily="34" charset="0"/>
              <a:cs typeface="Arial" panose="020B0604020202020204" pitchFamily="34" charset="0"/>
              <a:sym typeface="Arial"/>
              <a:hlinkClick r:id="rId4"/>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b="0" i="0" u="none" strike="noStrike" kern="1200" cap="none" spc="0" normalizeH="0" baseline="0" noProof="0" dirty="0">
                <a:ln>
                  <a:noFill/>
                </a:ln>
                <a:solidFill>
                  <a:srgbClr val="545E74"/>
                </a:solidFill>
                <a:effectLst/>
                <a:uLnTx/>
                <a:uFillTx/>
                <a:latin typeface="Arial" panose="020B0604020202020204" pitchFamily="34" charset="0"/>
                <a:cs typeface="Arial" panose="020B0604020202020204" pitchFamily="34" charset="0"/>
                <a:sym typeface="Arial"/>
                <a:hlinkClick r:id="rId4"/>
              </a:rPr>
              <a:t>https://www.careeronestop.org/ExploreCareers/explore-careers.aspx</a:t>
            </a:r>
            <a:endParaRPr kumimoji="0" lang="en-US" sz="9600" b="0" i="0" u="none" strike="noStrike" kern="1200" cap="none" spc="0" normalizeH="0" baseline="0" noProof="0" dirty="0">
              <a:ln>
                <a:noFill/>
              </a:ln>
              <a:solidFill>
                <a:srgbClr val="545E74"/>
              </a:solidFill>
              <a:effectLst/>
              <a:uLnTx/>
              <a:uFillTx/>
              <a:latin typeface="Arial" panose="020B0604020202020204" pitchFamily="34" charset="0"/>
              <a:cs typeface="Arial" panose="020B0604020202020204" pitchFamily="34" charset="0"/>
              <a:sym typeface="Arial"/>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b="0" i="0" u="none" strike="noStrike" kern="1200" cap="none" spc="0" normalizeH="0" baseline="0" noProof="0" dirty="0">
                <a:ln>
                  <a:noFill/>
                </a:ln>
                <a:solidFill>
                  <a:srgbClr val="545E74"/>
                </a:solidFill>
                <a:effectLst/>
                <a:uLnTx/>
                <a:uFillTx/>
                <a:latin typeface="Arial" panose="020B0604020202020204" pitchFamily="34" charset="0"/>
                <a:cs typeface="Arial" panose="020B0604020202020204" pitchFamily="34" charset="0"/>
                <a:sym typeface="Arial"/>
                <a:hlinkClick r:id="rId5"/>
              </a:rPr>
              <a:t>https://www.mynextmove.org</a:t>
            </a:r>
            <a:r>
              <a:rPr kumimoji="0" lang="en-US" sz="9600" b="0" i="0" u="none" strike="noStrike" kern="1200" cap="none" spc="0" normalizeH="0" baseline="0" noProof="0" dirty="0">
                <a:ln>
                  <a:noFill/>
                </a:ln>
                <a:solidFill>
                  <a:srgbClr val="545E74"/>
                </a:solidFill>
                <a:effectLst/>
                <a:uLnTx/>
                <a:uFillTx/>
                <a:latin typeface="Arial" panose="020B0604020202020204" pitchFamily="34" charset="0"/>
                <a:cs typeface="Arial" panose="020B0604020202020204" pitchFamily="34" charset="0"/>
                <a:sym typeface="Arial"/>
              </a:rPr>
              <a:t> </a:t>
            </a: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b="0" i="0" u="none" strike="noStrike" kern="0" cap="none" spc="0" normalizeH="0" baseline="0" noProof="0" dirty="0">
                <a:ln>
                  <a:noFill/>
                </a:ln>
                <a:solidFill>
                  <a:srgbClr val="034680"/>
                </a:solidFill>
                <a:effectLst/>
                <a:uLnTx/>
                <a:uFillTx/>
                <a:latin typeface="Arial" panose="020B0604020202020204" pitchFamily="34" charset="0"/>
                <a:cs typeface="Arial" panose="020B0604020202020204" pitchFamily="34" charset="0"/>
                <a:sym typeface="Arial"/>
                <a:hlinkClick r:id="rId6"/>
              </a:rPr>
              <a:t>Road Trip Nation - YouTube Channel</a:t>
            </a:r>
            <a:endParaRPr kumimoji="0" lang="en-US" sz="9600" b="0" i="0" u="none" strike="noStrike" kern="0" cap="none" spc="0" normalizeH="0" baseline="0" noProof="0" dirty="0">
              <a:ln>
                <a:noFill/>
              </a:ln>
              <a:solidFill>
                <a:srgbClr val="034680"/>
              </a:solidFill>
              <a:effectLst/>
              <a:uLnTx/>
              <a:uFillTx/>
              <a:latin typeface="Arial" panose="020B0604020202020204" pitchFamily="34" charset="0"/>
              <a:cs typeface="Arial" panose="020B0604020202020204" pitchFamily="34" charset="0"/>
              <a:sym typeface="Arial"/>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hlinkClick r:id="rId7"/>
              </a:rPr>
              <a:t>Dr. Kit Career Videos</a:t>
            </a:r>
            <a:endParaRPr lang="en-US" sz="28800" kern="0" dirty="0">
              <a:solidFill>
                <a:srgbClr val="034680"/>
              </a:solidFill>
              <a:latin typeface="Arial" panose="020B0604020202020204" pitchFamily="34" charset="0"/>
              <a:cs typeface="Arial" panose="020B0604020202020204" pitchFamily="34" charset="0"/>
              <a:sym typeface="Arial"/>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hlinkClick r:id="rId8"/>
              </a:rPr>
              <a:t>Virginia Career View </a:t>
            </a:r>
            <a:endParaRPr kumimoji="0" lang="en-US" sz="9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a:p>
            <a:pPr marL="457200" lvl="1" indent="0">
              <a:buNone/>
            </a:pPr>
            <a:endParaRPr lang="en-US" sz="9200" dirty="0">
              <a:latin typeface="Arial" panose="020B0604020202020204" pitchFamily="34" charset="0"/>
              <a:cs typeface="Arial" panose="020B0604020202020204" pitchFamily="34" charset="0"/>
            </a:endParaRPr>
          </a:p>
          <a:p>
            <a:pPr marL="0" indent="0">
              <a:buNone/>
            </a:pPr>
            <a:r>
              <a:rPr lang="en-US" sz="9600" dirty="0">
                <a:latin typeface="Arial" panose="020B0604020202020204" pitchFamily="34" charset="0"/>
                <a:cs typeface="Arial" panose="020B0604020202020204" pitchFamily="34" charset="0"/>
              </a:rPr>
              <a:t>	</a:t>
            </a:r>
          </a:p>
          <a:p>
            <a:pPr marL="0" indent="0">
              <a:buNone/>
            </a:pPr>
            <a:r>
              <a:rPr lang="en-US" sz="9600" dirty="0">
                <a:latin typeface="Arial" panose="020B0604020202020204" pitchFamily="34" charset="0"/>
                <a:cs typeface="Arial" panose="020B0604020202020204" pitchFamily="34" charset="0"/>
              </a:rPr>
              <a:t> </a:t>
            </a:r>
          </a:p>
          <a:p>
            <a:pPr marL="0" indent="0">
              <a:buNone/>
            </a:pPr>
            <a:r>
              <a:rPr lang="en-US" dirty="0">
                <a:latin typeface="Arial" panose="020B0604020202020204" pitchFamily="34" charset="0"/>
                <a:cs typeface="Arial" panose="020B0604020202020204" pitchFamily="34" charset="0"/>
              </a:rPr>
              <a:t>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1FA0381A-E867-46CB-ACA5-81E3E2ADB557}"/>
              </a:ext>
            </a:extLst>
          </p:cNvPr>
          <p:cNvPicPr>
            <a:picLocks noChangeAspect="1"/>
          </p:cNvPicPr>
          <p:nvPr/>
        </p:nvPicPr>
        <p:blipFill>
          <a:blip r:embed="rId9"/>
          <a:stretch>
            <a:fillRect/>
          </a:stretch>
        </p:blipFill>
        <p:spPr>
          <a:xfrm>
            <a:off x="7826946" y="284109"/>
            <a:ext cx="3450635" cy="585267"/>
          </a:xfrm>
          <a:prstGeom prst="rect">
            <a:avLst/>
          </a:prstGeom>
        </p:spPr>
      </p:pic>
      <p:sp>
        <p:nvSpPr>
          <p:cNvPr id="6" name="Slide Number Placeholder 1">
            <a:extLst>
              <a:ext uri="{FF2B5EF4-FFF2-40B4-BE49-F238E27FC236}">
                <a16:creationId xmlns:a16="http://schemas.microsoft.com/office/drawing/2014/main" id="{BCCF98D1-C4E1-486F-966C-F1B2AF85C294}"/>
              </a:ext>
            </a:extLst>
          </p:cNvPr>
          <p:cNvSpPr>
            <a:spLocks noGrp="1"/>
          </p:cNvSpPr>
          <p:nvPr>
            <p:ph type="sldNum" sz="quarter" idx="12"/>
          </p:nvPr>
        </p:nvSpPr>
        <p:spPr>
          <a:xfrm>
            <a:off x="8534400" y="6400817"/>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765AB44-07C5-49CE-86A5-1AD2604BA3BE}" type="slidenum">
              <a:rPr lang="en-US" smtClean="0">
                <a:solidFill>
                  <a:prstClr val="white"/>
                </a:solidFil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800" b="0" i="0" u="none" strike="noStrike" kern="0" cap="none" spc="0" normalizeH="0" baseline="0" noProof="0" dirty="0">
              <a:ln>
                <a:noFill/>
              </a:ln>
              <a:solidFill>
                <a:srgbClr val="888888"/>
              </a:solidFill>
              <a:effectLst/>
              <a:uLnTx/>
              <a:uFillTx/>
              <a:latin typeface="Arial"/>
              <a:ea typeface="+mn-ea"/>
              <a:cs typeface="Arial"/>
              <a:sym typeface="Arial"/>
            </a:endParaRPr>
          </a:p>
        </p:txBody>
      </p:sp>
    </p:spTree>
    <p:extLst>
      <p:ext uri="{BB962C8B-B14F-4D97-AF65-F5344CB8AC3E}">
        <p14:creationId xmlns:p14="http://schemas.microsoft.com/office/powerpoint/2010/main" val="18010749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052" y="965041"/>
            <a:ext cx="10982960" cy="980081"/>
          </a:xfrm>
        </p:spPr>
        <p:txBody>
          <a:bodyPr>
            <a:noAutofit/>
          </a:bodyPr>
          <a:lstStyle/>
          <a:p>
            <a:r>
              <a:rPr lang="en-US" dirty="0">
                <a:solidFill>
                  <a:srgbClr val="00B050"/>
                </a:solidFill>
                <a:latin typeface="Arial" panose="020B0604020202020204" pitchFamily="34" charset="0"/>
                <a:cs typeface="Arial" panose="020B0604020202020204" pitchFamily="34" charset="0"/>
              </a:rPr>
              <a:t>Pre-ETS “required” activities</a:t>
            </a:r>
          </a:p>
        </p:txBody>
      </p:sp>
      <p:sp>
        <p:nvSpPr>
          <p:cNvPr id="10" name="Content Placeholder 9"/>
          <p:cNvSpPr>
            <a:spLocks noGrp="1"/>
          </p:cNvSpPr>
          <p:nvPr>
            <p:ph idx="1"/>
          </p:nvPr>
        </p:nvSpPr>
        <p:spPr>
          <a:xfrm>
            <a:off x="363984" y="1959191"/>
            <a:ext cx="11354540" cy="3840163"/>
          </a:xfrm>
        </p:spPr>
        <p:txBody>
          <a:bodyPr>
            <a:normAutofit fontScale="25000" lnSpcReduction="20000"/>
          </a:bodyPr>
          <a:lstStyle/>
          <a:p>
            <a:pPr marL="0" indent="0">
              <a:buNone/>
            </a:pPr>
            <a:r>
              <a:rPr lang="en-US" sz="11200" u="sng" dirty="0">
                <a:latin typeface="Arial" panose="020B0604020202020204" pitchFamily="34" charset="0"/>
                <a:cs typeface="Arial" panose="020B0604020202020204" pitchFamily="34" charset="0"/>
              </a:rPr>
              <a:t>2. Work-based learning experiences</a:t>
            </a:r>
          </a:p>
          <a:p>
            <a:pPr marL="0" indent="0">
              <a:buNone/>
            </a:pPr>
            <a:endParaRPr lang="en-US" sz="11200" u="sng" dirty="0">
              <a:latin typeface="Arial" panose="020B0604020202020204" pitchFamily="34" charset="0"/>
              <a:cs typeface="Arial" panose="020B0604020202020204" pitchFamily="34" charset="0"/>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b="0" i="0" u="none" strike="noStrike" kern="0" cap="none" spc="0" normalizeH="0" baseline="0" noProof="0" dirty="0">
                <a:ln>
                  <a:noFill/>
                </a:ln>
                <a:solidFill>
                  <a:srgbClr val="333333"/>
                </a:solidFill>
                <a:effectLst/>
                <a:uLnTx/>
                <a:uFillTx/>
                <a:latin typeface="Arial" panose="020B0604020202020204" pitchFamily="34" charset="0"/>
                <a:ea typeface="Calibri"/>
                <a:cs typeface="Arial" panose="020B0604020202020204" pitchFamily="34" charset="0"/>
                <a:sym typeface="Arial"/>
                <a:hlinkClick r:id="rId3"/>
              </a:rPr>
              <a:t>Explore-work.com</a:t>
            </a:r>
            <a:endParaRPr kumimoji="0" lang="en-US" sz="9600" b="0" i="0" u="none" strike="noStrike" kern="0" cap="none" spc="0" normalizeH="0" baseline="0" noProof="0" dirty="0">
              <a:ln>
                <a:noFill/>
              </a:ln>
              <a:solidFill>
                <a:srgbClr val="333333"/>
              </a:solidFill>
              <a:effectLst/>
              <a:uLnTx/>
              <a:uFillTx/>
              <a:latin typeface="Arial" panose="020B0604020202020204" pitchFamily="34" charset="0"/>
              <a:ea typeface="Calibri"/>
              <a:cs typeface="Arial" panose="020B0604020202020204" pitchFamily="34" charset="0"/>
              <a:sym typeface="Arial"/>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b="0" i="0" u="none" strike="noStrike" kern="0" cap="none" spc="0" normalizeH="0" baseline="0" noProof="0" dirty="0">
                <a:ln>
                  <a:noFill/>
                </a:ln>
                <a:solidFill>
                  <a:srgbClr val="002060"/>
                </a:solidFill>
                <a:effectLst/>
                <a:uLnTx/>
                <a:uFillTx/>
                <a:latin typeface="Arial" panose="020B0604020202020204" pitchFamily="34" charset="0"/>
                <a:ea typeface="Calibri"/>
                <a:cs typeface="Arial" panose="020B0604020202020204" pitchFamily="34" charset="0"/>
                <a:sym typeface="Arial"/>
                <a:hlinkClick r:id="rId4"/>
              </a:rPr>
              <a:t>NTACT School Based Enterprise Toolkit</a:t>
            </a:r>
            <a:endParaRPr lang="en-US" sz="9600" kern="0" dirty="0">
              <a:solidFill>
                <a:srgbClr val="002060"/>
              </a:solidFill>
              <a:latin typeface="Arial" panose="020B0604020202020204" pitchFamily="34" charset="0"/>
              <a:ea typeface="Calibri"/>
              <a:cs typeface="Arial" panose="020B0604020202020204" pitchFamily="34" charset="0"/>
              <a:sym typeface="Arial"/>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hlinkClick r:id="rId5"/>
              </a:rPr>
              <a:t>Nebraska Virtual Industry Tours</a:t>
            </a:r>
            <a:endParaRPr kumimoji="0" lang="en-US" sz="9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b="0" i="0" u="none" strike="noStrike" kern="0" cap="none" spc="0" normalizeH="0" baseline="0" noProof="0" dirty="0">
                <a:ln>
                  <a:noFill/>
                </a:ln>
                <a:solidFill>
                  <a:srgbClr val="034680"/>
                </a:solidFill>
                <a:effectLst/>
                <a:uLnTx/>
                <a:uFillTx/>
                <a:latin typeface="Arial" panose="020B0604020202020204" pitchFamily="34" charset="0"/>
                <a:cs typeface="Arial" panose="020B0604020202020204" pitchFamily="34" charset="0"/>
                <a:sym typeface="Arial"/>
                <a:hlinkClick r:id="rId6"/>
              </a:rPr>
              <a:t>myFuture.com</a:t>
            </a:r>
            <a:endParaRPr lang="en-US" sz="9600" kern="0" dirty="0">
              <a:solidFill>
                <a:srgbClr val="034680"/>
              </a:solidFill>
              <a:latin typeface="Arial" panose="020B0604020202020204" pitchFamily="34" charset="0"/>
              <a:cs typeface="Arial" panose="020B0604020202020204" pitchFamily="34" charset="0"/>
              <a:sym typeface="Arial"/>
            </a:endParaRPr>
          </a:p>
          <a:p>
            <a:pPr marL="0" indent="0">
              <a:buNone/>
            </a:pPr>
            <a:endParaRPr lang="en-US" sz="9600" u="sng" dirty="0">
              <a:latin typeface="Arial" panose="020B0604020202020204" pitchFamily="34" charset="0"/>
              <a:cs typeface="Arial" panose="020B0604020202020204" pitchFamily="34" charset="0"/>
            </a:endParaRPr>
          </a:p>
          <a:p>
            <a:pPr marL="5715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9600" dirty="0">
                <a:latin typeface="Arial" panose="020B0604020202020204" pitchFamily="34" charset="0"/>
                <a:cs typeface="Arial" panose="020B0604020202020204" pitchFamily="34" charset="0"/>
              </a:rPr>
              <a:t> </a:t>
            </a:r>
            <a:endParaRPr lang="en-US" sz="9600" dirty="0"/>
          </a:p>
          <a:p>
            <a:pPr marL="0" indent="0">
              <a:buNone/>
            </a:pPr>
            <a:r>
              <a:rPr lang="en-US" sz="9600" dirty="0"/>
              <a:t>	</a:t>
            </a:r>
          </a:p>
          <a:p>
            <a:pPr marL="0" indent="0">
              <a:buNone/>
            </a:pPr>
            <a:r>
              <a:rPr lang="en-US" sz="9600" dirty="0"/>
              <a:t> </a:t>
            </a:r>
          </a:p>
          <a:p>
            <a:pPr marL="0" indent="0">
              <a:buNone/>
            </a:pPr>
            <a:r>
              <a:rPr lang="en-US" dirty="0"/>
              <a:t> </a:t>
            </a:r>
          </a:p>
          <a:p>
            <a:pPr marL="0" indent="0">
              <a:buNone/>
            </a:pPr>
            <a:endParaRPr lang="en-US" dirty="0"/>
          </a:p>
          <a:p>
            <a:pPr marL="0" indent="0">
              <a:buNone/>
            </a:pPr>
            <a:r>
              <a:rPr lang="en-US" dirty="0"/>
              <a:t> </a:t>
            </a:r>
          </a:p>
        </p:txBody>
      </p:sp>
      <p:pic>
        <p:nvPicPr>
          <p:cNvPr id="4" name="Picture 3">
            <a:extLst>
              <a:ext uri="{FF2B5EF4-FFF2-40B4-BE49-F238E27FC236}">
                <a16:creationId xmlns:a16="http://schemas.microsoft.com/office/drawing/2014/main" id="{0CCE837E-4F14-453B-8D07-FEFE17532447}"/>
              </a:ext>
            </a:extLst>
          </p:cNvPr>
          <p:cNvPicPr>
            <a:picLocks noChangeAspect="1"/>
          </p:cNvPicPr>
          <p:nvPr/>
        </p:nvPicPr>
        <p:blipFill>
          <a:blip r:embed="rId7"/>
          <a:stretch>
            <a:fillRect/>
          </a:stretch>
        </p:blipFill>
        <p:spPr>
          <a:xfrm>
            <a:off x="7994726" y="242164"/>
            <a:ext cx="3450635" cy="585267"/>
          </a:xfrm>
          <a:prstGeom prst="rect">
            <a:avLst/>
          </a:prstGeom>
        </p:spPr>
      </p:pic>
      <p:sp>
        <p:nvSpPr>
          <p:cNvPr id="5" name="Slide Number Placeholder 1">
            <a:extLst>
              <a:ext uri="{FF2B5EF4-FFF2-40B4-BE49-F238E27FC236}">
                <a16:creationId xmlns:a16="http://schemas.microsoft.com/office/drawing/2014/main" id="{FDAE04BA-9146-4B0B-8FCE-2E9CC4045166}"/>
              </a:ext>
            </a:extLst>
          </p:cNvPr>
          <p:cNvSpPr>
            <a:spLocks noGrp="1"/>
          </p:cNvSpPr>
          <p:nvPr>
            <p:ph type="sldNum" sz="quarter" idx="12"/>
          </p:nvPr>
        </p:nvSpPr>
        <p:spPr>
          <a:xfrm>
            <a:off x="8534400" y="6400817"/>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765AB44-07C5-49CE-86A5-1AD2604BA3BE}" type="slidenum">
              <a:rPr lang="en-US" smtClean="0">
                <a:solidFill>
                  <a:prstClr val="white"/>
                </a:solidFil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800" b="0" i="0" u="none" strike="noStrike" kern="0" cap="none" spc="0" normalizeH="0" baseline="0" noProof="0" dirty="0">
              <a:ln>
                <a:noFill/>
              </a:ln>
              <a:solidFill>
                <a:srgbClr val="888888"/>
              </a:solidFill>
              <a:effectLst/>
              <a:uLnTx/>
              <a:uFillTx/>
              <a:latin typeface="Arial"/>
              <a:ea typeface="+mn-ea"/>
              <a:cs typeface="Arial"/>
              <a:sym typeface="Arial"/>
            </a:endParaRPr>
          </a:p>
        </p:txBody>
      </p:sp>
    </p:spTree>
    <p:extLst>
      <p:ext uri="{BB962C8B-B14F-4D97-AF65-F5344CB8AC3E}">
        <p14:creationId xmlns:p14="http://schemas.microsoft.com/office/powerpoint/2010/main" val="19551565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052" y="965041"/>
            <a:ext cx="10982960" cy="980081"/>
          </a:xfrm>
        </p:spPr>
        <p:txBody>
          <a:bodyPr>
            <a:noAutofit/>
          </a:bodyPr>
          <a:lstStyle/>
          <a:p>
            <a:r>
              <a:rPr lang="en-US" dirty="0">
                <a:solidFill>
                  <a:srgbClr val="00B050"/>
                </a:solidFill>
                <a:latin typeface="Arial" panose="020B0604020202020204" pitchFamily="34" charset="0"/>
                <a:cs typeface="Arial" panose="020B0604020202020204" pitchFamily="34" charset="0"/>
              </a:rPr>
              <a:t>Pre-ETS “required” activities </a:t>
            </a:r>
          </a:p>
        </p:txBody>
      </p:sp>
      <p:sp>
        <p:nvSpPr>
          <p:cNvPr id="10" name="Content Placeholder 9"/>
          <p:cNvSpPr>
            <a:spLocks noGrp="1"/>
          </p:cNvSpPr>
          <p:nvPr>
            <p:ph idx="1"/>
          </p:nvPr>
        </p:nvSpPr>
        <p:spPr>
          <a:xfrm>
            <a:off x="418730" y="1921744"/>
            <a:ext cx="11354540" cy="3840163"/>
          </a:xfrm>
        </p:spPr>
        <p:txBody>
          <a:bodyPr>
            <a:normAutofit fontScale="25000" lnSpcReduction="20000"/>
          </a:bodyPr>
          <a:lstStyle/>
          <a:p>
            <a:pPr marL="0" indent="0">
              <a:buNone/>
            </a:pPr>
            <a:r>
              <a:rPr lang="en-US" sz="11200" u="sng" dirty="0">
                <a:latin typeface="Arial" panose="020B0604020202020204" pitchFamily="34" charset="0"/>
                <a:cs typeface="Arial" panose="020B0604020202020204" pitchFamily="34" charset="0"/>
              </a:rPr>
              <a:t>3. Counseling on Opportunities for Enrollment in Comprehensive Transition or Post-Secondary Educational Programs at Institutions of Higher Education</a:t>
            </a:r>
          </a:p>
          <a:p>
            <a:pPr marL="0" indent="0">
              <a:buNone/>
            </a:pPr>
            <a:endParaRPr lang="en-US" sz="11200" u="sng" dirty="0">
              <a:latin typeface="Arial" panose="020B0604020202020204" pitchFamily="34" charset="0"/>
              <a:cs typeface="Arial" panose="020B0604020202020204" pitchFamily="34" charset="0"/>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b="0" i="0" u="none" strike="noStrike" kern="0" cap="none" spc="0" normalizeH="0" baseline="0" noProof="0" dirty="0">
                <a:ln>
                  <a:noFill/>
                </a:ln>
                <a:solidFill>
                  <a:srgbClr val="002060"/>
                </a:solidFill>
                <a:effectLst/>
                <a:uLnTx/>
                <a:uFillTx/>
                <a:latin typeface="Arial" panose="020B0604020202020204" pitchFamily="34" charset="0"/>
                <a:ea typeface="Calibri"/>
                <a:cs typeface="Arial" panose="020B0604020202020204" pitchFamily="34" charset="0"/>
                <a:sym typeface="Arial"/>
                <a:hlinkClick r:id="rId3"/>
              </a:rPr>
              <a:t>School Beyond High School</a:t>
            </a:r>
            <a:endParaRPr lang="en-US" sz="9600" kern="0" dirty="0">
              <a:solidFill>
                <a:srgbClr val="002060"/>
              </a:solidFill>
              <a:latin typeface="Arial" panose="020B0604020202020204" pitchFamily="34" charset="0"/>
              <a:ea typeface="Calibri"/>
              <a:cs typeface="Arial" panose="020B0604020202020204" pitchFamily="34" charset="0"/>
              <a:sym typeface="Arial"/>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lang="en-US" sz="96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NTACT Postsecondary Education and Training Toolkit</a:t>
            </a:r>
            <a:endParaRPr lang="en-US" sz="9600" kern="0" dirty="0">
              <a:solidFill>
                <a:srgbClr val="002060"/>
              </a:solidFill>
              <a:latin typeface="Arial" panose="020B0604020202020204" pitchFamily="34" charset="0"/>
              <a:ea typeface="Calibri"/>
              <a:cs typeface="Arial" panose="020B0604020202020204" pitchFamily="34" charset="0"/>
              <a:sym typeface="Arial"/>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b="0" i="0" u="none" strike="noStrike" kern="0" cap="none" spc="0" normalizeH="0" baseline="0" noProof="0" dirty="0">
                <a:ln>
                  <a:noFill/>
                </a:ln>
                <a:solidFill>
                  <a:srgbClr val="034680"/>
                </a:solidFill>
                <a:effectLst/>
                <a:uLnTx/>
                <a:uFillTx/>
                <a:latin typeface="Arial" panose="020B0604020202020204" pitchFamily="34" charset="0"/>
                <a:cs typeface="Arial" panose="020B0604020202020204" pitchFamily="34" charset="0"/>
                <a:sym typeface="Arial"/>
                <a:hlinkClick r:id="rId5"/>
              </a:rPr>
              <a:t>Career One-Stop – Find Training at a Glance</a:t>
            </a:r>
            <a:endParaRPr lang="en-US" sz="9600" kern="0" dirty="0">
              <a:solidFill>
                <a:srgbClr val="034680"/>
              </a:solidFill>
              <a:latin typeface="Arial" panose="020B0604020202020204" pitchFamily="34" charset="0"/>
              <a:cs typeface="Arial" panose="020B0604020202020204" pitchFamily="34" charset="0"/>
              <a:sym typeface="Arial"/>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hlinkClick r:id="rId6"/>
              </a:rPr>
              <a:t>Think College</a:t>
            </a:r>
            <a:endParaRPr lang="en-US" sz="11200" u="sng" dirty="0">
              <a:latin typeface="Arial" panose="020B0604020202020204" pitchFamily="34" charset="0"/>
              <a:cs typeface="Arial" panose="020B0604020202020204" pitchFamily="34" charset="0"/>
            </a:endParaRPr>
          </a:p>
          <a:p>
            <a:pPr marL="5715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11200" dirty="0">
                <a:latin typeface="Arial" panose="020B0604020202020204" pitchFamily="34" charset="0"/>
                <a:cs typeface="Arial" panose="020B0604020202020204" pitchFamily="34" charset="0"/>
              </a:rPr>
              <a:t> </a:t>
            </a:r>
            <a:endParaRPr lang="en-US" sz="11200" dirty="0"/>
          </a:p>
          <a:p>
            <a:pPr marL="0" indent="0">
              <a:buNone/>
            </a:pPr>
            <a:r>
              <a:rPr lang="en-US" sz="9600" dirty="0"/>
              <a:t>	</a:t>
            </a:r>
          </a:p>
          <a:p>
            <a:pPr marL="0" indent="0">
              <a:buNone/>
            </a:pPr>
            <a:r>
              <a:rPr lang="en-US" sz="9600" dirty="0"/>
              <a:t> </a:t>
            </a:r>
          </a:p>
          <a:p>
            <a:pPr marL="0" indent="0">
              <a:buNone/>
            </a:pPr>
            <a:r>
              <a:rPr lang="en-US" dirty="0"/>
              <a:t> </a:t>
            </a:r>
          </a:p>
          <a:p>
            <a:pPr marL="0" indent="0">
              <a:buNone/>
            </a:pPr>
            <a:endParaRPr lang="en-US" dirty="0"/>
          </a:p>
          <a:p>
            <a:pPr marL="0" indent="0">
              <a:buNone/>
            </a:pPr>
            <a:r>
              <a:rPr lang="en-US" dirty="0"/>
              <a:t> </a:t>
            </a:r>
          </a:p>
        </p:txBody>
      </p:sp>
      <p:pic>
        <p:nvPicPr>
          <p:cNvPr id="4" name="Picture 3">
            <a:extLst>
              <a:ext uri="{FF2B5EF4-FFF2-40B4-BE49-F238E27FC236}">
                <a16:creationId xmlns:a16="http://schemas.microsoft.com/office/drawing/2014/main" id="{0CCE837E-4F14-453B-8D07-FEFE17532447}"/>
              </a:ext>
            </a:extLst>
          </p:cNvPr>
          <p:cNvPicPr>
            <a:picLocks noChangeAspect="1"/>
          </p:cNvPicPr>
          <p:nvPr/>
        </p:nvPicPr>
        <p:blipFill>
          <a:blip r:embed="rId7"/>
          <a:stretch>
            <a:fillRect/>
          </a:stretch>
        </p:blipFill>
        <p:spPr>
          <a:xfrm>
            <a:off x="7994726" y="242164"/>
            <a:ext cx="3450635" cy="585267"/>
          </a:xfrm>
          <a:prstGeom prst="rect">
            <a:avLst/>
          </a:prstGeom>
        </p:spPr>
      </p:pic>
      <p:sp>
        <p:nvSpPr>
          <p:cNvPr id="5" name="Slide Number Placeholder 1">
            <a:extLst>
              <a:ext uri="{FF2B5EF4-FFF2-40B4-BE49-F238E27FC236}">
                <a16:creationId xmlns:a16="http://schemas.microsoft.com/office/drawing/2014/main" id="{601DE2D8-0E39-4030-B312-A4B541C2CA77}"/>
              </a:ext>
            </a:extLst>
          </p:cNvPr>
          <p:cNvSpPr>
            <a:spLocks noGrp="1"/>
          </p:cNvSpPr>
          <p:nvPr>
            <p:ph type="sldNum" sz="quarter" idx="12"/>
          </p:nvPr>
        </p:nvSpPr>
        <p:spPr>
          <a:xfrm>
            <a:off x="8534400" y="6400817"/>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765AB44-07C5-49CE-86A5-1AD2604BA3BE}" type="slidenum">
              <a:rPr lang="en-US" smtClean="0">
                <a:solidFill>
                  <a:prstClr val="white"/>
                </a:solidFil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800" b="0" i="0" u="none" strike="noStrike" kern="0" cap="none" spc="0" normalizeH="0" baseline="0" noProof="0" dirty="0">
              <a:ln>
                <a:noFill/>
              </a:ln>
              <a:solidFill>
                <a:srgbClr val="888888"/>
              </a:solidFill>
              <a:effectLst/>
              <a:uLnTx/>
              <a:uFillTx/>
              <a:latin typeface="Arial"/>
              <a:ea typeface="+mn-ea"/>
              <a:cs typeface="Arial"/>
              <a:sym typeface="Arial"/>
            </a:endParaRPr>
          </a:p>
        </p:txBody>
      </p:sp>
    </p:spTree>
    <p:extLst>
      <p:ext uri="{BB962C8B-B14F-4D97-AF65-F5344CB8AC3E}">
        <p14:creationId xmlns:p14="http://schemas.microsoft.com/office/powerpoint/2010/main" val="39455563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052" y="965041"/>
            <a:ext cx="10982960" cy="980081"/>
          </a:xfrm>
        </p:spPr>
        <p:txBody>
          <a:bodyPr>
            <a:noAutofit/>
          </a:bodyPr>
          <a:lstStyle/>
          <a:p>
            <a:r>
              <a:rPr lang="en-US" dirty="0">
                <a:solidFill>
                  <a:srgbClr val="00B050"/>
                </a:solidFill>
                <a:latin typeface="Arial" panose="020B0604020202020204" pitchFamily="34" charset="0"/>
                <a:cs typeface="Arial" panose="020B0604020202020204" pitchFamily="34" charset="0"/>
              </a:rPr>
              <a:t>Pre-ETS “required” activities</a:t>
            </a:r>
          </a:p>
        </p:txBody>
      </p:sp>
      <p:sp>
        <p:nvSpPr>
          <p:cNvPr id="10" name="Content Placeholder 9"/>
          <p:cNvSpPr>
            <a:spLocks noGrp="1"/>
          </p:cNvSpPr>
          <p:nvPr>
            <p:ph idx="1"/>
          </p:nvPr>
        </p:nvSpPr>
        <p:spPr>
          <a:xfrm>
            <a:off x="363984" y="1959191"/>
            <a:ext cx="11354540" cy="3840163"/>
          </a:xfrm>
        </p:spPr>
        <p:txBody>
          <a:bodyPr>
            <a:normAutofit fontScale="25000" lnSpcReduction="20000"/>
          </a:bodyPr>
          <a:lstStyle/>
          <a:p>
            <a:pPr marL="0" indent="0">
              <a:buNone/>
            </a:pPr>
            <a:r>
              <a:rPr lang="en-US" sz="12800" u="sng" dirty="0">
                <a:latin typeface="Arial" panose="020B0604020202020204" pitchFamily="34" charset="0"/>
                <a:cs typeface="Arial" panose="020B0604020202020204" pitchFamily="34" charset="0"/>
              </a:rPr>
              <a:t>4. Workplace readiness training </a:t>
            </a:r>
          </a:p>
          <a:p>
            <a:pPr marL="0" indent="0">
              <a:buNone/>
            </a:pPr>
            <a:endParaRPr lang="en-US" sz="12800" u="sng" dirty="0">
              <a:latin typeface="Arial" panose="020B0604020202020204" pitchFamily="34" charset="0"/>
              <a:cs typeface="Arial" panose="020B0604020202020204" pitchFamily="34" charset="0"/>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11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hlinkClick r:id="rId3"/>
              </a:rPr>
              <a:t>Skills to Pay the Bills</a:t>
            </a:r>
            <a:endParaRPr kumimoji="0" lang="en-US" sz="35200" b="0" i="0" u="none" strike="noStrike" kern="1200" cap="none" spc="0" normalizeH="0" baseline="0" noProof="0" dirty="0">
              <a:ln>
                <a:noFill/>
              </a:ln>
              <a:solidFill>
                <a:srgbClr val="545E74"/>
              </a:solidFill>
              <a:effectLst/>
              <a:uLnTx/>
              <a:uFillTx/>
              <a:latin typeface="Arial" panose="020B0604020202020204" pitchFamily="34" charset="0"/>
              <a:cs typeface="Arial" panose="020B0604020202020204" pitchFamily="34" charset="0"/>
              <a:sym typeface="Arial"/>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11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hlinkClick r:id="rId4"/>
              </a:rPr>
              <a:t>Realityworks Curriculum</a:t>
            </a:r>
            <a:endParaRPr kumimoji="0" lang="en-US" sz="11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11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hlinkClick r:id="rId5"/>
              </a:rPr>
              <a:t>Dr. Kit - Essential Skills</a:t>
            </a:r>
            <a:endParaRPr kumimoji="0" lang="en-US" sz="35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a:p>
            <a:pPr marL="0" indent="0">
              <a:buNone/>
            </a:pPr>
            <a:endParaRPr lang="en-US" sz="12800" u="sng" dirty="0">
              <a:latin typeface="Arial" panose="020B0604020202020204" pitchFamily="34" charset="0"/>
              <a:cs typeface="Arial" panose="020B0604020202020204" pitchFamily="34" charset="0"/>
            </a:endParaRPr>
          </a:p>
          <a:p>
            <a:pPr marL="0" indent="0">
              <a:buNone/>
            </a:pPr>
            <a:endParaRPr lang="en-US" sz="12800" dirty="0"/>
          </a:p>
          <a:p>
            <a:pPr marL="0" indent="0">
              <a:buNone/>
            </a:pPr>
            <a:r>
              <a:rPr lang="en-US" sz="9600" dirty="0"/>
              <a:t>	</a:t>
            </a:r>
          </a:p>
          <a:p>
            <a:pPr marL="0" indent="0">
              <a:buNone/>
            </a:pPr>
            <a:r>
              <a:rPr lang="en-US" sz="9600" dirty="0"/>
              <a:t> </a:t>
            </a:r>
          </a:p>
          <a:p>
            <a:pPr marL="0" indent="0">
              <a:buNone/>
            </a:pPr>
            <a:r>
              <a:rPr lang="en-US" dirty="0"/>
              <a:t> </a:t>
            </a:r>
          </a:p>
          <a:p>
            <a:pPr marL="0" indent="0">
              <a:buNone/>
            </a:pPr>
            <a:endParaRPr lang="en-US" dirty="0"/>
          </a:p>
          <a:p>
            <a:pPr marL="0" indent="0">
              <a:buNone/>
            </a:pPr>
            <a:r>
              <a:rPr lang="en-US" dirty="0"/>
              <a:t> </a:t>
            </a:r>
          </a:p>
        </p:txBody>
      </p:sp>
      <p:pic>
        <p:nvPicPr>
          <p:cNvPr id="4" name="Picture 3">
            <a:extLst>
              <a:ext uri="{FF2B5EF4-FFF2-40B4-BE49-F238E27FC236}">
                <a16:creationId xmlns:a16="http://schemas.microsoft.com/office/drawing/2014/main" id="{0CCE837E-4F14-453B-8D07-FEFE17532447}"/>
              </a:ext>
            </a:extLst>
          </p:cNvPr>
          <p:cNvPicPr>
            <a:picLocks noChangeAspect="1"/>
          </p:cNvPicPr>
          <p:nvPr/>
        </p:nvPicPr>
        <p:blipFill>
          <a:blip r:embed="rId6"/>
          <a:stretch>
            <a:fillRect/>
          </a:stretch>
        </p:blipFill>
        <p:spPr>
          <a:xfrm>
            <a:off x="7994726" y="242164"/>
            <a:ext cx="3450635" cy="585267"/>
          </a:xfrm>
          <a:prstGeom prst="rect">
            <a:avLst/>
          </a:prstGeom>
        </p:spPr>
      </p:pic>
      <p:sp>
        <p:nvSpPr>
          <p:cNvPr id="6" name="Slide Number Placeholder 1">
            <a:extLst>
              <a:ext uri="{FF2B5EF4-FFF2-40B4-BE49-F238E27FC236}">
                <a16:creationId xmlns:a16="http://schemas.microsoft.com/office/drawing/2014/main" id="{398F4305-87D0-443B-AEF4-D16FCB720B90}"/>
              </a:ext>
            </a:extLst>
          </p:cNvPr>
          <p:cNvSpPr>
            <a:spLocks noGrp="1"/>
          </p:cNvSpPr>
          <p:nvPr>
            <p:ph type="sldNum" sz="quarter" idx="12"/>
          </p:nvPr>
        </p:nvSpPr>
        <p:spPr>
          <a:xfrm>
            <a:off x="8534400" y="6400817"/>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765AB44-07C5-49CE-86A5-1AD2604BA3BE}" type="slidenum">
              <a:rPr lang="en-US" smtClean="0">
                <a:solidFill>
                  <a:prstClr val="white"/>
                </a:solidFil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800" b="0" i="0" u="none" strike="noStrike" kern="0" cap="none" spc="0" normalizeH="0" baseline="0" noProof="0" dirty="0">
              <a:ln>
                <a:noFill/>
              </a:ln>
              <a:solidFill>
                <a:srgbClr val="888888"/>
              </a:solidFill>
              <a:effectLst/>
              <a:uLnTx/>
              <a:uFillTx/>
              <a:latin typeface="Arial"/>
              <a:ea typeface="+mn-ea"/>
              <a:cs typeface="Arial"/>
              <a:sym typeface="Arial"/>
            </a:endParaRPr>
          </a:p>
        </p:txBody>
      </p:sp>
    </p:spTree>
    <p:extLst>
      <p:ext uri="{BB962C8B-B14F-4D97-AF65-F5344CB8AC3E}">
        <p14:creationId xmlns:p14="http://schemas.microsoft.com/office/powerpoint/2010/main" val="25623537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a:extLst>
              <a:ext uri="{FF2B5EF4-FFF2-40B4-BE49-F238E27FC236}">
                <a16:creationId xmlns:a16="http://schemas.microsoft.com/office/drawing/2014/main" id="{28F806E9-ACCB-0C43-456D-C7F2B7B6EB45}"/>
              </a:ext>
            </a:extLst>
          </p:cNvPr>
          <p:cNvSpPr>
            <a:spLocks noGrp="1"/>
          </p:cNvSpPr>
          <p:nvPr>
            <p:ph idx="1"/>
          </p:nvPr>
        </p:nvSpPr>
        <p:spPr>
          <a:xfrm>
            <a:off x="1752600" y="25400"/>
            <a:ext cx="8229600" cy="1447800"/>
          </a:xfrm>
        </p:spPr>
        <p:txBody>
          <a:bodyPr/>
          <a:lstStyle/>
          <a:p>
            <a:pPr marL="0" indent="0" algn="ctr">
              <a:buNone/>
              <a:defRPr/>
            </a:pPr>
            <a:r>
              <a:rPr lang="en-US" sz="4400" dirty="0"/>
              <a:t>How do you define interagency collaboration?</a:t>
            </a:r>
          </a:p>
          <a:p>
            <a:pPr marL="0" indent="0">
              <a:buNone/>
              <a:defRPr/>
            </a:pPr>
            <a:endParaRPr lang="en-US" sz="4400" dirty="0"/>
          </a:p>
        </p:txBody>
      </p:sp>
      <p:pic>
        <p:nvPicPr>
          <p:cNvPr id="34818" name="Picture 1">
            <a:extLst>
              <a:ext uri="{FF2B5EF4-FFF2-40B4-BE49-F238E27FC236}">
                <a16:creationId xmlns:a16="http://schemas.microsoft.com/office/drawing/2014/main" id="{12B3BFC6-3FE6-AD01-1D32-C55BAE268847}"/>
              </a:ext>
            </a:extLst>
          </p:cNvPr>
          <p:cNvPicPr>
            <a:picLocks noChangeAspect="1"/>
          </p:cNvPicPr>
          <p:nvPr/>
        </p:nvPicPr>
        <p:blipFill>
          <a:blip r:embed="rId3">
            <a:extLst>
              <a:ext uri="{28A0092B-C50C-407E-A947-70E740481C1C}">
                <a14:useLocalDpi xmlns:a14="http://schemas.microsoft.com/office/drawing/2010/main" val="0"/>
              </a:ext>
            </a:extLst>
          </a:blip>
          <a:srcRect l="3333" t="4018" r="4445" b="3125"/>
          <a:stretch>
            <a:fillRect/>
          </a:stretch>
        </p:blipFill>
        <p:spPr bwMode="auto">
          <a:xfrm>
            <a:off x="3352800" y="1587500"/>
            <a:ext cx="52705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997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052" y="965041"/>
            <a:ext cx="10982960" cy="980081"/>
          </a:xfrm>
        </p:spPr>
        <p:txBody>
          <a:bodyPr>
            <a:noAutofit/>
          </a:bodyPr>
          <a:lstStyle/>
          <a:p>
            <a:r>
              <a:rPr lang="en-US" dirty="0">
                <a:solidFill>
                  <a:srgbClr val="00B050"/>
                </a:solidFill>
                <a:latin typeface="Arial" panose="020B0604020202020204" pitchFamily="34" charset="0"/>
                <a:cs typeface="Arial" panose="020B0604020202020204" pitchFamily="34" charset="0"/>
              </a:rPr>
              <a:t>Pre-ETS “required” activities </a:t>
            </a:r>
          </a:p>
        </p:txBody>
      </p:sp>
      <p:sp>
        <p:nvSpPr>
          <p:cNvPr id="10" name="Content Placeholder 9"/>
          <p:cNvSpPr>
            <a:spLocks noGrp="1"/>
          </p:cNvSpPr>
          <p:nvPr>
            <p:ph idx="1"/>
          </p:nvPr>
        </p:nvSpPr>
        <p:spPr>
          <a:xfrm>
            <a:off x="363984" y="1959191"/>
            <a:ext cx="11354540" cy="3840163"/>
          </a:xfrm>
        </p:spPr>
        <p:txBody>
          <a:bodyPr>
            <a:normAutofit fontScale="25000" lnSpcReduction="20000"/>
          </a:bodyPr>
          <a:lstStyle/>
          <a:p>
            <a:pPr marL="0" indent="0">
              <a:buNone/>
            </a:pPr>
            <a:r>
              <a:rPr lang="en-US" sz="11200" u="sng" dirty="0">
                <a:latin typeface="Arial" panose="020B0604020202020204" pitchFamily="34" charset="0"/>
                <a:cs typeface="Arial" panose="020B0604020202020204" pitchFamily="34" charset="0"/>
              </a:rPr>
              <a:t>5. Instruction in self-advocacy </a:t>
            </a:r>
          </a:p>
          <a:p>
            <a:pPr marL="0" indent="0">
              <a:buNone/>
            </a:pPr>
            <a:endParaRPr lang="en-US" sz="11200" u="sng" dirty="0">
              <a:latin typeface="Arial" panose="020B0604020202020204" pitchFamily="34" charset="0"/>
              <a:cs typeface="Arial" panose="020B0604020202020204" pitchFamily="34" charset="0"/>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altLang="en-US" sz="960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hlinkClick r:id="rId3"/>
              </a:rPr>
              <a:t>University of Oklahoma - Zarrow Center </a:t>
            </a:r>
            <a:endParaRPr kumimoji="0" lang="en-US" altLang="en-US" sz="960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hlinkClick r:id="rId4"/>
              </a:rPr>
              <a:t>The 411 on Disability Disclosure</a:t>
            </a:r>
            <a:endParaRPr lang="en-US" sz="9600" kern="0" noProof="0" dirty="0">
              <a:solidFill>
                <a:srgbClr val="002060"/>
              </a:solidFill>
              <a:latin typeface="Arial" panose="020B0604020202020204" pitchFamily="34" charset="0"/>
              <a:cs typeface="Arial" panose="020B0604020202020204" pitchFamily="34" charset="0"/>
              <a:sym typeface="Arial"/>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b="0" i="0" u="sng" strike="noStrike" kern="0" cap="none" spc="0" normalizeH="0" baseline="0" noProof="0" dirty="0">
                <a:ln>
                  <a:noFill/>
                </a:ln>
                <a:solidFill>
                  <a:srgbClr val="0000FF"/>
                </a:solidFill>
                <a:effectLst/>
                <a:uLnTx/>
                <a:uFillTx/>
                <a:latin typeface="Arial" panose="020B0604020202020204" pitchFamily="34" charset="0"/>
                <a:ea typeface="Calibri"/>
                <a:cs typeface="Arial" panose="020B0604020202020204" pitchFamily="34" charset="0"/>
                <a:sym typeface="Arial"/>
                <a:hlinkClick r:id="rId5"/>
              </a:rPr>
              <a:t>Project 10 - Student Engagement &amp; Success</a:t>
            </a:r>
            <a:endParaRPr lang="en-US" sz="9600" u="sng" kern="0" dirty="0">
              <a:solidFill>
                <a:srgbClr val="0000FF"/>
              </a:solidFill>
              <a:latin typeface="Arial" panose="020B0604020202020204" pitchFamily="34" charset="0"/>
              <a:ea typeface="Calibri"/>
              <a:cs typeface="Arial" panose="020B0604020202020204" pitchFamily="34" charset="0"/>
              <a:sym typeface="Arial"/>
            </a:endParaRPr>
          </a:p>
          <a:p>
            <a:pPr marL="857250" marR="0" lvl="1" indent="-381000" algn="l" defTabSz="914400" rtl="0" eaLnBrk="1" fontAlgn="auto" latinLnBrk="0" hangingPunct="1">
              <a:lnSpc>
                <a:spcPct val="115000"/>
              </a:lnSpc>
              <a:spcBef>
                <a:spcPts val="0"/>
              </a:spcBef>
              <a:spcAft>
                <a:spcPts val="1000"/>
              </a:spcAft>
              <a:buClr>
                <a:srgbClr val="080808"/>
              </a:buClr>
              <a:buSzPts val="2400"/>
              <a:buFont typeface="Arial"/>
              <a:buChar char="•"/>
              <a:tabLst/>
              <a:defRPr/>
            </a:pPr>
            <a:r>
              <a:rPr kumimoji="0" lang="en-US" sz="9600" b="0" i="0" u="sng" strike="noStrike" kern="0" cap="none" spc="0" normalizeH="0" baseline="0" noProof="0" dirty="0">
                <a:ln>
                  <a:noFill/>
                </a:ln>
                <a:solidFill>
                  <a:srgbClr val="0000FF"/>
                </a:solidFill>
                <a:effectLst/>
                <a:uLnTx/>
                <a:uFillTx/>
                <a:latin typeface="Arial" panose="020B0604020202020204" pitchFamily="34" charset="0"/>
                <a:ea typeface="Calibri"/>
                <a:cs typeface="Arial" panose="020B0604020202020204" pitchFamily="34" charset="0"/>
                <a:sym typeface="Arial"/>
                <a:hlinkClick r:id="rId6"/>
              </a:rPr>
              <a:t>Indiana Secondary Transition Resource Center - Self Determination</a:t>
            </a:r>
            <a:endParaRPr kumimoji="0" lang="en-US" sz="96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Arial"/>
            </a:endParaRPr>
          </a:p>
          <a:p>
            <a:pPr marL="0" indent="0">
              <a:buNone/>
            </a:pPr>
            <a:endParaRPr lang="en-US" sz="11200" u="sng" dirty="0">
              <a:latin typeface="Arial" panose="020B0604020202020204" pitchFamily="34" charset="0"/>
              <a:cs typeface="Arial" panose="020B0604020202020204" pitchFamily="34" charset="0"/>
            </a:endParaRPr>
          </a:p>
          <a:p>
            <a:pPr marL="5715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11200" dirty="0">
                <a:latin typeface="Arial" panose="020B0604020202020204" pitchFamily="34" charset="0"/>
                <a:cs typeface="Arial" panose="020B0604020202020204" pitchFamily="34" charset="0"/>
              </a:rPr>
              <a:t> </a:t>
            </a:r>
            <a:endParaRPr lang="en-US" sz="11200" dirty="0"/>
          </a:p>
          <a:p>
            <a:pPr marL="0" indent="0">
              <a:buNone/>
            </a:pPr>
            <a:r>
              <a:rPr lang="en-US" sz="9600" dirty="0"/>
              <a:t>	</a:t>
            </a:r>
          </a:p>
          <a:p>
            <a:pPr marL="0" indent="0">
              <a:buNone/>
            </a:pPr>
            <a:r>
              <a:rPr lang="en-US" sz="9600" dirty="0"/>
              <a:t> </a:t>
            </a:r>
          </a:p>
          <a:p>
            <a:pPr marL="0" indent="0">
              <a:buNone/>
            </a:pPr>
            <a:r>
              <a:rPr lang="en-US" dirty="0"/>
              <a:t> </a:t>
            </a:r>
          </a:p>
          <a:p>
            <a:pPr marL="0" indent="0">
              <a:buNone/>
            </a:pPr>
            <a:endParaRPr lang="en-US" dirty="0"/>
          </a:p>
          <a:p>
            <a:pPr marL="0" indent="0">
              <a:buNone/>
            </a:pPr>
            <a:r>
              <a:rPr lang="en-US" dirty="0"/>
              <a:t> </a:t>
            </a:r>
          </a:p>
        </p:txBody>
      </p:sp>
      <p:pic>
        <p:nvPicPr>
          <p:cNvPr id="4" name="Picture 3">
            <a:extLst>
              <a:ext uri="{FF2B5EF4-FFF2-40B4-BE49-F238E27FC236}">
                <a16:creationId xmlns:a16="http://schemas.microsoft.com/office/drawing/2014/main" id="{0CCE837E-4F14-453B-8D07-FEFE17532447}"/>
              </a:ext>
            </a:extLst>
          </p:cNvPr>
          <p:cNvPicPr>
            <a:picLocks noChangeAspect="1"/>
          </p:cNvPicPr>
          <p:nvPr/>
        </p:nvPicPr>
        <p:blipFill>
          <a:blip r:embed="rId7"/>
          <a:stretch>
            <a:fillRect/>
          </a:stretch>
        </p:blipFill>
        <p:spPr>
          <a:xfrm>
            <a:off x="7994726" y="242164"/>
            <a:ext cx="3450635" cy="585267"/>
          </a:xfrm>
          <a:prstGeom prst="rect">
            <a:avLst/>
          </a:prstGeom>
        </p:spPr>
      </p:pic>
      <p:sp>
        <p:nvSpPr>
          <p:cNvPr id="5" name="Slide Number Placeholder 1">
            <a:extLst>
              <a:ext uri="{FF2B5EF4-FFF2-40B4-BE49-F238E27FC236}">
                <a16:creationId xmlns:a16="http://schemas.microsoft.com/office/drawing/2014/main" id="{2C45AE33-A342-4422-993D-26DCF38B956A}"/>
              </a:ext>
            </a:extLst>
          </p:cNvPr>
          <p:cNvSpPr>
            <a:spLocks noGrp="1"/>
          </p:cNvSpPr>
          <p:nvPr>
            <p:ph type="sldNum" sz="quarter" idx="12"/>
          </p:nvPr>
        </p:nvSpPr>
        <p:spPr>
          <a:xfrm>
            <a:off x="8534400" y="6400817"/>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765AB44-07C5-49CE-86A5-1AD2604BA3BE}" type="slidenum">
              <a:rPr lang="en-US" smtClean="0">
                <a:solidFill>
                  <a:prstClr val="white"/>
                </a:solidFil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800" b="0" i="0" u="none" strike="noStrike" kern="0" cap="none" spc="0" normalizeH="0" baseline="0" noProof="0" dirty="0">
              <a:ln>
                <a:noFill/>
              </a:ln>
              <a:solidFill>
                <a:srgbClr val="888888"/>
              </a:solidFill>
              <a:effectLst/>
              <a:uLnTx/>
              <a:uFillTx/>
              <a:latin typeface="Arial"/>
              <a:ea typeface="+mn-ea"/>
              <a:cs typeface="Arial"/>
              <a:sym typeface="Arial"/>
            </a:endParaRPr>
          </a:p>
        </p:txBody>
      </p:sp>
    </p:spTree>
    <p:extLst>
      <p:ext uri="{BB962C8B-B14F-4D97-AF65-F5344CB8AC3E}">
        <p14:creationId xmlns:p14="http://schemas.microsoft.com/office/powerpoint/2010/main" val="40269594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052" y="965041"/>
            <a:ext cx="10982960" cy="980081"/>
          </a:xfrm>
        </p:spPr>
        <p:txBody>
          <a:bodyPr>
            <a:noAutofit/>
          </a:bodyPr>
          <a:lstStyle/>
          <a:p>
            <a:r>
              <a:rPr lang="en-US" dirty="0">
                <a:solidFill>
                  <a:srgbClr val="00B050"/>
                </a:solidFill>
                <a:latin typeface="Arial" panose="020B0604020202020204" pitchFamily="34" charset="0"/>
                <a:cs typeface="Arial" panose="020B0604020202020204" pitchFamily="34" charset="0"/>
              </a:rPr>
              <a:t>IDEA</a:t>
            </a:r>
            <a:r>
              <a:rPr lang="en-US" dirty="0">
                <a:solidFill>
                  <a:srgbClr val="FF0000"/>
                </a:solidFill>
                <a:latin typeface="Arial" panose="020B0604020202020204" pitchFamily="34" charset="0"/>
                <a:cs typeface="Arial" panose="020B0604020202020204" pitchFamily="34" charset="0"/>
              </a:rPr>
              <a:t> </a:t>
            </a:r>
            <a:r>
              <a:rPr lang="en-US" dirty="0">
                <a:solidFill>
                  <a:srgbClr val="00B050"/>
                </a:solidFill>
                <a:latin typeface="Arial" panose="020B0604020202020204" pitchFamily="34" charset="0"/>
                <a:cs typeface="Arial" panose="020B0604020202020204" pitchFamily="34" charset="0"/>
              </a:rPr>
              <a:t>Transition Related Activities</a:t>
            </a:r>
          </a:p>
        </p:txBody>
      </p:sp>
      <p:sp>
        <p:nvSpPr>
          <p:cNvPr id="10" name="Content Placeholder 9"/>
          <p:cNvSpPr>
            <a:spLocks noGrp="1"/>
          </p:cNvSpPr>
          <p:nvPr>
            <p:ph idx="1"/>
          </p:nvPr>
        </p:nvSpPr>
        <p:spPr>
          <a:xfrm>
            <a:off x="363984" y="1959191"/>
            <a:ext cx="11354540" cy="3840163"/>
          </a:xfrm>
        </p:spPr>
        <p:txBody>
          <a:bodyPr>
            <a:normAutofit fontScale="25000" lnSpcReduction="20000"/>
          </a:bodyPr>
          <a:lstStyle/>
          <a:p>
            <a:r>
              <a:rPr lang="en-US" sz="9600" u="sng" dirty="0">
                <a:latin typeface="Arial" panose="020B0604020202020204" pitchFamily="34" charset="0"/>
                <a:cs typeface="Arial" panose="020B0604020202020204" pitchFamily="34" charset="0"/>
              </a:rPr>
              <a:t>Transition Assessments </a:t>
            </a:r>
            <a:r>
              <a:rPr lang="en-US" sz="9600" dirty="0">
                <a:latin typeface="Arial" panose="020B0604020202020204" pitchFamily="34" charset="0"/>
                <a:cs typeface="Arial" panose="020B0604020202020204" pitchFamily="34" charset="0"/>
              </a:rPr>
              <a:t>– Student and parent transition surveys many on-line assessments of self- determination, career interests and strengths, etc.</a:t>
            </a:r>
          </a:p>
          <a:p>
            <a:pPr lvl="1"/>
            <a:r>
              <a:rPr kumimoji="0" lang="en-US" sz="8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hlinkClick r:id="rId3"/>
              </a:rPr>
              <a:t>Transition Assessment Matrix</a:t>
            </a:r>
            <a:endParaRPr kumimoji="0" lang="en-US" sz="8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a:p>
            <a:pPr lvl="1"/>
            <a:r>
              <a:rPr kumimoji="0" lang="en-US" sz="8000" b="0" i="0" u="sng"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hlinkClick r:id="rId4"/>
              </a:rPr>
              <a:t>www.transitioncoalition.org</a:t>
            </a:r>
            <a:endParaRPr lang="en-US" sz="8000" u="sng" kern="0" dirty="0">
              <a:solidFill>
                <a:srgbClr val="000000"/>
              </a:solidFill>
              <a:latin typeface="Arial" panose="020B0604020202020204" pitchFamily="34" charset="0"/>
              <a:ea typeface="Calibri"/>
              <a:cs typeface="Arial" panose="020B0604020202020204" pitchFamily="34" charset="0"/>
              <a:sym typeface="Calibri"/>
            </a:endParaRPr>
          </a:p>
          <a:p>
            <a:pPr lvl="1"/>
            <a:r>
              <a:rPr kumimoji="0" lang="en-US" sz="7600" b="0" i="0" u="sng"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sym typeface="Calibri"/>
                <a:hlinkClick r:id="rId5"/>
              </a:rPr>
              <a:t>Personal Preference Indicators: A Guide for Planning </a:t>
            </a:r>
            <a:endParaRPr lang="en-US" sz="7600" u="sng" kern="0" dirty="0">
              <a:solidFill>
                <a:srgbClr val="0000FF"/>
              </a:solidFill>
              <a:latin typeface="Arial" panose="020B0604020202020204" pitchFamily="34" charset="0"/>
              <a:cs typeface="Arial" panose="020B0604020202020204" pitchFamily="34" charset="0"/>
              <a:sym typeface="Calibri"/>
            </a:endParaRPr>
          </a:p>
          <a:p>
            <a:pPr lvl="1"/>
            <a:r>
              <a:rPr kumimoji="0" lang="en-US" sz="7600" b="0" i="0" u="sng"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sym typeface="Calibri"/>
                <a:hlinkClick r:id="rId6"/>
              </a:rPr>
              <a:t>Life Course Framework</a:t>
            </a:r>
            <a:r>
              <a:rPr kumimoji="0" lang="en-US" sz="7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 </a:t>
            </a:r>
          </a:p>
          <a:p>
            <a:pPr lvl="1"/>
            <a:r>
              <a:rPr kumimoji="0" lang="en-US" sz="7600" b="0" i="0" u="sng"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sym typeface="Calibri"/>
                <a:hlinkClick r:id="rId7"/>
              </a:rPr>
              <a:t>I’m Determined.org</a:t>
            </a:r>
            <a:endParaRPr kumimoji="0" lang="en-US" sz="7600" b="0" i="0" u="sng"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sym typeface="Calibri"/>
            </a:endParaRPr>
          </a:p>
          <a:p>
            <a:pPr marL="457200" lvl="1" indent="0">
              <a:buNone/>
            </a:pPr>
            <a:endParaRPr kumimoji="0" lang="en-US" sz="7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96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Life skills </a:t>
            </a:r>
            <a:r>
              <a:rPr kumimoji="0" lang="en-US" sz="9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Household chores (cleaning room, dishes, laundry, taking out garbage, setting table, inventorying household supplies); meal planning (grocery list, shopping, cooking); money skills; outside/yard maintenance; importance of good hygiene.  </a:t>
            </a:r>
          </a:p>
          <a:p>
            <a:pPr marL="457200" lvl="1" indent="0">
              <a:buNone/>
            </a:pPr>
            <a:endParaRPr lang="en-US" sz="8000" dirty="0">
              <a:latin typeface="Arial" panose="020B0604020202020204" pitchFamily="34" charset="0"/>
              <a:cs typeface="Arial" panose="020B0604020202020204" pitchFamily="34" charset="0"/>
            </a:endParaRPr>
          </a:p>
          <a:p>
            <a:r>
              <a:rPr lang="en-US" sz="9600" u="sng" dirty="0">
                <a:latin typeface="Arial" panose="020B0604020202020204" pitchFamily="34" charset="0"/>
                <a:cs typeface="Arial" panose="020B0604020202020204" pitchFamily="34" charset="0"/>
              </a:rPr>
              <a:t>Social Skills </a:t>
            </a:r>
            <a:r>
              <a:rPr lang="en-US" sz="9600" dirty="0">
                <a:latin typeface="Arial" panose="020B0604020202020204" pitchFamily="34" charset="0"/>
                <a:cs typeface="Arial" panose="020B0604020202020204" pitchFamily="34" charset="0"/>
              </a:rPr>
              <a:t>- practice using various media to keep in contact with family and friends – phone calls, text, FaceTime, social media (safely),  Zoom, etc.  </a:t>
            </a:r>
          </a:p>
          <a:p>
            <a:pPr marL="0" indent="0">
              <a:buNone/>
            </a:pPr>
            <a:r>
              <a:rPr lang="en-US" sz="9600" dirty="0"/>
              <a:t>	</a:t>
            </a:r>
          </a:p>
          <a:p>
            <a:pPr marL="0" indent="0">
              <a:buNone/>
            </a:pPr>
            <a:r>
              <a:rPr lang="en-US" sz="9600" dirty="0"/>
              <a:t> </a:t>
            </a:r>
          </a:p>
          <a:p>
            <a:pPr marL="0" indent="0">
              <a:buNone/>
            </a:pPr>
            <a:r>
              <a:rPr lang="en-US" dirty="0"/>
              <a:t> </a:t>
            </a:r>
          </a:p>
          <a:p>
            <a:pPr marL="0" indent="0">
              <a:buNone/>
            </a:pPr>
            <a:endParaRPr lang="en-US" dirty="0"/>
          </a:p>
          <a:p>
            <a:pPr marL="0" indent="0">
              <a:buNone/>
            </a:pPr>
            <a:r>
              <a:rPr lang="en-US" dirty="0"/>
              <a:t> </a:t>
            </a:r>
          </a:p>
        </p:txBody>
      </p:sp>
      <p:sp>
        <p:nvSpPr>
          <p:cNvPr id="4" name="Slide Number Placeholder 1">
            <a:extLst>
              <a:ext uri="{FF2B5EF4-FFF2-40B4-BE49-F238E27FC236}">
                <a16:creationId xmlns:a16="http://schemas.microsoft.com/office/drawing/2014/main" id="{5899EEF7-3FBD-479C-AF5A-FC8EE3257742}"/>
              </a:ext>
            </a:extLst>
          </p:cNvPr>
          <p:cNvSpPr>
            <a:spLocks noGrp="1"/>
          </p:cNvSpPr>
          <p:nvPr>
            <p:ph type="sldNum" sz="quarter" idx="12"/>
          </p:nvPr>
        </p:nvSpPr>
        <p:spPr>
          <a:xfrm>
            <a:off x="8534400" y="6400817"/>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765AB44-07C5-49CE-86A5-1AD2604BA3BE}" type="slidenum">
              <a:rPr lang="en-US" smtClean="0">
                <a:solidFill>
                  <a:prstClr val="white"/>
                </a:solidFil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800" b="0" i="0" u="none" strike="noStrike" kern="0" cap="none" spc="0" normalizeH="0" baseline="0" noProof="0" dirty="0">
              <a:ln>
                <a:noFill/>
              </a:ln>
              <a:solidFill>
                <a:srgbClr val="888888"/>
              </a:solidFill>
              <a:effectLst/>
              <a:uLnTx/>
              <a:uFillTx/>
              <a:latin typeface="Arial"/>
              <a:ea typeface="+mn-ea"/>
              <a:cs typeface="Arial"/>
              <a:sym typeface="Arial"/>
            </a:endParaRPr>
          </a:p>
        </p:txBody>
      </p:sp>
    </p:spTree>
    <p:extLst>
      <p:ext uri="{BB962C8B-B14F-4D97-AF65-F5344CB8AC3E}">
        <p14:creationId xmlns:p14="http://schemas.microsoft.com/office/powerpoint/2010/main" val="39025431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8E59-CD13-FC2B-08F1-F15D58E1185D}"/>
              </a:ext>
            </a:extLst>
          </p:cNvPr>
          <p:cNvSpPr>
            <a:spLocks noGrp="1"/>
          </p:cNvSpPr>
          <p:nvPr>
            <p:ph type="title"/>
          </p:nvPr>
        </p:nvSpPr>
        <p:spPr/>
        <p:txBody>
          <a:bodyPr/>
          <a:lstStyle/>
          <a:p>
            <a:r>
              <a:rPr lang="en-US" dirty="0"/>
              <a:t>More Resources</a:t>
            </a:r>
          </a:p>
        </p:txBody>
      </p:sp>
      <p:sp>
        <p:nvSpPr>
          <p:cNvPr id="3" name="Content Placeholder 2">
            <a:extLst>
              <a:ext uri="{FF2B5EF4-FFF2-40B4-BE49-F238E27FC236}">
                <a16:creationId xmlns:a16="http://schemas.microsoft.com/office/drawing/2014/main" id="{1B67CF31-EAC7-8D9D-EACD-6CA922C72762}"/>
              </a:ext>
            </a:extLst>
          </p:cNvPr>
          <p:cNvSpPr>
            <a:spLocks noGrp="1"/>
          </p:cNvSpPr>
          <p:nvPr>
            <p:ph idx="1"/>
          </p:nvPr>
        </p:nvSpPr>
        <p:spPr/>
        <p:txBody>
          <a:bodyPr/>
          <a:lstStyle/>
          <a:p>
            <a:r>
              <a:rPr lang="en-US" dirty="0">
                <a:hlinkClick r:id="rId3">
                  <a:extLst>
                    <a:ext uri="{A12FA001-AC4F-418D-AE19-62706E023703}">
                      <ahyp:hlinkClr xmlns:ahyp="http://schemas.microsoft.com/office/drawing/2018/hyperlinkcolor" val="tx"/>
                    </a:ext>
                  </a:extLst>
                </a:hlinkClick>
              </a:rPr>
              <a:t>Interagency Agreement Toolkit</a:t>
            </a:r>
            <a:endParaRPr lang="en-US" dirty="0"/>
          </a:p>
          <a:p>
            <a:r>
              <a:rPr lang="en-US" dirty="0">
                <a:hlinkClick r:id="rId4">
                  <a:extLst>
                    <a:ext uri="{A12FA001-AC4F-418D-AE19-62706E023703}">
                      <ahyp:hlinkClr xmlns:ahyp="http://schemas.microsoft.com/office/drawing/2018/hyperlinkcolor" val="tx"/>
                    </a:ext>
                  </a:extLst>
                </a:hlinkClick>
              </a:rPr>
              <a:t>Pre-Employment Transition Services: A Guide for Collaboration Among State Vocational Rehabilitation Agencies and Education Partners</a:t>
            </a:r>
            <a:endParaRPr lang="en-US" dirty="0"/>
          </a:p>
          <a:p>
            <a:r>
              <a:rPr lang="en-US" dirty="0">
                <a:hlinkClick r:id="rId5">
                  <a:extLst>
                    <a:ext uri="{A12FA001-AC4F-418D-AE19-62706E023703}">
                      <ahyp:hlinkClr xmlns:ahyp="http://schemas.microsoft.com/office/drawing/2018/hyperlinkcolor" val="tx"/>
                    </a:ext>
                  </a:extLst>
                </a:hlinkClick>
              </a:rPr>
              <a:t>Community Rehabilitation Providers Pre-ETS Guidebook</a:t>
            </a:r>
            <a:endParaRPr lang="en-US" dirty="0"/>
          </a:p>
          <a:p>
            <a:r>
              <a:rPr lang="en-US" dirty="0">
                <a:hlinkClick r:id="rId6">
                  <a:extLst>
                    <a:ext uri="{A12FA001-AC4F-418D-AE19-62706E023703}">
                      <ahyp:hlinkClr xmlns:ahyp="http://schemas.microsoft.com/office/drawing/2018/hyperlinkcolor" val="tx"/>
                    </a:ext>
                  </a:extLst>
                </a:hlinkClick>
              </a:rPr>
              <a:t>A Teachers Guide to Collaborating with Vocational Rehabilitation</a:t>
            </a:r>
            <a:endParaRPr lang="en-US" dirty="0"/>
          </a:p>
          <a:p>
            <a:r>
              <a:rPr lang="en-US" dirty="0">
                <a:hlinkClick r:id="rId7">
                  <a:extLst>
                    <a:ext uri="{A12FA001-AC4F-418D-AE19-62706E023703}">
                      <ahyp:hlinkClr xmlns:ahyp="http://schemas.microsoft.com/office/drawing/2018/hyperlinkcolor" val="tx"/>
                    </a:ext>
                  </a:extLst>
                </a:hlinkClick>
              </a:rPr>
              <a:t>Resource Mapping Toolkit</a:t>
            </a:r>
            <a:endParaRPr lang="en-US" dirty="0"/>
          </a:p>
          <a:p>
            <a:endParaRPr lang="en-US" dirty="0"/>
          </a:p>
        </p:txBody>
      </p:sp>
    </p:spTree>
    <p:extLst>
      <p:ext uri="{BB962C8B-B14F-4D97-AF65-F5344CB8AC3E}">
        <p14:creationId xmlns:p14="http://schemas.microsoft.com/office/powerpoint/2010/main" val="1914924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897AB9-88AF-4F5B-086B-4E13B7EDC7C3}"/>
              </a:ext>
            </a:extLst>
          </p:cNvPr>
          <p:cNvSpPr>
            <a:spLocks noGrp="1"/>
          </p:cNvSpPr>
          <p:nvPr>
            <p:ph type="title"/>
          </p:nvPr>
        </p:nvSpPr>
        <p:spPr/>
        <p:txBody>
          <a:bodyPr/>
          <a:lstStyle/>
          <a:p>
            <a:r>
              <a:rPr lang="en-US" dirty="0"/>
              <a:t>Resources</a:t>
            </a:r>
          </a:p>
        </p:txBody>
      </p:sp>
      <p:sp>
        <p:nvSpPr>
          <p:cNvPr id="9" name="Content Placeholder 8">
            <a:extLst>
              <a:ext uri="{FF2B5EF4-FFF2-40B4-BE49-F238E27FC236}">
                <a16:creationId xmlns:a16="http://schemas.microsoft.com/office/drawing/2014/main" id="{7821D601-A339-C2F7-7305-616B4FA34BCD}"/>
              </a:ext>
            </a:extLst>
          </p:cNvPr>
          <p:cNvSpPr>
            <a:spLocks noGrp="1"/>
          </p:cNvSpPr>
          <p:nvPr>
            <p:ph idx="1"/>
          </p:nvPr>
        </p:nvSpPr>
        <p:spPr/>
        <p:txBody>
          <a:bodyPr/>
          <a:lstStyle/>
          <a:p>
            <a:r>
              <a:rPr lang="en-US" dirty="0"/>
              <a:t>Side by Side: </a:t>
            </a:r>
            <a:r>
              <a:rPr lang="en-US" sz="2000" dirty="0"/>
              <a:t>https://</a:t>
            </a:r>
            <a:r>
              <a:rPr lang="en-US" sz="2000" dirty="0" err="1"/>
              <a:t>transitionta.org</a:t>
            </a:r>
            <a:r>
              <a:rPr lang="en-US" sz="2000" dirty="0"/>
              <a:t>/</a:t>
            </a:r>
            <a:r>
              <a:rPr lang="en-US" sz="2000" dirty="0" err="1"/>
              <a:t>sidebyside</a:t>
            </a:r>
            <a:r>
              <a:rPr lang="en-US" sz="2000" dirty="0"/>
              <a:t>/</a:t>
            </a:r>
          </a:p>
          <a:p>
            <a:r>
              <a:rPr lang="en-US" dirty="0"/>
              <a:t>Pre-ETS mini-module on TC site: </a:t>
            </a:r>
            <a:r>
              <a:rPr lang="en-US" sz="1600" dirty="0"/>
              <a:t>https://</a:t>
            </a:r>
            <a:r>
              <a:rPr lang="en-US" sz="1600" dirty="0" err="1"/>
              <a:t>transitioncoalition.org</a:t>
            </a:r>
            <a:r>
              <a:rPr lang="en-US" sz="1600" dirty="0"/>
              <a:t>/module-1/pre-ets-page-4/</a:t>
            </a:r>
            <a:endParaRPr lang="en-US" dirty="0"/>
          </a:p>
          <a:p>
            <a:r>
              <a:rPr lang="en-US" dirty="0"/>
              <a:t>Pre-ETS on the NTACT:C: </a:t>
            </a:r>
            <a:r>
              <a:rPr lang="en-US" sz="1400" dirty="0">
                <a:hlinkClick r:id="rId3">
                  <a:extLst>
                    <a:ext uri="{A12FA001-AC4F-418D-AE19-62706E023703}">
                      <ahyp:hlinkClr xmlns:ahyp="http://schemas.microsoft.com/office/drawing/2018/hyperlinkcolor" val="tx"/>
                    </a:ext>
                  </a:extLst>
                </a:hlinkClick>
              </a:rPr>
              <a:t>https://transitionta.org/topics/pre-ets/</a:t>
            </a:r>
            <a:endParaRPr lang="en-US" sz="1400" dirty="0"/>
          </a:p>
          <a:p>
            <a:r>
              <a:rPr lang="en-US" dirty="0"/>
              <a:t>Interagency Collaboration on NTACT:C: </a:t>
            </a:r>
            <a:r>
              <a:rPr lang="en-US" sz="1600" dirty="0"/>
              <a:t>https://</a:t>
            </a:r>
            <a:r>
              <a:rPr lang="en-US" sz="1600" dirty="0" err="1"/>
              <a:t>transitionta.org</a:t>
            </a:r>
            <a:r>
              <a:rPr lang="en-US" sz="1600" dirty="0"/>
              <a:t>/interagency-collaboration/</a:t>
            </a:r>
          </a:p>
          <a:p>
            <a:r>
              <a:rPr lang="en-US" dirty="0"/>
              <a:t>Interagency Collaboration Module on TC: </a:t>
            </a:r>
            <a:r>
              <a:rPr lang="en-US" sz="1600" dirty="0"/>
              <a:t>https://</a:t>
            </a:r>
            <a:r>
              <a:rPr lang="en-US" sz="1600" dirty="0" err="1"/>
              <a:t>transitioncoalition.org</a:t>
            </a:r>
            <a:r>
              <a:rPr lang="en-US" sz="1600" dirty="0"/>
              <a:t>/blog/id-intro-page/</a:t>
            </a:r>
          </a:p>
          <a:p>
            <a:r>
              <a:rPr lang="en-US" dirty="0"/>
              <a:t>VR Transition Services on NTACTC:C: </a:t>
            </a:r>
            <a:r>
              <a:rPr lang="en-US" sz="1400" dirty="0">
                <a:hlinkClick r:id="rId4">
                  <a:extLst>
                    <a:ext uri="{A12FA001-AC4F-418D-AE19-62706E023703}">
                      <ahyp:hlinkClr xmlns:ahyp="http://schemas.microsoft.com/office/drawing/2018/hyperlinkcolor" val="tx"/>
                    </a:ext>
                  </a:extLst>
                </a:hlinkClick>
              </a:rPr>
              <a:t>https://transitionta.org/topics/vr-transition-services/</a:t>
            </a:r>
            <a:endParaRPr lang="en-US" sz="1400" dirty="0"/>
          </a:p>
          <a:p>
            <a:pPr marL="0" indent="0">
              <a:buNone/>
            </a:pPr>
            <a:endParaRPr lang="en-US" sz="1400" dirty="0"/>
          </a:p>
          <a:p>
            <a:endParaRPr lang="en-US" dirty="0"/>
          </a:p>
        </p:txBody>
      </p:sp>
    </p:spTree>
    <p:extLst>
      <p:ext uri="{BB962C8B-B14F-4D97-AF65-F5344CB8AC3E}">
        <p14:creationId xmlns:p14="http://schemas.microsoft.com/office/powerpoint/2010/main" val="2987672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6790E68-3D44-7B47-8B10-E8BBE9E22126}"/>
              </a:ext>
            </a:extLst>
          </p:cNvPr>
          <p:cNvSpPr txBox="1">
            <a:spLocks/>
          </p:cNvSpPr>
          <p:nvPr/>
        </p:nvSpPr>
        <p:spPr>
          <a:xfrm>
            <a:off x="0" y="4030"/>
            <a:ext cx="12192000" cy="6853970"/>
          </a:xfrm>
          <a:prstGeom prst="rect">
            <a:avLst/>
          </a:prstGeom>
          <a:solidFill>
            <a:schemeClr val="tx2"/>
          </a:solidFill>
        </p:spPr>
        <p:txBody>
          <a:bodyPr vert="horz" lIns="91440" tIns="274320" rIns="91440" bIns="45720" rtlCol="0" anchor="t" anchorCtr="0">
            <a:normAutofit/>
          </a:bodyPr>
          <a:lstStyle>
            <a:lvl1pPr marL="228600" indent="-320040" algn="l" defTabSz="914400" rtl="0" eaLnBrk="1" latinLnBrk="0" hangingPunct="1">
              <a:lnSpc>
                <a:spcPct val="90000"/>
              </a:lnSpc>
              <a:spcBef>
                <a:spcPts val="1000"/>
              </a:spcBef>
              <a:buClr>
                <a:schemeClr val="accent6"/>
              </a:buClr>
              <a:buSzPct val="70000"/>
              <a:buFont typeface="System Font Regular"/>
              <a:buChar char="→"/>
              <a:defRPr sz="2800" kern="1200">
                <a:solidFill>
                  <a:schemeClr val="tx1"/>
                </a:solidFill>
                <a:latin typeface="Montserrat" pitchFamily="2" charset="77"/>
                <a:ea typeface="+mn-ea"/>
                <a:cs typeface="+mn-cs"/>
              </a:defRPr>
            </a:lvl1pPr>
            <a:lvl2pPr marL="685800" indent="-32004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ontserrat" pitchFamily="2" charset="77"/>
                <a:ea typeface="+mn-ea"/>
                <a:cs typeface="+mn-cs"/>
              </a:defRPr>
            </a:lvl2pPr>
            <a:lvl3pPr marL="1143000" indent="-320040" algn="l" defTabSz="914400" rtl="0" eaLnBrk="1" latinLnBrk="0" hangingPunct="1">
              <a:lnSpc>
                <a:spcPct val="90000"/>
              </a:lnSpc>
              <a:spcBef>
                <a:spcPts val="500"/>
              </a:spcBef>
              <a:buClr>
                <a:schemeClr val="tx2"/>
              </a:buClr>
              <a:buFont typeface="Courier New" panose="02070309020205020404" pitchFamily="49" charset="0"/>
              <a:buChar char="o"/>
              <a:defRPr sz="2000" kern="1200">
                <a:solidFill>
                  <a:schemeClr val="tx1"/>
                </a:solidFill>
                <a:latin typeface="Montserrat" pitchFamily="2" charset="77"/>
                <a:ea typeface="+mn-ea"/>
                <a:cs typeface="+mn-cs"/>
              </a:defRPr>
            </a:lvl3pPr>
            <a:lvl4pPr marL="1600200" indent="-32004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ontserrat" pitchFamily="2" charset="77"/>
                <a:ea typeface="+mn-ea"/>
                <a:cs typeface="+mn-cs"/>
              </a:defRPr>
            </a:lvl4pPr>
            <a:lvl5pPr marL="2057400" indent="-32004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solidFill>
                <a:schemeClr val="bg1"/>
              </a:solidFill>
              <a:latin typeface="Helvetica" pitchFamily="2" charset="0"/>
            </a:endParaRPr>
          </a:p>
        </p:txBody>
      </p:sp>
      <p:sp>
        <p:nvSpPr>
          <p:cNvPr id="2" name="Title 1">
            <a:extLst>
              <a:ext uri="{FF2B5EF4-FFF2-40B4-BE49-F238E27FC236}">
                <a16:creationId xmlns:a16="http://schemas.microsoft.com/office/drawing/2014/main" id="{5BE88D70-D9A9-1B4D-86AA-96CAE7540DA9}"/>
              </a:ext>
            </a:extLst>
          </p:cNvPr>
          <p:cNvSpPr>
            <a:spLocks noGrp="1"/>
          </p:cNvSpPr>
          <p:nvPr>
            <p:ph type="title"/>
          </p:nvPr>
        </p:nvSpPr>
        <p:spPr>
          <a:xfrm>
            <a:off x="472966" y="3132164"/>
            <a:ext cx="11352450" cy="1325563"/>
          </a:xfrm>
        </p:spPr>
        <p:txBody>
          <a:bodyPr>
            <a:normAutofit fontScale="90000"/>
          </a:bodyPr>
          <a:lstStyle/>
          <a:p>
            <a:pPr algn="ctr">
              <a:lnSpc>
                <a:spcPct val="150000"/>
              </a:lnSpc>
            </a:pPr>
            <a:r>
              <a:rPr lang="en-US" sz="4400" dirty="0">
                <a:solidFill>
                  <a:schemeClr val="bg1"/>
                </a:solidFill>
              </a:rPr>
              <a:t>Find us on:  </a:t>
            </a:r>
            <a:r>
              <a:rPr lang="en-US" sz="4400" dirty="0">
                <a:solidFill>
                  <a:schemeClr val="bg1"/>
                </a:solidFill>
                <a:latin typeface="Font Awesome 5 Brands Regular" panose="02000503000000000000" pitchFamily="2" charset="2"/>
              </a:rPr>
              <a:t>  </a:t>
            </a:r>
            <a:br>
              <a:rPr lang="en-US" dirty="0">
                <a:solidFill>
                  <a:schemeClr val="bg1"/>
                </a:solidFill>
                <a:latin typeface="Font Awesome 5 Brands Regular" panose="02000503000000000000" pitchFamily="2" charset="2"/>
              </a:rPr>
            </a:br>
            <a:r>
              <a:rPr lang="en-US" sz="2700" b="0" dirty="0">
                <a:solidFill>
                  <a:schemeClr val="bg1"/>
                </a:solidFill>
                <a:latin typeface="Montserrat Medium" pitchFamily="2" charset="77"/>
              </a:rPr>
              <a:t>#</a:t>
            </a:r>
            <a:r>
              <a:rPr lang="en-US" sz="2700" b="0" dirty="0" err="1">
                <a:solidFill>
                  <a:schemeClr val="bg1"/>
                </a:solidFill>
                <a:latin typeface="Montserrat Medium" pitchFamily="2" charset="77"/>
              </a:rPr>
              <a:t>transitionTA</a:t>
            </a:r>
            <a:r>
              <a:rPr lang="en-US" sz="2700" b="0" dirty="0">
                <a:solidFill>
                  <a:schemeClr val="bg1"/>
                </a:solidFill>
                <a:latin typeface="Montserrat Medium" pitchFamily="2" charset="77"/>
              </a:rPr>
              <a:t>  |  </a:t>
            </a:r>
            <a:r>
              <a:rPr lang="en-US" sz="2700" b="0" dirty="0" err="1">
                <a:solidFill>
                  <a:schemeClr val="bg1"/>
                </a:solidFill>
                <a:latin typeface="Montserrat Medium" pitchFamily="2" charset="77"/>
              </a:rPr>
              <a:t>transitionTA.org</a:t>
            </a:r>
            <a:r>
              <a:rPr lang="en-US" sz="2700" b="0" dirty="0">
                <a:solidFill>
                  <a:schemeClr val="bg1"/>
                </a:solidFill>
                <a:latin typeface="Montserrat Medium" pitchFamily="2" charset="77"/>
              </a:rPr>
              <a:t>  |  </a:t>
            </a:r>
            <a:r>
              <a:rPr lang="en-US" sz="2700" b="0" dirty="0">
                <a:solidFill>
                  <a:schemeClr val="bg1"/>
                </a:solidFill>
                <a:hlinkClick r:id="rId3">
                  <a:extLst>
                    <a:ext uri="{A12FA001-AC4F-418D-AE19-62706E023703}">
                      <ahyp:hlinkClr xmlns:ahyp="http://schemas.microsoft.com/office/drawing/2018/hyperlinkcolor" val="tx"/>
                    </a:ext>
                  </a:extLst>
                </a:hlinkClick>
              </a:rPr>
              <a:t>ntact-collab@uncc.edu</a:t>
            </a:r>
            <a:br>
              <a:rPr lang="en-US" dirty="0">
                <a:solidFill>
                  <a:schemeClr val="bg1"/>
                </a:solidFill>
              </a:rPr>
            </a:br>
            <a:br>
              <a:rPr lang="en-US" dirty="0">
                <a:solidFill>
                  <a:schemeClr val="bg1"/>
                </a:solidFill>
                <a:latin typeface="Font Awesome 5 Brands Regular" panose="02000503000000000000" pitchFamily="2" charset="2"/>
              </a:rPr>
            </a:br>
            <a:endParaRPr lang="en-US" dirty="0">
              <a:solidFill>
                <a:schemeClr val="bg1"/>
              </a:solidFill>
            </a:endParaRPr>
          </a:p>
        </p:txBody>
      </p:sp>
      <p:pic>
        <p:nvPicPr>
          <p:cNvPr id="13" name="Content Placeholder 12" descr="Ideas that Work logo&#10;Office of Special Education Programs&#10;U.S. Department of Education">
            <a:extLst>
              <a:ext uri="{FF2B5EF4-FFF2-40B4-BE49-F238E27FC236}">
                <a16:creationId xmlns:a16="http://schemas.microsoft.com/office/drawing/2014/main" id="{EA5DF2F6-2916-564B-ABA6-10D6434063DA}"/>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b="11470"/>
          <a:stretch/>
        </p:blipFill>
        <p:spPr>
          <a:xfrm>
            <a:off x="65314" y="4655436"/>
            <a:ext cx="2982686" cy="2040448"/>
          </a:xfrm>
          <a:noFill/>
        </p:spPr>
      </p:pic>
      <p:sp>
        <p:nvSpPr>
          <p:cNvPr id="7" name="TextBox 6">
            <a:extLst>
              <a:ext uri="{FF2B5EF4-FFF2-40B4-BE49-F238E27FC236}">
                <a16:creationId xmlns:a16="http://schemas.microsoft.com/office/drawing/2014/main" id="{39605A89-5168-6240-937C-3C6311044588}"/>
              </a:ext>
            </a:extLst>
          </p:cNvPr>
          <p:cNvSpPr txBox="1"/>
          <p:nvPr/>
        </p:nvSpPr>
        <p:spPr>
          <a:xfrm>
            <a:off x="2982687" y="6017759"/>
            <a:ext cx="8119067" cy="769441"/>
          </a:xfrm>
          <a:prstGeom prst="rect">
            <a:avLst/>
          </a:prstGeom>
          <a:noFill/>
        </p:spPr>
        <p:txBody>
          <a:bodyPr wrap="square" rtlCol="0">
            <a:spAutoFit/>
          </a:bodyPr>
          <a:lstStyle/>
          <a:p>
            <a:r>
              <a:rPr lang="en-US" sz="1100" dirty="0">
                <a:solidFill>
                  <a:schemeClr val="bg1"/>
                </a:solidFill>
                <a:latin typeface="Cambria" panose="02040503050406030204" pitchFamily="18" charset="0"/>
              </a:rPr>
              <a:t>The contents of this presentation were developed under a grant (H326E200003) from the Department of Education. However, those contents do not necessarily represent the policy of the Department of Education, and you should not assume endorsement by the Federal Government.</a:t>
            </a:r>
          </a:p>
          <a:p>
            <a:endParaRPr lang="en-US" sz="1100" dirty="0">
              <a:solidFill>
                <a:schemeClr val="bg1"/>
              </a:solidFill>
              <a:latin typeface="Cambria" panose="02040503050406030204" pitchFamily="18" charset="0"/>
            </a:endParaRPr>
          </a:p>
        </p:txBody>
      </p:sp>
      <p:sp>
        <p:nvSpPr>
          <p:cNvPr id="8" name="Oval 7">
            <a:extLst>
              <a:ext uri="{FF2B5EF4-FFF2-40B4-BE49-F238E27FC236}">
                <a16:creationId xmlns:a16="http://schemas.microsoft.com/office/drawing/2014/main" id="{D0C74421-C1A2-A240-A74A-C7C1C4F92F5F}"/>
              </a:ext>
            </a:extLst>
          </p:cNvPr>
          <p:cNvSpPr/>
          <p:nvPr/>
        </p:nvSpPr>
        <p:spPr>
          <a:xfrm>
            <a:off x="11392930" y="6227805"/>
            <a:ext cx="432486" cy="432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Helvetica" pitchFamily="2" charset="0"/>
            </a:endParaRPr>
          </a:p>
        </p:txBody>
      </p:sp>
      <p:sp>
        <p:nvSpPr>
          <p:cNvPr id="10" name="TextBox 9">
            <a:extLst>
              <a:ext uri="{FF2B5EF4-FFF2-40B4-BE49-F238E27FC236}">
                <a16:creationId xmlns:a16="http://schemas.microsoft.com/office/drawing/2014/main" id="{F29C49EE-FB4B-1C42-AC70-0024807567F4}"/>
              </a:ext>
            </a:extLst>
          </p:cNvPr>
          <p:cNvSpPr txBox="1"/>
          <p:nvPr/>
        </p:nvSpPr>
        <p:spPr>
          <a:xfrm>
            <a:off x="11292650" y="6321648"/>
            <a:ext cx="6330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D0C405-3AED-004F-A8B4-AA1D33CC9A62}" type="slidenum">
              <a:rPr lang="en-US" sz="1000" smtClean="0">
                <a:solidFill>
                  <a:schemeClr val="bg1"/>
                </a:solidFill>
                <a:latin typeface="Helvetica"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lang="en-US" sz="1000" dirty="0">
              <a:solidFill>
                <a:schemeClr val="bg1"/>
              </a:solidFill>
              <a:latin typeface="Helvetica" pitchFamily="2" charset="0"/>
            </a:endParaRPr>
          </a:p>
          <a:p>
            <a:pPr algn="ctr"/>
            <a:endParaRPr lang="en-US" sz="1000" dirty="0"/>
          </a:p>
        </p:txBody>
      </p:sp>
    </p:spTree>
    <p:extLst>
      <p:ext uri="{BB962C8B-B14F-4D97-AF65-F5344CB8AC3E}">
        <p14:creationId xmlns:p14="http://schemas.microsoft.com/office/powerpoint/2010/main" val="3213465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EA84-12D7-8FA0-185A-D0755E623F78}"/>
              </a:ext>
            </a:extLst>
          </p:cNvPr>
          <p:cNvSpPr>
            <a:spLocks noGrp="1"/>
          </p:cNvSpPr>
          <p:nvPr>
            <p:ph type="title"/>
          </p:nvPr>
        </p:nvSpPr>
        <p:spPr>
          <a:xfrm>
            <a:off x="220639" y="133634"/>
            <a:ext cx="8229600" cy="838200"/>
          </a:xfrm>
        </p:spPr>
        <p:txBody>
          <a:bodyPr>
            <a:normAutofit fontScale="90000"/>
          </a:bodyPr>
          <a:lstStyle/>
          <a:p>
            <a:pPr>
              <a:defRPr/>
            </a:pPr>
            <a:r>
              <a:rPr lang="en-US" dirty="0"/>
              <a:t>Interagency Collaboration </a:t>
            </a:r>
            <a:br>
              <a:rPr lang="en-US" dirty="0"/>
            </a:br>
            <a:r>
              <a:rPr lang="en-US" dirty="0"/>
              <a:t>Operationally Defined for Transition</a:t>
            </a:r>
          </a:p>
        </p:txBody>
      </p:sp>
      <p:sp>
        <p:nvSpPr>
          <p:cNvPr id="3" name="Content Placeholder 2">
            <a:extLst>
              <a:ext uri="{FF2B5EF4-FFF2-40B4-BE49-F238E27FC236}">
                <a16:creationId xmlns:a16="http://schemas.microsoft.com/office/drawing/2014/main" id="{E94E3899-A8FB-C04C-6906-EEE265260951}"/>
              </a:ext>
            </a:extLst>
          </p:cNvPr>
          <p:cNvSpPr>
            <a:spLocks noGrp="1"/>
          </p:cNvSpPr>
          <p:nvPr>
            <p:ph idx="1"/>
          </p:nvPr>
        </p:nvSpPr>
        <p:spPr>
          <a:xfrm>
            <a:off x="696036" y="1101488"/>
            <a:ext cx="10912868" cy="5398703"/>
          </a:xfrm>
        </p:spPr>
        <p:txBody>
          <a:bodyPr/>
          <a:lstStyle/>
          <a:p>
            <a:pPr marL="0" indent="0">
              <a:buNone/>
            </a:pPr>
            <a:r>
              <a:rPr lang="en-US" altLang="en-US" sz="2400" dirty="0"/>
              <a:t>Clear, purposeful and carefully designed process promoting cross-agency, cross-program and cross-disciplinary collaborative efforts … leading to tangible transition outcomes.</a:t>
            </a:r>
          </a:p>
          <a:p>
            <a:pPr marL="0" indent="0">
              <a:buNone/>
            </a:pPr>
            <a:endParaRPr lang="en-US" altLang="en-US" sz="2400" dirty="0"/>
          </a:p>
          <a:p>
            <a:pPr lvl="1"/>
            <a:r>
              <a:rPr lang="en-US" altLang="en-US" sz="2000" dirty="0"/>
              <a:t>State interagency teams addressing policies</a:t>
            </a:r>
          </a:p>
          <a:p>
            <a:pPr lvl="1"/>
            <a:r>
              <a:rPr lang="en-US" altLang="en-US" sz="2000" dirty="0"/>
              <a:t>Formal &amp; informal agreements re: providing services, roles and responsibilities</a:t>
            </a:r>
          </a:p>
          <a:p>
            <a:pPr lvl="1"/>
            <a:r>
              <a:rPr lang="en-US" altLang="en-US" sz="2000" dirty="0"/>
              <a:t>Vision and mission</a:t>
            </a:r>
          </a:p>
          <a:p>
            <a:pPr lvl="1"/>
            <a:r>
              <a:rPr lang="en-US" altLang="en-US" sz="2000" dirty="0"/>
              <a:t>Organizational structure: membership, meeting times</a:t>
            </a:r>
          </a:p>
          <a:p>
            <a:pPr lvl="1"/>
            <a:r>
              <a:rPr lang="en-US" altLang="en-US" sz="2000" dirty="0"/>
              <a:t>Sharing resources (blending funding)</a:t>
            </a:r>
          </a:p>
          <a:p>
            <a:pPr lvl="1"/>
            <a:r>
              <a:rPr lang="en-US" altLang="en-US" sz="2000" dirty="0"/>
              <a:t>Resource mapping and addressing gaps</a:t>
            </a:r>
          </a:p>
          <a:p>
            <a:pPr lvl="1"/>
            <a:r>
              <a:rPr lang="en-US" altLang="en-US" sz="2000" dirty="0"/>
              <a:t>Shared problem solving</a:t>
            </a:r>
          </a:p>
          <a:p>
            <a:pPr lvl="1"/>
            <a:r>
              <a:rPr lang="en-US" altLang="en-US" sz="2000" dirty="0"/>
              <a:t>Communication and information sharing</a:t>
            </a:r>
          </a:p>
          <a:p>
            <a:pPr lvl="1"/>
            <a:r>
              <a:rPr lang="en-US" altLang="en-US" sz="2000" dirty="0"/>
              <a:t>Joint professional development</a:t>
            </a:r>
          </a:p>
          <a:p>
            <a:pPr lvl="1">
              <a:buFontTx/>
              <a:buNone/>
            </a:pPr>
            <a:endParaRPr lang="en-US" altLang="en-US" sz="1200" dirty="0"/>
          </a:p>
          <a:p>
            <a:pPr lvl="1">
              <a:buFontTx/>
              <a:buNone/>
            </a:pPr>
            <a:r>
              <a:rPr lang="en-US" altLang="en-US" sz="1400" dirty="0"/>
              <a:t>From: Rowe, et al., (2014). </a:t>
            </a:r>
            <a:r>
              <a:rPr lang="en-US" altLang="en-US" sz="1400" i="1" dirty="0"/>
              <a:t>A </a:t>
            </a:r>
            <a:r>
              <a:rPr lang="en-US" altLang="en-US" sz="1400" i="1" dirty="0" err="1"/>
              <a:t>dephi</a:t>
            </a:r>
            <a:r>
              <a:rPr lang="en-US" altLang="en-US" sz="1400" i="1" dirty="0"/>
              <a:t> study to operationalize evidence-based predictors in secondary transition</a:t>
            </a:r>
            <a:r>
              <a:rPr lang="en-US" altLang="en-US" sz="1400" dirty="0"/>
              <a:t>. CDTEI</a:t>
            </a:r>
            <a:r>
              <a:rPr lang="en-US" altLang="en-US" sz="1200" dirty="0"/>
              <a:t>. </a:t>
            </a:r>
          </a:p>
          <a:p>
            <a:pPr lvl="1"/>
            <a:endParaRPr lang="en-US" altLang="en-US" sz="1800" dirty="0"/>
          </a:p>
          <a:p>
            <a:pPr lvl="1"/>
            <a:endParaRPr lang="en-US" altLang="en-US" dirty="0"/>
          </a:p>
          <a:p>
            <a:pPr lvl="1"/>
            <a:endParaRPr lang="en-US" altLang="en-US" dirty="0"/>
          </a:p>
          <a:p>
            <a:pPr lvl="1"/>
            <a:endParaRPr lang="en-US" altLang="en-US" dirty="0"/>
          </a:p>
        </p:txBody>
      </p:sp>
    </p:spTree>
    <p:extLst>
      <p:ext uri="{BB962C8B-B14F-4D97-AF65-F5344CB8AC3E}">
        <p14:creationId xmlns:p14="http://schemas.microsoft.com/office/powerpoint/2010/main" val="3978441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
          <p:cNvSpPr txBox="1">
            <a:spLocks noGrp="1"/>
          </p:cNvSpPr>
          <p:nvPr>
            <p:ph type="title"/>
          </p:nvPr>
        </p:nvSpPr>
        <p:spPr>
          <a:xfrm>
            <a:off x="257432" y="0"/>
            <a:ext cx="115679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4400" dirty="0">
                <a:latin typeface="Calibri" panose="020F0502020204030204" pitchFamily="34" charset="0"/>
                <a:cs typeface="Calibri" panose="020F0502020204030204" pitchFamily="34" charset="0"/>
              </a:rPr>
              <a:t>Outcomes of Collaboration</a:t>
            </a:r>
            <a:endParaRPr sz="4400" dirty="0">
              <a:latin typeface="Calibri" panose="020F0502020204030204" pitchFamily="34" charset="0"/>
              <a:cs typeface="Calibri" panose="020F0502020204030204" pitchFamily="34" charset="0"/>
            </a:endParaRPr>
          </a:p>
        </p:txBody>
      </p:sp>
      <p:sp>
        <p:nvSpPr>
          <p:cNvPr id="260" name="Google Shape;260;p6"/>
          <p:cNvSpPr txBox="1">
            <a:spLocks noGrp="1"/>
          </p:cNvSpPr>
          <p:nvPr>
            <p:ph idx="1"/>
          </p:nvPr>
        </p:nvSpPr>
        <p:spPr>
          <a:xfrm>
            <a:off x="257432" y="1022685"/>
            <a:ext cx="11567984" cy="4838288"/>
          </a:xfrm>
          <a:prstGeom prst="rect">
            <a:avLst/>
          </a:prstGeom>
          <a:noFill/>
          <a:ln>
            <a:noFill/>
          </a:ln>
        </p:spPr>
        <p:txBody>
          <a:bodyPr spcFirstLastPara="1" wrap="square" lIns="91425" tIns="45700" rIns="91425" bIns="45700" anchor="t" anchorCtr="0">
            <a:noAutofit/>
          </a:bodyPr>
          <a:lstStyle/>
          <a:p>
            <a:pPr marL="457200" indent="-339638">
              <a:lnSpc>
                <a:spcPct val="120000"/>
              </a:lnSpc>
              <a:spcAft>
                <a:spcPts val="1200"/>
              </a:spcAft>
              <a:buClr>
                <a:schemeClr val="dk2"/>
              </a:buClr>
              <a:buSzPts val="1749"/>
              <a:buFont typeface="Helvetica Neue"/>
              <a:buChar char="→"/>
            </a:pPr>
            <a:r>
              <a:rPr lang="en-US" sz="2400" dirty="0">
                <a:solidFill>
                  <a:schemeClr val="accent4"/>
                </a:solidFill>
                <a:latin typeface="Calibri" panose="020F0502020204030204" pitchFamily="34" charset="0"/>
                <a:cs typeface="Calibri" panose="020F0502020204030204" pitchFamily="34" charset="0"/>
              </a:rPr>
              <a:t>Aligned resources and decreased duplication </a:t>
            </a:r>
            <a:r>
              <a:rPr lang="en-US" sz="2400" dirty="0">
                <a:latin typeface="Calibri" panose="020F0502020204030204" pitchFamily="34" charset="0"/>
                <a:cs typeface="Calibri" panose="020F0502020204030204" pitchFamily="34" charset="0"/>
              </a:rPr>
              <a:t>of service development and delivery</a:t>
            </a:r>
          </a:p>
          <a:p>
            <a:pPr marL="457200" indent="-339638">
              <a:lnSpc>
                <a:spcPct val="120000"/>
              </a:lnSpc>
              <a:spcAft>
                <a:spcPts val="1200"/>
              </a:spcAft>
              <a:buClr>
                <a:schemeClr val="dk2"/>
              </a:buClr>
              <a:buSzPts val="1749"/>
              <a:buFont typeface="Helvetica Neue"/>
              <a:buChar char="→"/>
            </a:pPr>
            <a:r>
              <a:rPr lang="en-US" sz="2400" dirty="0">
                <a:latin typeface="Calibri" panose="020F0502020204030204" pitchFamily="34" charset="0"/>
                <a:cs typeface="Calibri" panose="020F0502020204030204" pitchFamily="34" charset="0"/>
              </a:rPr>
              <a:t>Increased </a:t>
            </a:r>
            <a:r>
              <a:rPr lang="en-US" sz="2400" dirty="0">
                <a:solidFill>
                  <a:schemeClr val="accent4"/>
                </a:solidFill>
                <a:latin typeface="Calibri" panose="020F0502020204030204" pitchFamily="34" charset="0"/>
                <a:cs typeface="Calibri" panose="020F0502020204030204" pitchFamily="34" charset="0"/>
              </a:rPr>
              <a:t>family engagement </a:t>
            </a:r>
            <a:r>
              <a:rPr lang="en-US" sz="2400" dirty="0">
                <a:latin typeface="Calibri" panose="020F0502020204030204" pitchFamily="34" charset="0"/>
                <a:cs typeface="Calibri" panose="020F0502020204030204" pitchFamily="34" charset="0"/>
              </a:rPr>
              <a:t>during transition planning</a:t>
            </a:r>
          </a:p>
          <a:p>
            <a:pPr marL="457200" lvl="0" indent="-339638" algn="l" rtl="0">
              <a:lnSpc>
                <a:spcPct val="120000"/>
              </a:lnSpc>
              <a:spcBef>
                <a:spcPts val="1000"/>
              </a:spcBef>
              <a:spcAft>
                <a:spcPts val="1200"/>
              </a:spcAft>
              <a:buClr>
                <a:schemeClr val="dk2"/>
              </a:buClr>
              <a:buSzPts val="1749"/>
              <a:buFont typeface="Helvetica Neue"/>
              <a:buChar char="→"/>
            </a:pPr>
            <a:r>
              <a:rPr lang="en-US" sz="2400" dirty="0">
                <a:latin typeface="Calibri" panose="020F0502020204030204" pitchFamily="34" charset="0"/>
                <a:cs typeface="Calibri" panose="020F0502020204030204" pitchFamily="34" charset="0"/>
              </a:rPr>
              <a:t>Youth with LD who receive </a:t>
            </a:r>
            <a:r>
              <a:rPr lang="en-US" sz="2400" dirty="0">
                <a:solidFill>
                  <a:schemeClr val="accent4"/>
                </a:solidFill>
                <a:latin typeface="Calibri" panose="020F0502020204030204" pitchFamily="34" charset="0"/>
                <a:cs typeface="Calibri" panose="020F0502020204030204" pitchFamily="34" charset="0"/>
              </a:rPr>
              <a:t>4 VR services are 4X’s more likely to obtain employment</a:t>
            </a:r>
          </a:p>
          <a:p>
            <a:pPr marL="457200" lvl="0" indent="-339638" algn="l" rtl="0">
              <a:lnSpc>
                <a:spcPct val="120000"/>
              </a:lnSpc>
              <a:spcBef>
                <a:spcPts val="1000"/>
              </a:spcBef>
              <a:spcAft>
                <a:spcPts val="1200"/>
              </a:spcAft>
              <a:buClr>
                <a:schemeClr val="dk2"/>
              </a:buClr>
              <a:buSzPts val="1749"/>
              <a:buFont typeface="Helvetica Neue"/>
              <a:buChar char="→"/>
            </a:pPr>
            <a:r>
              <a:rPr lang="en-US" sz="2400" dirty="0">
                <a:latin typeface="Calibri" panose="020F0502020204030204" pitchFamily="34" charset="0"/>
                <a:cs typeface="Calibri" panose="020F0502020204030204" pitchFamily="34" charset="0"/>
              </a:rPr>
              <a:t>Alignment of </a:t>
            </a:r>
            <a:r>
              <a:rPr lang="en-US" sz="2400" dirty="0">
                <a:solidFill>
                  <a:schemeClr val="accent4"/>
                </a:solidFill>
                <a:latin typeface="Calibri" panose="020F0502020204030204" pitchFamily="34" charset="0"/>
                <a:cs typeface="Calibri" panose="020F0502020204030204" pitchFamily="34" charset="0"/>
              </a:rPr>
              <a:t>IEP and IPE goals</a:t>
            </a:r>
          </a:p>
          <a:p>
            <a:pPr marL="457200" lvl="0" indent="-339638" algn="l" rtl="0">
              <a:lnSpc>
                <a:spcPct val="120000"/>
              </a:lnSpc>
              <a:spcBef>
                <a:spcPts val="1000"/>
              </a:spcBef>
              <a:spcAft>
                <a:spcPts val="1200"/>
              </a:spcAft>
              <a:buClr>
                <a:schemeClr val="dk2"/>
              </a:buClr>
              <a:buSzPts val="1749"/>
              <a:buFont typeface="Helvetica Neue"/>
              <a:buChar char="→"/>
            </a:pPr>
            <a:r>
              <a:rPr lang="en-US" sz="2400" dirty="0">
                <a:latin typeface="Calibri" panose="020F0502020204030204" pitchFamily="34" charset="0"/>
                <a:cs typeface="Calibri" panose="020F0502020204030204" pitchFamily="34" charset="0"/>
              </a:rPr>
              <a:t>Increased student led IEP meetings and </a:t>
            </a:r>
            <a:r>
              <a:rPr lang="en-US" sz="2400" dirty="0">
                <a:solidFill>
                  <a:schemeClr val="accent4"/>
                </a:solidFill>
                <a:latin typeface="Calibri" panose="020F0502020204030204" pitchFamily="34" charset="0"/>
                <a:cs typeface="Calibri" panose="020F0502020204030204" pitchFamily="34" charset="0"/>
              </a:rPr>
              <a:t>enhanced self-advocacy </a:t>
            </a:r>
            <a:r>
              <a:rPr lang="en-US" sz="2400" dirty="0">
                <a:latin typeface="Calibri" panose="020F0502020204030204" pitchFamily="34" charset="0"/>
                <a:cs typeface="Calibri" panose="020F0502020204030204" pitchFamily="34" charset="0"/>
              </a:rPr>
              <a:t>skills</a:t>
            </a:r>
            <a:endParaRPr sz="2400" dirty="0">
              <a:latin typeface="Calibri" panose="020F0502020204030204" pitchFamily="34" charset="0"/>
              <a:cs typeface="Calibri" panose="020F0502020204030204" pitchFamily="34" charset="0"/>
            </a:endParaRPr>
          </a:p>
          <a:p>
            <a:pPr marL="457200" lvl="0" indent="-339638" algn="l" rtl="0">
              <a:lnSpc>
                <a:spcPct val="120000"/>
              </a:lnSpc>
              <a:spcBef>
                <a:spcPts val="1000"/>
              </a:spcBef>
              <a:spcAft>
                <a:spcPts val="1200"/>
              </a:spcAft>
              <a:buClr>
                <a:schemeClr val="dk2"/>
              </a:buClr>
              <a:buSzPts val="1749"/>
              <a:buFont typeface="Helvetica Neue"/>
              <a:buChar char="→"/>
            </a:pPr>
            <a:r>
              <a:rPr lang="en-US" sz="2400" dirty="0">
                <a:latin typeface="Calibri" panose="020F0502020204030204" pitchFamily="34" charset="0"/>
                <a:cs typeface="Calibri" panose="020F0502020204030204" pitchFamily="34" charset="0"/>
              </a:rPr>
              <a:t>Increase in students achieving </a:t>
            </a:r>
            <a:r>
              <a:rPr lang="en-US" sz="2400" dirty="0">
                <a:solidFill>
                  <a:schemeClr val="accent4"/>
                </a:solidFill>
                <a:latin typeface="Calibri" panose="020F0502020204030204" pitchFamily="34" charset="0"/>
                <a:cs typeface="Calibri" panose="020F0502020204030204" pitchFamily="34" charset="0"/>
              </a:rPr>
              <a:t>competitive integrated employment </a:t>
            </a:r>
            <a:r>
              <a:rPr lang="en-US" sz="2400" dirty="0">
                <a:latin typeface="Calibri" panose="020F0502020204030204" pitchFamily="34" charset="0"/>
                <a:cs typeface="Calibri" panose="020F0502020204030204" pitchFamily="34" charset="0"/>
              </a:rPr>
              <a:t>after high school</a:t>
            </a:r>
            <a:endParaRPr sz="2400" dirty="0">
              <a:latin typeface="Calibri" panose="020F0502020204030204" pitchFamily="34" charset="0"/>
              <a:cs typeface="Calibri" panose="020F0502020204030204" pitchFamily="34" charset="0"/>
            </a:endParaRPr>
          </a:p>
          <a:p>
            <a:pPr marL="457200" lvl="0" indent="-339638" algn="l" rtl="0">
              <a:lnSpc>
                <a:spcPct val="120000"/>
              </a:lnSpc>
              <a:spcBef>
                <a:spcPts val="1000"/>
              </a:spcBef>
              <a:spcAft>
                <a:spcPts val="1200"/>
              </a:spcAft>
              <a:buClr>
                <a:schemeClr val="dk2"/>
              </a:buClr>
              <a:buSzPts val="1749"/>
              <a:buFont typeface="Helvetica Neue"/>
              <a:buChar char="→"/>
            </a:pPr>
            <a:r>
              <a:rPr lang="en-US" sz="2400" dirty="0">
                <a:latin typeface="Calibri" panose="020F0502020204030204" pitchFamily="34" charset="0"/>
                <a:cs typeface="Calibri" panose="020F0502020204030204" pitchFamily="34" charset="0"/>
              </a:rPr>
              <a:t>Increase in students participating in </a:t>
            </a:r>
            <a:r>
              <a:rPr lang="en-US" sz="2400" dirty="0">
                <a:solidFill>
                  <a:schemeClr val="accent4"/>
                </a:solidFill>
                <a:latin typeface="Calibri" panose="020F0502020204030204" pitchFamily="34" charset="0"/>
                <a:cs typeface="Calibri" panose="020F0502020204030204" pitchFamily="34" charset="0"/>
              </a:rPr>
              <a:t>post-secondary training and education</a:t>
            </a:r>
          </a:p>
          <a:p>
            <a:pPr marL="457200" lvl="0" indent="-339638" algn="l" rtl="0">
              <a:lnSpc>
                <a:spcPct val="120000"/>
              </a:lnSpc>
              <a:spcBef>
                <a:spcPts val="1000"/>
              </a:spcBef>
              <a:spcAft>
                <a:spcPts val="1200"/>
              </a:spcAft>
              <a:buClr>
                <a:schemeClr val="dk2"/>
              </a:buClr>
              <a:buSzPts val="1749"/>
              <a:buFont typeface="Helvetica Neue"/>
              <a:buChar char="→"/>
            </a:pPr>
            <a:endParaRPr sz="2400" dirty="0">
              <a:solidFill>
                <a:schemeClr val="accent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384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4" descr="https://wps3.dbknews.com/uploads/2021/09/090121_news.terpsexceed_jr-3sm-768x4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316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9154" y="234683"/>
            <a:ext cx="11573691" cy="2193906"/>
          </a:xfrm>
        </p:spPr>
        <p:txBody>
          <a:bodyPr>
            <a:noAutofit/>
          </a:bodyPr>
          <a:lstStyle/>
          <a:p>
            <a:pPr algn="ctr"/>
            <a:r>
              <a:rPr lang="en-US" sz="7800" dirty="0">
                <a:latin typeface="+mn-lt"/>
              </a:rPr>
              <a:t>So how do you get started?</a:t>
            </a:r>
          </a:p>
        </p:txBody>
      </p:sp>
      <p:grpSp>
        <p:nvGrpSpPr>
          <p:cNvPr id="5" name="Group 4">
            <a:extLst>
              <a:ext uri="{FF2B5EF4-FFF2-40B4-BE49-F238E27FC236}">
                <a16:creationId xmlns:a16="http://schemas.microsoft.com/office/drawing/2014/main" id="{B6F5BB3E-B826-FF65-05FC-CD33788E63AA}"/>
              </a:ext>
            </a:extLst>
          </p:cNvPr>
          <p:cNvGrpSpPr/>
          <p:nvPr/>
        </p:nvGrpSpPr>
        <p:grpSpPr>
          <a:xfrm>
            <a:off x="3458274" y="1533795"/>
            <a:ext cx="8134459" cy="4934539"/>
            <a:chOff x="1102531" y="1688778"/>
            <a:chExt cx="7189061" cy="4226781"/>
          </a:xfrm>
        </p:grpSpPr>
        <p:pic>
          <p:nvPicPr>
            <p:cNvPr id="3" name="Picture 2">
              <a:extLst>
                <a:ext uri="{FF2B5EF4-FFF2-40B4-BE49-F238E27FC236}">
                  <a16:creationId xmlns:a16="http://schemas.microsoft.com/office/drawing/2014/main" id="{74757C9F-EE89-6B21-821A-0C737D0096E8}"/>
                </a:ext>
              </a:extLst>
            </p:cNvPr>
            <p:cNvPicPr>
              <a:picLocks noChangeAspect="1"/>
            </p:cNvPicPr>
            <p:nvPr/>
          </p:nvPicPr>
          <p:blipFill>
            <a:blip r:embed="rId3"/>
            <a:stretch>
              <a:fillRect/>
            </a:stretch>
          </p:blipFill>
          <p:spPr>
            <a:xfrm>
              <a:off x="1102531" y="1688778"/>
              <a:ext cx="7189061" cy="4226781"/>
            </a:xfrm>
            <a:prstGeom prst="rect">
              <a:avLst/>
            </a:prstGeom>
          </p:spPr>
        </p:pic>
        <p:sp>
          <p:nvSpPr>
            <p:cNvPr id="4" name="TextBox 3">
              <a:extLst>
                <a:ext uri="{FF2B5EF4-FFF2-40B4-BE49-F238E27FC236}">
                  <a16:creationId xmlns:a16="http://schemas.microsoft.com/office/drawing/2014/main" id="{90599AC0-229E-E8F8-1FEB-8E2686DBC3CE}"/>
                </a:ext>
              </a:extLst>
            </p:cNvPr>
            <p:cNvSpPr txBox="1"/>
            <p:nvPr/>
          </p:nvSpPr>
          <p:spPr>
            <a:xfrm>
              <a:off x="6772759" y="3244334"/>
              <a:ext cx="1518833" cy="369332"/>
            </a:xfrm>
            <a:prstGeom prst="rect">
              <a:avLst/>
            </a:prstGeom>
            <a:solidFill>
              <a:schemeClr val="bg1"/>
            </a:solidFill>
          </p:spPr>
          <p:txBody>
            <a:bodyPr wrap="square" rtlCol="0">
              <a:spAutoFit/>
            </a:bodyPr>
            <a:lstStyle/>
            <a:p>
              <a:r>
                <a:rPr lang="en-US" dirty="0">
                  <a:latin typeface="Bradley Hand" pitchFamily="2" charset="77"/>
                  <a:cs typeface="Baghdad" pitchFamily="2" charset="-78"/>
                </a:rPr>
                <a:t>Collaboration</a:t>
              </a:r>
              <a:endParaRPr lang="en-US" sz="1400" dirty="0">
                <a:latin typeface="Bradley Hand" pitchFamily="2" charset="77"/>
                <a:cs typeface="Baghdad" pitchFamily="2" charset="-78"/>
              </a:endParaRPr>
            </a:p>
          </p:txBody>
        </p:sp>
      </p:grpSp>
    </p:spTree>
    <p:extLst>
      <p:ext uri="{BB962C8B-B14F-4D97-AF65-F5344CB8AC3E}">
        <p14:creationId xmlns:p14="http://schemas.microsoft.com/office/powerpoint/2010/main" val="1745649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1" descr="Ropes being braided together "/>
          <p:cNvPicPr preferRelativeResize="0">
            <a:picLocks noGrp="1"/>
          </p:cNvPicPr>
          <p:nvPr>
            <p:ph type="body" idx="1"/>
          </p:nvPr>
        </p:nvPicPr>
        <p:blipFill rotWithShape="1">
          <a:blip r:embed="rId3">
            <a:alphaModFix/>
          </a:blip>
          <a:srcRect l="20904" t="13869" b="12910"/>
          <a:stretch/>
        </p:blipFill>
        <p:spPr>
          <a:xfrm flipH="1">
            <a:off x="0" y="-3844"/>
            <a:ext cx="12234172" cy="6881722"/>
          </a:xfrm>
          <a:prstGeom prst="rect">
            <a:avLst/>
          </a:prstGeom>
          <a:noFill/>
          <a:ln>
            <a:noFill/>
          </a:ln>
        </p:spPr>
      </p:pic>
      <p:sp>
        <p:nvSpPr>
          <p:cNvPr id="224" name="Google Shape;224;p21"/>
          <p:cNvSpPr txBox="1">
            <a:spLocks noGrp="1"/>
          </p:cNvSpPr>
          <p:nvPr>
            <p:ph type="title"/>
          </p:nvPr>
        </p:nvSpPr>
        <p:spPr>
          <a:xfrm>
            <a:off x="838200" y="365125"/>
            <a:ext cx="9829800" cy="17249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200"/>
              <a:buFont typeface="Helvetica Neue"/>
              <a:buNone/>
            </a:pPr>
            <a:r>
              <a:rPr lang="en-US" sz="4200"/>
              <a:t>Interagency Collaboration: Key Component in Secondary Transition</a:t>
            </a:r>
            <a:endParaRPr/>
          </a:p>
        </p:txBody>
      </p:sp>
      <p:sp>
        <p:nvSpPr>
          <p:cNvPr id="225" name="Google Shape;225;p21"/>
          <p:cNvSpPr txBox="1">
            <a:spLocks noGrp="1"/>
          </p:cNvSpPr>
          <p:nvPr>
            <p:ph type="body" idx="2"/>
          </p:nvPr>
        </p:nvSpPr>
        <p:spPr>
          <a:xfrm>
            <a:off x="838200" y="4219341"/>
            <a:ext cx="9071344" cy="2307984"/>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10000"/>
              </a:lnSpc>
              <a:spcBef>
                <a:spcPts val="0"/>
              </a:spcBef>
              <a:spcAft>
                <a:spcPts val="0"/>
              </a:spcAft>
              <a:buSzPct val="70000"/>
              <a:buNone/>
            </a:pPr>
            <a:r>
              <a:rPr lang="en-US" sz="3100"/>
              <a:t>When students with disabilities access collaborative services during high school, they are more likely to experience positive post-school outcomes.</a:t>
            </a:r>
            <a:endParaRPr/>
          </a:p>
          <a:p>
            <a:pPr marL="0" lvl="0" indent="0" algn="l" rtl="0">
              <a:lnSpc>
                <a:spcPct val="110000"/>
              </a:lnSpc>
              <a:spcBef>
                <a:spcPts val="1600"/>
              </a:spcBef>
              <a:spcAft>
                <a:spcPts val="0"/>
              </a:spcAft>
              <a:buSzPct val="70000"/>
              <a:buNone/>
            </a:pPr>
            <a:r>
              <a:rPr lang="en-US" sz="1800" i="1"/>
              <a:t>(Noonan, Gaumer-Erickson, &amp; Morningstar, 2013; Test, Mazzotti, et al., 2009)</a:t>
            </a:r>
            <a:endParaRPr/>
          </a:p>
          <a:p>
            <a:pPr marL="0" lvl="0" indent="0" algn="l" rtl="0">
              <a:lnSpc>
                <a:spcPct val="100000"/>
              </a:lnSpc>
              <a:spcBef>
                <a:spcPts val="1000"/>
              </a:spcBef>
              <a:spcAft>
                <a:spcPts val="0"/>
              </a:spcAft>
              <a:buSzPct val="70000"/>
              <a:buNone/>
            </a:pPr>
            <a:endParaRPr/>
          </a:p>
          <a:p>
            <a:pPr marL="0" lvl="0" indent="0" algn="l" rtl="0">
              <a:lnSpc>
                <a:spcPct val="100000"/>
              </a:lnSpc>
              <a:spcBef>
                <a:spcPts val="1000"/>
              </a:spcBef>
              <a:spcAft>
                <a:spcPts val="0"/>
              </a:spcAft>
              <a:buSzPct val="70000"/>
              <a:buNone/>
            </a:pPr>
            <a:endParaRPr/>
          </a:p>
        </p:txBody>
      </p:sp>
    </p:spTree>
  </p:cSld>
  <p:clrMapOvr>
    <a:masterClrMapping/>
  </p:clrMapOvr>
  <p:transition spd="slow">
    <p:wipe/>
  </p:transition>
</p:sld>
</file>

<file path=ppt/theme/theme1.xml><?xml version="1.0" encoding="utf-8"?>
<a:theme xmlns:a="http://schemas.openxmlformats.org/drawingml/2006/main" name="NTACT-TheCollaborative">
  <a:themeElements>
    <a:clrScheme name="NTACT-The Collaborative">
      <a:dk1>
        <a:srgbClr val="000000"/>
      </a:dk1>
      <a:lt1>
        <a:srgbClr val="FFFFFF"/>
      </a:lt1>
      <a:dk2>
        <a:srgbClr val="303077"/>
      </a:dk2>
      <a:lt2>
        <a:srgbClr val="E7E6E6"/>
      </a:lt2>
      <a:accent1>
        <a:srgbClr val="0067B2"/>
      </a:accent1>
      <a:accent2>
        <a:srgbClr val="652C8F"/>
      </a:accent2>
      <a:accent3>
        <a:srgbClr val="A5A5A5"/>
      </a:accent3>
      <a:accent4>
        <a:srgbClr val="F46138"/>
      </a:accent4>
      <a:accent5>
        <a:srgbClr val="009438"/>
      </a:accent5>
      <a:accent6>
        <a:srgbClr val="7045BB"/>
      </a:accent6>
      <a:hlink>
        <a:srgbClr val="672A8F"/>
      </a:hlink>
      <a:folHlink>
        <a:srgbClr val="672A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ACT-C_prestemplate_accessible.pptx" id="{908184B5-0C01-0646-9100-FCE8D1EA818B}" vid="{1DECF8DE-81A8-8945-B627-3A92EC23B6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119E051549804D8B823930D5BAFE7B" ma:contentTypeVersion="13" ma:contentTypeDescription="Create a new document." ma:contentTypeScope="" ma:versionID="3bd7e606863498640df394e789d83216">
  <xsd:schema xmlns:xsd="http://www.w3.org/2001/XMLSchema" xmlns:xs="http://www.w3.org/2001/XMLSchema" xmlns:p="http://schemas.microsoft.com/office/2006/metadata/properties" xmlns:ns2="d66e13b4-6ad2-466c-808d-496feaa814d6" xmlns:ns3="5ce4d75c-128b-4f7c-b050-0a3b2b373af0" targetNamespace="http://schemas.microsoft.com/office/2006/metadata/properties" ma:root="true" ma:fieldsID="acb591eb90deb53299b2fb602805da5e" ns2:_="" ns3:_="">
    <xsd:import namespace="d66e13b4-6ad2-466c-808d-496feaa814d6"/>
    <xsd:import namespace="5ce4d75c-128b-4f7c-b050-0a3b2b373af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6e13b4-6ad2-466c-808d-496feaa814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1da502c-7e40-4002-9fa7-8e5645d13f89" ma:termSetId="09814cd3-568e-fe90-9814-8d621ff8fb84" ma:anchorId="fba54fb3-c3e1-fe81-a776-ca4b69148c4d" ma:open="true" ma:isKeyword="false">
      <xsd:complexType>
        <xsd:sequence>
          <xsd:element ref="pc:Terms" minOccurs="0" maxOccurs="1"/>
        </xsd:sequence>
      </xsd:complex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e4d75c-128b-4f7c-b050-0a3b2b373af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E737C1-7E2F-45ED-A885-D6CEE8CE34D6}"/>
</file>

<file path=customXml/itemProps2.xml><?xml version="1.0" encoding="utf-8"?>
<ds:datastoreItem xmlns:ds="http://schemas.openxmlformats.org/officeDocument/2006/customXml" ds:itemID="{55066D41-DDA8-47F8-8F2F-99E826AD169C}"/>
</file>

<file path=docProps/app.xml><?xml version="1.0" encoding="utf-8"?>
<Properties xmlns="http://schemas.openxmlformats.org/officeDocument/2006/extended-properties" xmlns:vt="http://schemas.openxmlformats.org/officeDocument/2006/docPropsVTypes">
  <Template>NTACT-TheCollaborative</Template>
  <TotalTime>12881</TotalTime>
  <Words>7715</Words>
  <Application>Microsoft Macintosh PowerPoint</Application>
  <PresentationFormat>Widescreen</PresentationFormat>
  <Paragraphs>572</Paragraphs>
  <Slides>44</Slides>
  <Notes>44</Notes>
  <HiddenSlides>4</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44</vt:i4>
      </vt:variant>
    </vt:vector>
  </HeadingPairs>
  <TitlesOfParts>
    <vt:vector size="58" baseType="lpstr">
      <vt:lpstr>Arial</vt:lpstr>
      <vt:lpstr>Courier New</vt:lpstr>
      <vt:lpstr>System Font Regular</vt:lpstr>
      <vt:lpstr>Helvetica</vt:lpstr>
      <vt:lpstr>Font Awesome 5 Brands Regular</vt:lpstr>
      <vt:lpstr>Helvetica Neue</vt:lpstr>
      <vt:lpstr>Noto Sans Symbols</vt:lpstr>
      <vt:lpstr>Calibri</vt:lpstr>
      <vt:lpstr>Wingdings</vt:lpstr>
      <vt:lpstr>Montserrat Medium</vt:lpstr>
      <vt:lpstr>Cambria</vt:lpstr>
      <vt:lpstr>Montserrat</vt:lpstr>
      <vt:lpstr>Bradley Hand</vt:lpstr>
      <vt:lpstr>NTACT-TheCollaborative</vt:lpstr>
      <vt:lpstr>Promoting Partnerships Leading to Positive Postschool Outcomes</vt:lpstr>
      <vt:lpstr>Who’s in the room? </vt:lpstr>
      <vt:lpstr>National Technical Assistance Center on Transition: The Collaborative</vt:lpstr>
      <vt:lpstr>PowerPoint Presentation</vt:lpstr>
      <vt:lpstr>Interagency Collaboration  Operationally Defined for Transition</vt:lpstr>
      <vt:lpstr>Outcomes of Collaboration</vt:lpstr>
      <vt:lpstr>PowerPoint Presentation</vt:lpstr>
      <vt:lpstr>So how do you get started?</vt:lpstr>
      <vt:lpstr>Interagency Collaboration: Key Component in Secondary Transition</vt:lpstr>
      <vt:lpstr>School-Based Strategies</vt:lpstr>
      <vt:lpstr>Strategies for Bridging School &amp; Community</vt:lpstr>
      <vt:lpstr>Community Strategies</vt:lpstr>
      <vt:lpstr>Attitudes </vt:lpstr>
      <vt:lpstr>What is the most collaborative way to supplement what schools are doing &amp; how can VR support this effort?</vt:lpstr>
      <vt:lpstr>Why It’s So Confusing! </vt:lpstr>
      <vt:lpstr>Developing Local Partnerships</vt:lpstr>
      <vt:lpstr>Developing Local Partnership Plans for Employment Outcomes</vt:lpstr>
      <vt:lpstr>PowerPoint Presentation</vt:lpstr>
      <vt:lpstr>A. Establish Process &amp; Logistics for Day-to-Day Collaboration </vt:lpstr>
      <vt:lpstr>PowerPoint Presentation</vt:lpstr>
      <vt:lpstr>PowerPoint Presentation</vt:lpstr>
      <vt:lpstr>B. Develop Referral Process</vt:lpstr>
      <vt:lpstr>PowerPoint Presentation</vt:lpstr>
      <vt:lpstr>PowerPoint Presentation</vt:lpstr>
      <vt:lpstr>C. Ongoing Coordination of Transition Services &amp; Pre-ETS: Local Partnership Plan</vt:lpstr>
      <vt:lpstr>PowerPoint Presentation</vt:lpstr>
      <vt:lpstr>PowerPoint Presentation</vt:lpstr>
      <vt:lpstr>PowerPoint Presentation</vt:lpstr>
      <vt:lpstr>PowerPoint Presentation</vt:lpstr>
      <vt:lpstr>D. Establish Goals &amp; Evaluate</vt:lpstr>
      <vt:lpstr>Example: Aligning Work Based Learning </vt:lpstr>
      <vt:lpstr>Example of Coordination: IEP with IPE</vt:lpstr>
      <vt:lpstr>A Little Bit of Reflection &amp; Next Steps</vt:lpstr>
      <vt:lpstr>PowerPoint Presentation</vt:lpstr>
      <vt:lpstr>Bonus Resources</vt:lpstr>
      <vt:lpstr>Pre-ETS “required” activities </vt:lpstr>
      <vt:lpstr>Pre-ETS “required” activities</vt:lpstr>
      <vt:lpstr>Pre-ETS “required” activities </vt:lpstr>
      <vt:lpstr>Pre-ETS “required” activities</vt:lpstr>
      <vt:lpstr>Pre-ETS “required” activities </vt:lpstr>
      <vt:lpstr>IDEA Transition Related Activities</vt:lpstr>
      <vt:lpstr>More Resources</vt:lpstr>
      <vt:lpstr>Resources</vt:lpstr>
      <vt:lpstr>Find us on:     #transitionTA  |  transitionTA.org  |  ntact-collab@uncc.edu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Morningstar</dc:creator>
  <cp:lastModifiedBy>Morningstar, Mary E.</cp:lastModifiedBy>
  <cp:revision>34</cp:revision>
  <cp:lastPrinted>2022-07-31T03:38:41Z</cp:lastPrinted>
  <dcterms:created xsi:type="dcterms:W3CDTF">2022-07-22T22:12:11Z</dcterms:created>
  <dcterms:modified xsi:type="dcterms:W3CDTF">2023-07-30T02:28:00Z</dcterms:modified>
</cp:coreProperties>
</file>