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layout1.xml" ContentType="application/vnd.openxmlformats-officedocument.drawingml.diagramLayout+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20"/>
  </p:notesMasterIdLst>
  <p:handoutMasterIdLst>
    <p:handoutMasterId r:id="rId21"/>
  </p:handoutMasterIdLst>
  <p:sldIdLst>
    <p:sldId id="257" r:id="rId2"/>
    <p:sldId id="1706" r:id="rId3"/>
    <p:sldId id="473" r:id="rId4"/>
    <p:sldId id="346" r:id="rId5"/>
    <p:sldId id="1740" r:id="rId6"/>
    <p:sldId id="1707" r:id="rId7"/>
    <p:sldId id="384" r:id="rId8"/>
    <p:sldId id="1738" r:id="rId9"/>
    <p:sldId id="1748" r:id="rId10"/>
    <p:sldId id="1747" r:id="rId11"/>
    <p:sldId id="1737" r:id="rId12"/>
    <p:sldId id="313" r:id="rId13"/>
    <p:sldId id="1708" r:id="rId14"/>
    <p:sldId id="1743" r:id="rId15"/>
    <p:sldId id="268" r:id="rId16"/>
    <p:sldId id="1744" r:id="rId17"/>
    <p:sldId id="291" r:id="rId18"/>
    <p:sldId id="265" r:id="rId19"/>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Helvetica" pitchFamily="2" charset="0"/>
      <p:regular r:id="rId30"/>
      <p:bold r:id="rId31"/>
      <p:italic r:id="rId32"/>
      <p:boldItalic r:id="rId33"/>
    </p:embeddedFont>
    <p:embeddedFont>
      <p:font typeface="Montserrat" pitchFamily="2" charset="77"/>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9"/>
    <p:restoredTop sz="68376"/>
  </p:normalViewPr>
  <p:slideViewPr>
    <p:cSldViewPr snapToGrid="0" snapToObjects="1">
      <p:cViewPr varScale="1">
        <p:scale>
          <a:sx n="77" d="100"/>
          <a:sy n="77" d="100"/>
        </p:scale>
        <p:origin x="2024" y="176"/>
      </p:cViewPr>
      <p:guideLst/>
    </p:cSldViewPr>
  </p:slideViewPr>
  <p:outlineViewPr>
    <p:cViewPr>
      <p:scale>
        <a:sx n="33" d="100"/>
        <a:sy n="33" d="100"/>
      </p:scale>
      <p:origin x="0" y="-2504"/>
    </p:cViewPr>
  </p:outlineViewPr>
  <p:notesTextViewPr>
    <p:cViewPr>
      <p:scale>
        <a:sx n="1" d="1"/>
        <a:sy n="1" d="1"/>
      </p:scale>
      <p:origin x="0" y="0"/>
    </p:cViewPr>
  </p:notesTextViewPr>
  <p:notesViewPr>
    <p:cSldViewPr snapToGrid="0" snapToObjects="1">
      <p:cViewPr varScale="1">
        <p:scale>
          <a:sx n="94" d="100"/>
          <a:sy n="94" d="100"/>
        </p:scale>
        <p:origin x="23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31E83-4079-DB4E-9FCF-A0B1F9C8B5C3}" type="doc">
      <dgm:prSet loTypeId="urn:microsoft.com/office/officeart/2005/8/layout/hList6" loCatId="" qsTypeId="urn:microsoft.com/office/officeart/2005/8/quickstyle/simple1" qsCatId="simple" csTypeId="urn:microsoft.com/office/officeart/2005/8/colors/colorful5" csCatId="colorful" phldr="1"/>
      <dgm:spPr>
        <a:scene3d>
          <a:camera prst="orthographicFront">
            <a:rot lat="0" lon="0" rev="0"/>
          </a:camera>
          <a:lightRig rig="glow" dir="t">
            <a:rot lat="0" lon="0" rev="4800000"/>
          </a:lightRig>
        </a:scene3d>
      </dgm:spPr>
      <dgm:t>
        <a:bodyPr/>
        <a:lstStyle/>
        <a:p>
          <a:endParaRPr lang="en-US"/>
        </a:p>
      </dgm:t>
    </dgm:pt>
    <dgm:pt modelId="{1CBE5228-45EE-2442-ADF4-7A80E3CDFDC9}">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vert="vert270"/>
        <a:lstStyle/>
        <a:p>
          <a:r>
            <a:rPr lang="en-US" sz="3600" dirty="0"/>
            <a:t>Self-Advocacy</a:t>
          </a:r>
        </a:p>
      </dgm:t>
    </dgm:pt>
    <dgm:pt modelId="{76291699-A09A-EA45-99DD-C49B83F9893F}" type="parTrans" cxnId="{104A6817-FA0B-F642-970C-398A524ED2D5}">
      <dgm:prSet/>
      <dgm:spPr/>
      <dgm:t>
        <a:bodyPr/>
        <a:lstStyle/>
        <a:p>
          <a:endParaRPr lang="en-US"/>
        </a:p>
      </dgm:t>
    </dgm:pt>
    <dgm:pt modelId="{DDA6C125-5AF3-BE49-B428-425841DE336B}" type="sibTrans" cxnId="{104A6817-FA0B-F642-970C-398A524ED2D5}">
      <dgm:prSet/>
      <dgm:spPr>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AD554473-A061-904D-9874-2C3B8E19EC84}">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vert="vert270"/>
        <a:lstStyle/>
        <a:p>
          <a:r>
            <a:rPr lang="en-US" sz="3200" dirty="0"/>
            <a:t>Youth Leadership</a:t>
          </a:r>
        </a:p>
      </dgm:t>
    </dgm:pt>
    <dgm:pt modelId="{E06FD1E9-7C4F-6E43-864A-48BAA4EBE869}" type="parTrans" cxnId="{200BD715-6296-7445-9E2D-E5A8369DEA4E}">
      <dgm:prSet/>
      <dgm:spPr/>
      <dgm:t>
        <a:bodyPr/>
        <a:lstStyle/>
        <a:p>
          <a:endParaRPr lang="en-US"/>
        </a:p>
      </dgm:t>
    </dgm:pt>
    <dgm:pt modelId="{FD127072-4B9D-AD41-B865-575247C27FC9}" type="sibTrans" cxnId="{200BD715-6296-7445-9E2D-E5A8369DEA4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142CF0E8-5B0A-0D43-BD40-CF498114C442}">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vert="vert270"/>
        <a:lstStyle/>
        <a:p>
          <a:r>
            <a:rPr lang="en-US" sz="3200" dirty="0"/>
            <a:t>Re-engaging Youth</a:t>
          </a:r>
        </a:p>
      </dgm:t>
    </dgm:pt>
    <dgm:pt modelId="{1FE33AC3-1C81-6046-81EB-2555E65E5727}" type="parTrans" cxnId="{F374560B-728B-AE4D-AB1B-7EBFA703D4F8}">
      <dgm:prSet/>
      <dgm:spPr/>
      <dgm:t>
        <a:bodyPr/>
        <a:lstStyle/>
        <a:p>
          <a:endParaRPr lang="en-US"/>
        </a:p>
      </dgm:t>
    </dgm:pt>
    <dgm:pt modelId="{6962847E-75F9-E649-9183-F64FD7435AC1}" type="sibTrans" cxnId="{F374560B-728B-AE4D-AB1B-7EBFA703D4F8}">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dirty="0"/>
        </a:p>
      </dgm:t>
    </dgm:pt>
    <dgm:pt modelId="{FF1DF67F-A87D-4947-A4F7-1AD3556F5A4A}">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vert="vert270"/>
        <a:lstStyle/>
        <a:p>
          <a:r>
            <a:rPr lang="en-US" sz="3200" dirty="0"/>
            <a:t>Supported Decision-making</a:t>
          </a:r>
        </a:p>
      </dgm:t>
    </dgm:pt>
    <dgm:pt modelId="{67A8B3AD-04D7-054F-88E0-1C2B5962024F}" type="sibTrans" cxnId="{B89D0B23-C6CD-9B44-80CE-034D0107F941}">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EF5598BF-3F43-9F4E-BF07-5C07FEFC7ACC}" type="parTrans" cxnId="{B89D0B23-C6CD-9B44-80CE-034D0107F941}">
      <dgm:prSet/>
      <dgm:spPr/>
      <dgm:t>
        <a:bodyPr/>
        <a:lstStyle/>
        <a:p>
          <a:endParaRPr lang="en-US"/>
        </a:p>
      </dgm:t>
    </dgm:pt>
    <dgm:pt modelId="{72905AE8-4E60-8249-BF2C-2CD3A1CFDDE8}">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vert="vert270"/>
        <a:lstStyle/>
        <a:p>
          <a:r>
            <a:rPr lang="en-US" sz="3200" dirty="0"/>
            <a:t>Family supports</a:t>
          </a:r>
        </a:p>
      </dgm:t>
    </dgm:pt>
    <dgm:pt modelId="{F23C36C2-5EEC-4F4E-8B97-FB12C843A020}" type="parTrans" cxnId="{3EC10B82-63F3-4F4D-9429-C31ED6350238}">
      <dgm:prSet/>
      <dgm:spPr/>
      <dgm:t>
        <a:bodyPr/>
        <a:lstStyle/>
        <a:p>
          <a:endParaRPr lang="en-US"/>
        </a:p>
      </dgm:t>
    </dgm:pt>
    <dgm:pt modelId="{B2C53CC7-7CAC-6243-8D39-2DBBE5D1F6D8}" type="sibTrans" cxnId="{3EC10B82-63F3-4F4D-9429-C31ED6350238}">
      <dgm:prSet/>
      <dgm:spPr>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9B71CF95-4630-C743-B67B-1F74F7CB8A44}">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vert="vert270"/>
        <a:lstStyle/>
        <a:p>
          <a:r>
            <a:rPr lang="en-US" sz="3600" dirty="0"/>
            <a:t>Community Partnerships</a:t>
          </a:r>
        </a:p>
      </dgm:t>
    </dgm:pt>
    <dgm:pt modelId="{17157641-BE71-4046-9C2A-4D7E9F8F3A79}" type="parTrans" cxnId="{F995BA0C-15AF-5E49-B25B-BC067EDE87EF}">
      <dgm:prSet/>
      <dgm:spPr/>
      <dgm:t>
        <a:bodyPr/>
        <a:lstStyle/>
        <a:p>
          <a:endParaRPr lang="en-US"/>
        </a:p>
      </dgm:t>
    </dgm:pt>
    <dgm:pt modelId="{E109A7E0-2115-854E-A037-EC8D359C80B4}" type="sibTrans" cxnId="{F995BA0C-15AF-5E49-B25B-BC067EDE87EF}">
      <dgm:prSet/>
      <dgm:spPr>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B7709AF6-73CC-6D46-9A58-18F1556ADA6D}">
      <dgm:prSet custT="1"/>
      <dgm:spPr/>
      <dgm:t>
        <a:bodyPr vert="vert270"/>
        <a:lstStyle/>
        <a:p>
          <a:r>
            <a:rPr lang="en-US" sz="3200" dirty="0"/>
            <a:t>Collaboration</a:t>
          </a:r>
        </a:p>
      </dgm:t>
    </dgm:pt>
    <dgm:pt modelId="{360E2F46-71CA-E541-AC65-380FBC3CF1F3}" type="parTrans" cxnId="{F93E7389-7EBD-5F4D-BD6B-E60DA8E61B78}">
      <dgm:prSet/>
      <dgm:spPr/>
      <dgm:t>
        <a:bodyPr/>
        <a:lstStyle/>
        <a:p>
          <a:endParaRPr lang="en-US"/>
        </a:p>
      </dgm:t>
    </dgm:pt>
    <dgm:pt modelId="{6B408F2F-CBDB-AF49-97C5-18B905DC2420}" type="sibTrans" cxnId="{F93E7389-7EBD-5F4D-BD6B-E60DA8E61B78}">
      <dgm:prSet/>
      <dgm:spPr/>
      <dgm:t>
        <a:bodyPr/>
        <a:lstStyle/>
        <a:p>
          <a:endParaRPr lang="en-US"/>
        </a:p>
      </dgm:t>
    </dgm:pt>
    <dgm:pt modelId="{E302292B-1326-4345-8707-FADFA9520705}" type="pres">
      <dgm:prSet presAssocID="{3B331E83-4079-DB4E-9FCF-A0B1F9C8B5C3}" presName="Name0" presStyleCnt="0">
        <dgm:presLayoutVars>
          <dgm:dir/>
          <dgm:resizeHandles val="exact"/>
        </dgm:presLayoutVars>
      </dgm:prSet>
      <dgm:spPr/>
    </dgm:pt>
    <dgm:pt modelId="{A2EDEFCC-73C5-5B41-A2EC-8C8802290EC1}" type="pres">
      <dgm:prSet presAssocID="{1CBE5228-45EE-2442-ADF4-7A80E3CDFDC9}" presName="node" presStyleLbl="node1" presStyleIdx="0" presStyleCnt="7">
        <dgm:presLayoutVars>
          <dgm:bulletEnabled val="1"/>
        </dgm:presLayoutVars>
      </dgm:prSet>
      <dgm:spPr/>
    </dgm:pt>
    <dgm:pt modelId="{9C63DC72-E928-684D-85C1-7C223D8B5A42}" type="pres">
      <dgm:prSet presAssocID="{DDA6C125-5AF3-BE49-B428-425841DE336B}" presName="sibTrans" presStyleCnt="0"/>
      <dgm:spPr/>
    </dgm:pt>
    <dgm:pt modelId="{5A98F7F2-2448-0A4C-A16D-4E4F7BF6F2CF}" type="pres">
      <dgm:prSet presAssocID="{FF1DF67F-A87D-4947-A4F7-1AD3556F5A4A}" presName="node" presStyleLbl="node1" presStyleIdx="1" presStyleCnt="7">
        <dgm:presLayoutVars>
          <dgm:bulletEnabled val="1"/>
        </dgm:presLayoutVars>
      </dgm:prSet>
      <dgm:spPr/>
    </dgm:pt>
    <dgm:pt modelId="{A511E805-381B-A741-9E6B-46B1F59AE5F0}" type="pres">
      <dgm:prSet presAssocID="{67A8B3AD-04D7-054F-88E0-1C2B5962024F}" presName="sibTrans" presStyleCnt="0"/>
      <dgm:spPr/>
    </dgm:pt>
    <dgm:pt modelId="{F4985B02-EC28-F14A-8840-8D1EDB24A660}" type="pres">
      <dgm:prSet presAssocID="{AD554473-A061-904D-9874-2C3B8E19EC84}" presName="node" presStyleLbl="node1" presStyleIdx="2" presStyleCnt="7">
        <dgm:presLayoutVars>
          <dgm:bulletEnabled val="1"/>
        </dgm:presLayoutVars>
      </dgm:prSet>
      <dgm:spPr/>
    </dgm:pt>
    <dgm:pt modelId="{474CE14E-6D27-9048-A9D0-5B3EC8D0B070}" type="pres">
      <dgm:prSet presAssocID="{FD127072-4B9D-AD41-B865-575247C27FC9}" presName="sibTrans" presStyleCnt="0"/>
      <dgm:spPr/>
    </dgm:pt>
    <dgm:pt modelId="{457105D2-8D7E-354A-A03C-A3AB428B2152}" type="pres">
      <dgm:prSet presAssocID="{142CF0E8-5B0A-0D43-BD40-CF498114C442}" presName="node" presStyleLbl="node1" presStyleIdx="3" presStyleCnt="7">
        <dgm:presLayoutVars>
          <dgm:bulletEnabled val="1"/>
        </dgm:presLayoutVars>
      </dgm:prSet>
      <dgm:spPr/>
    </dgm:pt>
    <dgm:pt modelId="{93170A21-2554-4145-834D-BF2688834C7C}" type="pres">
      <dgm:prSet presAssocID="{6962847E-75F9-E649-9183-F64FD7435AC1}" presName="sibTrans" presStyleCnt="0"/>
      <dgm:spPr/>
    </dgm:pt>
    <dgm:pt modelId="{F4628A20-4CC0-C443-B350-960E60406DE9}" type="pres">
      <dgm:prSet presAssocID="{B7709AF6-73CC-6D46-9A58-18F1556ADA6D}" presName="node" presStyleLbl="node1" presStyleIdx="4" presStyleCnt="7">
        <dgm:presLayoutVars>
          <dgm:bulletEnabled val="1"/>
        </dgm:presLayoutVars>
      </dgm:prSet>
      <dgm:spPr/>
    </dgm:pt>
    <dgm:pt modelId="{A285C2B0-195C-104E-80D0-45DD0E57CA19}" type="pres">
      <dgm:prSet presAssocID="{6B408F2F-CBDB-AF49-97C5-18B905DC2420}" presName="sibTrans" presStyleCnt="0"/>
      <dgm:spPr/>
    </dgm:pt>
    <dgm:pt modelId="{6E2C30D1-3E81-874D-865E-6D29CAEA44EF}" type="pres">
      <dgm:prSet presAssocID="{72905AE8-4E60-8249-BF2C-2CD3A1CFDDE8}" presName="node" presStyleLbl="node1" presStyleIdx="5" presStyleCnt="7">
        <dgm:presLayoutVars>
          <dgm:bulletEnabled val="1"/>
        </dgm:presLayoutVars>
      </dgm:prSet>
      <dgm:spPr/>
    </dgm:pt>
    <dgm:pt modelId="{28FC6E75-56A8-304A-9D66-4255D8950BED}" type="pres">
      <dgm:prSet presAssocID="{B2C53CC7-7CAC-6243-8D39-2DBBE5D1F6D8}" presName="sibTrans" presStyleCnt="0"/>
      <dgm:spPr/>
    </dgm:pt>
    <dgm:pt modelId="{B3D3793E-33F7-BA4C-B3E6-76B545EE1A3C}" type="pres">
      <dgm:prSet presAssocID="{9B71CF95-4630-C743-B67B-1F74F7CB8A44}" presName="node" presStyleLbl="node1" presStyleIdx="6" presStyleCnt="7">
        <dgm:presLayoutVars>
          <dgm:bulletEnabled val="1"/>
        </dgm:presLayoutVars>
      </dgm:prSet>
      <dgm:spPr/>
    </dgm:pt>
  </dgm:ptLst>
  <dgm:cxnLst>
    <dgm:cxn modelId="{F374560B-728B-AE4D-AB1B-7EBFA703D4F8}" srcId="{3B331E83-4079-DB4E-9FCF-A0B1F9C8B5C3}" destId="{142CF0E8-5B0A-0D43-BD40-CF498114C442}" srcOrd="3" destOrd="0" parTransId="{1FE33AC3-1C81-6046-81EB-2555E65E5727}" sibTransId="{6962847E-75F9-E649-9183-F64FD7435AC1}"/>
    <dgm:cxn modelId="{F995BA0C-15AF-5E49-B25B-BC067EDE87EF}" srcId="{3B331E83-4079-DB4E-9FCF-A0B1F9C8B5C3}" destId="{9B71CF95-4630-C743-B67B-1F74F7CB8A44}" srcOrd="6" destOrd="0" parTransId="{17157641-BE71-4046-9C2A-4D7E9F8F3A79}" sibTransId="{E109A7E0-2115-854E-A037-EC8D359C80B4}"/>
    <dgm:cxn modelId="{79D3D510-6DEE-AC43-A7D0-A9A493AB5CBF}" type="presOf" srcId="{72905AE8-4E60-8249-BF2C-2CD3A1CFDDE8}" destId="{6E2C30D1-3E81-874D-865E-6D29CAEA44EF}" srcOrd="0" destOrd="0" presId="urn:microsoft.com/office/officeart/2005/8/layout/hList6"/>
    <dgm:cxn modelId="{F12BC814-8D11-7B4D-93D6-CC672C68FDC0}" type="presOf" srcId="{FF1DF67F-A87D-4947-A4F7-1AD3556F5A4A}" destId="{5A98F7F2-2448-0A4C-A16D-4E4F7BF6F2CF}" srcOrd="0" destOrd="0" presId="urn:microsoft.com/office/officeart/2005/8/layout/hList6"/>
    <dgm:cxn modelId="{200BD715-6296-7445-9E2D-E5A8369DEA4E}" srcId="{3B331E83-4079-DB4E-9FCF-A0B1F9C8B5C3}" destId="{AD554473-A061-904D-9874-2C3B8E19EC84}" srcOrd="2" destOrd="0" parTransId="{E06FD1E9-7C4F-6E43-864A-48BAA4EBE869}" sibTransId="{FD127072-4B9D-AD41-B865-575247C27FC9}"/>
    <dgm:cxn modelId="{104A6817-FA0B-F642-970C-398A524ED2D5}" srcId="{3B331E83-4079-DB4E-9FCF-A0B1F9C8B5C3}" destId="{1CBE5228-45EE-2442-ADF4-7A80E3CDFDC9}" srcOrd="0" destOrd="0" parTransId="{76291699-A09A-EA45-99DD-C49B83F9893F}" sibTransId="{DDA6C125-5AF3-BE49-B428-425841DE336B}"/>
    <dgm:cxn modelId="{B89D0B23-C6CD-9B44-80CE-034D0107F941}" srcId="{3B331E83-4079-DB4E-9FCF-A0B1F9C8B5C3}" destId="{FF1DF67F-A87D-4947-A4F7-1AD3556F5A4A}" srcOrd="1" destOrd="0" parTransId="{EF5598BF-3F43-9F4E-BF07-5C07FEFC7ACC}" sibTransId="{67A8B3AD-04D7-054F-88E0-1C2B5962024F}"/>
    <dgm:cxn modelId="{F3E46E27-7D7A-9942-BA7E-3D2DDA2E60FB}" type="presOf" srcId="{AD554473-A061-904D-9874-2C3B8E19EC84}" destId="{F4985B02-EC28-F14A-8840-8D1EDB24A660}" srcOrd="0" destOrd="0" presId="urn:microsoft.com/office/officeart/2005/8/layout/hList6"/>
    <dgm:cxn modelId="{D80DD365-FEAE-0049-B43C-3D1FEE380796}" type="presOf" srcId="{142CF0E8-5B0A-0D43-BD40-CF498114C442}" destId="{457105D2-8D7E-354A-A03C-A3AB428B2152}" srcOrd="0" destOrd="0" presId="urn:microsoft.com/office/officeart/2005/8/layout/hList6"/>
    <dgm:cxn modelId="{D4D18C75-389D-354A-847B-F334F134DE8B}" type="presOf" srcId="{1CBE5228-45EE-2442-ADF4-7A80E3CDFDC9}" destId="{A2EDEFCC-73C5-5B41-A2EC-8C8802290EC1}" srcOrd="0" destOrd="0" presId="urn:microsoft.com/office/officeart/2005/8/layout/hList6"/>
    <dgm:cxn modelId="{648D4577-DC39-A642-80DC-4333E343C4DB}" type="presOf" srcId="{9B71CF95-4630-C743-B67B-1F74F7CB8A44}" destId="{B3D3793E-33F7-BA4C-B3E6-76B545EE1A3C}" srcOrd="0" destOrd="0" presId="urn:microsoft.com/office/officeart/2005/8/layout/hList6"/>
    <dgm:cxn modelId="{3EC10B82-63F3-4F4D-9429-C31ED6350238}" srcId="{3B331E83-4079-DB4E-9FCF-A0B1F9C8B5C3}" destId="{72905AE8-4E60-8249-BF2C-2CD3A1CFDDE8}" srcOrd="5" destOrd="0" parTransId="{F23C36C2-5EEC-4F4E-8B97-FB12C843A020}" sibTransId="{B2C53CC7-7CAC-6243-8D39-2DBBE5D1F6D8}"/>
    <dgm:cxn modelId="{F93E7389-7EBD-5F4D-BD6B-E60DA8E61B78}" srcId="{3B331E83-4079-DB4E-9FCF-A0B1F9C8B5C3}" destId="{B7709AF6-73CC-6D46-9A58-18F1556ADA6D}" srcOrd="4" destOrd="0" parTransId="{360E2F46-71CA-E541-AC65-380FBC3CF1F3}" sibTransId="{6B408F2F-CBDB-AF49-97C5-18B905DC2420}"/>
    <dgm:cxn modelId="{09EBE98B-136F-4241-BC2A-4D217B56DC43}" type="presOf" srcId="{3B331E83-4079-DB4E-9FCF-A0B1F9C8B5C3}" destId="{E302292B-1326-4345-8707-FADFA9520705}" srcOrd="0" destOrd="0" presId="urn:microsoft.com/office/officeart/2005/8/layout/hList6"/>
    <dgm:cxn modelId="{D8ACAE96-7741-DB4E-A914-7AA68E7AE020}" type="presOf" srcId="{B7709AF6-73CC-6D46-9A58-18F1556ADA6D}" destId="{F4628A20-4CC0-C443-B350-960E60406DE9}" srcOrd="0" destOrd="0" presId="urn:microsoft.com/office/officeart/2005/8/layout/hList6"/>
    <dgm:cxn modelId="{75052B91-0CEF-C843-8DD0-59771760835B}" type="presParOf" srcId="{E302292B-1326-4345-8707-FADFA9520705}" destId="{A2EDEFCC-73C5-5B41-A2EC-8C8802290EC1}" srcOrd="0" destOrd="0" presId="urn:microsoft.com/office/officeart/2005/8/layout/hList6"/>
    <dgm:cxn modelId="{51906DC3-8313-1546-8B64-0BD615438829}" type="presParOf" srcId="{E302292B-1326-4345-8707-FADFA9520705}" destId="{9C63DC72-E928-684D-85C1-7C223D8B5A42}" srcOrd="1" destOrd="0" presId="urn:microsoft.com/office/officeart/2005/8/layout/hList6"/>
    <dgm:cxn modelId="{D6A0D1F0-E340-444F-8107-48AD1A6DEC3A}" type="presParOf" srcId="{E302292B-1326-4345-8707-FADFA9520705}" destId="{5A98F7F2-2448-0A4C-A16D-4E4F7BF6F2CF}" srcOrd="2" destOrd="0" presId="urn:microsoft.com/office/officeart/2005/8/layout/hList6"/>
    <dgm:cxn modelId="{10A1DB80-3C76-3144-A428-E8842FD7760D}" type="presParOf" srcId="{E302292B-1326-4345-8707-FADFA9520705}" destId="{A511E805-381B-A741-9E6B-46B1F59AE5F0}" srcOrd="3" destOrd="0" presId="urn:microsoft.com/office/officeart/2005/8/layout/hList6"/>
    <dgm:cxn modelId="{2489F9F8-F8AA-154A-843F-1B6F3B7F8D25}" type="presParOf" srcId="{E302292B-1326-4345-8707-FADFA9520705}" destId="{F4985B02-EC28-F14A-8840-8D1EDB24A660}" srcOrd="4" destOrd="0" presId="urn:microsoft.com/office/officeart/2005/8/layout/hList6"/>
    <dgm:cxn modelId="{D7611F6A-A6A7-6845-AC92-483406647A33}" type="presParOf" srcId="{E302292B-1326-4345-8707-FADFA9520705}" destId="{474CE14E-6D27-9048-A9D0-5B3EC8D0B070}" srcOrd="5" destOrd="0" presId="urn:microsoft.com/office/officeart/2005/8/layout/hList6"/>
    <dgm:cxn modelId="{02FD1A15-ED99-404A-8C4B-7A48D256D007}" type="presParOf" srcId="{E302292B-1326-4345-8707-FADFA9520705}" destId="{457105D2-8D7E-354A-A03C-A3AB428B2152}" srcOrd="6" destOrd="0" presId="urn:microsoft.com/office/officeart/2005/8/layout/hList6"/>
    <dgm:cxn modelId="{7E3E619D-0F56-9149-8AAB-8DEE634E1527}" type="presParOf" srcId="{E302292B-1326-4345-8707-FADFA9520705}" destId="{93170A21-2554-4145-834D-BF2688834C7C}" srcOrd="7" destOrd="0" presId="urn:microsoft.com/office/officeart/2005/8/layout/hList6"/>
    <dgm:cxn modelId="{7362D3A7-1341-D945-9BE7-77A001B553AA}" type="presParOf" srcId="{E302292B-1326-4345-8707-FADFA9520705}" destId="{F4628A20-4CC0-C443-B350-960E60406DE9}" srcOrd="8" destOrd="0" presId="urn:microsoft.com/office/officeart/2005/8/layout/hList6"/>
    <dgm:cxn modelId="{188AF454-D541-5D46-B2A3-4AABFF294D2D}" type="presParOf" srcId="{E302292B-1326-4345-8707-FADFA9520705}" destId="{A285C2B0-195C-104E-80D0-45DD0E57CA19}" srcOrd="9" destOrd="0" presId="urn:microsoft.com/office/officeart/2005/8/layout/hList6"/>
    <dgm:cxn modelId="{953978EC-12AF-8744-B7A4-861EFE678BD9}" type="presParOf" srcId="{E302292B-1326-4345-8707-FADFA9520705}" destId="{6E2C30D1-3E81-874D-865E-6D29CAEA44EF}" srcOrd="10" destOrd="0" presId="urn:microsoft.com/office/officeart/2005/8/layout/hList6"/>
    <dgm:cxn modelId="{FF70CAB5-E84F-B640-BABF-0405FB60A056}" type="presParOf" srcId="{E302292B-1326-4345-8707-FADFA9520705}" destId="{28FC6E75-56A8-304A-9D66-4255D8950BED}" srcOrd="11" destOrd="0" presId="urn:microsoft.com/office/officeart/2005/8/layout/hList6"/>
    <dgm:cxn modelId="{CE81CA40-6C9B-F54E-8AAA-D6A2B7EE73A6}" type="presParOf" srcId="{E302292B-1326-4345-8707-FADFA9520705}" destId="{B3D3793E-33F7-BA4C-B3E6-76B545EE1A3C}" srcOrd="1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DEFCC-73C5-5B41-A2EC-8C8802290EC1}">
      <dsp:nvSpPr>
        <dsp:cNvPr id="0" name=""/>
        <dsp:cNvSpPr/>
      </dsp:nvSpPr>
      <dsp:spPr>
        <a:xfrm rot="16200000">
          <a:off x="-2124676" y="2131121"/>
          <a:ext cx="5451474" cy="1189231"/>
        </a:xfrm>
        <a:prstGeom prst="flowChartManualOperation">
          <a:avLst/>
        </a:prstGeom>
        <a:solidFill>
          <a:schemeClr val="accent5">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vert270" wrap="square" lIns="228600" tIns="0" rIns="228600" bIns="0" numCol="1" spcCol="1270" anchor="ctr" anchorCtr="0">
          <a:noAutofit/>
        </a:bodyPr>
        <a:lstStyle/>
        <a:p>
          <a:pPr marL="0" lvl="0" indent="0" algn="ctr" defTabSz="1600200">
            <a:lnSpc>
              <a:spcPct val="90000"/>
            </a:lnSpc>
            <a:spcBef>
              <a:spcPct val="0"/>
            </a:spcBef>
            <a:spcAft>
              <a:spcPct val="35000"/>
            </a:spcAft>
            <a:buNone/>
          </a:pPr>
          <a:r>
            <a:rPr lang="en-US" sz="3600" kern="1200" dirty="0"/>
            <a:t>Self-Advocacy</a:t>
          </a:r>
        </a:p>
      </dsp:txBody>
      <dsp:txXfrm rot="5400000">
        <a:off x="6445" y="1090295"/>
        <a:ext cx="1189231" cy="3270884"/>
      </dsp:txXfrm>
    </dsp:sp>
    <dsp:sp modelId="{5A98F7F2-2448-0A4C-A16D-4E4F7BF6F2CF}">
      <dsp:nvSpPr>
        <dsp:cNvPr id="0" name=""/>
        <dsp:cNvSpPr/>
      </dsp:nvSpPr>
      <dsp:spPr>
        <a:xfrm rot="16200000">
          <a:off x="-846252" y="2131121"/>
          <a:ext cx="5451474" cy="1189231"/>
        </a:xfrm>
        <a:prstGeom prst="flowChartManualOperation">
          <a:avLst/>
        </a:prstGeom>
        <a:solidFill>
          <a:schemeClr val="accent5">
            <a:hueOff val="1191611"/>
            <a:satOff val="-8924"/>
            <a:lumOff val="3529"/>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vert270"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kern="1200" dirty="0"/>
            <a:t>Supported Decision-making</a:t>
          </a:r>
        </a:p>
      </dsp:txBody>
      <dsp:txXfrm rot="5400000">
        <a:off x="1284869" y="1090295"/>
        <a:ext cx="1189231" cy="3270884"/>
      </dsp:txXfrm>
    </dsp:sp>
    <dsp:sp modelId="{F4985B02-EC28-F14A-8840-8D1EDB24A660}">
      <dsp:nvSpPr>
        <dsp:cNvPr id="0" name=""/>
        <dsp:cNvSpPr/>
      </dsp:nvSpPr>
      <dsp:spPr>
        <a:xfrm rot="16200000">
          <a:off x="432171" y="2131121"/>
          <a:ext cx="5451474" cy="1189231"/>
        </a:xfrm>
        <a:prstGeom prst="flowChartManualOperation">
          <a:avLst/>
        </a:prstGeom>
        <a:solidFill>
          <a:schemeClr val="accent5">
            <a:hueOff val="2383222"/>
            <a:satOff val="-17848"/>
            <a:lumOff val="7059"/>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vert270"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kern="1200" dirty="0"/>
            <a:t>Youth Leadership</a:t>
          </a:r>
        </a:p>
      </dsp:txBody>
      <dsp:txXfrm rot="5400000">
        <a:off x="2563292" y="1090295"/>
        <a:ext cx="1189231" cy="3270884"/>
      </dsp:txXfrm>
    </dsp:sp>
    <dsp:sp modelId="{457105D2-8D7E-354A-A03C-A3AB428B2152}">
      <dsp:nvSpPr>
        <dsp:cNvPr id="0" name=""/>
        <dsp:cNvSpPr/>
      </dsp:nvSpPr>
      <dsp:spPr>
        <a:xfrm rot="16200000">
          <a:off x="1710595" y="2131121"/>
          <a:ext cx="5451474" cy="1189231"/>
        </a:xfrm>
        <a:prstGeom prst="flowChartManualOperation">
          <a:avLst/>
        </a:prstGeom>
        <a:solidFill>
          <a:schemeClr val="accent5">
            <a:hueOff val="3574832"/>
            <a:satOff val="-26772"/>
            <a:lumOff val="10588"/>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vert270"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kern="1200" dirty="0"/>
            <a:t>Re-engaging Youth</a:t>
          </a:r>
        </a:p>
      </dsp:txBody>
      <dsp:txXfrm rot="5400000">
        <a:off x="3841716" y="1090295"/>
        <a:ext cx="1189231" cy="3270884"/>
      </dsp:txXfrm>
    </dsp:sp>
    <dsp:sp modelId="{F4628A20-4CC0-C443-B350-960E60406DE9}">
      <dsp:nvSpPr>
        <dsp:cNvPr id="0" name=""/>
        <dsp:cNvSpPr/>
      </dsp:nvSpPr>
      <dsp:spPr>
        <a:xfrm rot="16200000">
          <a:off x="2989020" y="2131121"/>
          <a:ext cx="5451474" cy="1189231"/>
        </a:xfrm>
        <a:prstGeom prst="flowChartManualOperation">
          <a:avLst/>
        </a:prstGeom>
        <a:solidFill>
          <a:schemeClr val="accent5">
            <a:hueOff val="4766443"/>
            <a:satOff val="-35695"/>
            <a:lumOff val="14117"/>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dsp:spPr>
      <dsp:style>
        <a:lnRef idx="2">
          <a:scrgbClr r="0" g="0" b="0"/>
        </a:lnRef>
        <a:fillRef idx="1">
          <a:scrgbClr r="0" g="0" b="0"/>
        </a:fillRef>
        <a:effectRef idx="0">
          <a:scrgbClr r="0" g="0" b="0"/>
        </a:effectRef>
        <a:fontRef idx="minor">
          <a:schemeClr val="lt1"/>
        </a:fontRef>
      </dsp:style>
      <dsp:txBody>
        <a:bodyPr spcFirstLastPara="0" vert="vert270"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kern="1200" dirty="0"/>
            <a:t>Collaboration</a:t>
          </a:r>
        </a:p>
      </dsp:txBody>
      <dsp:txXfrm rot="5400000">
        <a:off x="5120141" y="1090295"/>
        <a:ext cx="1189231" cy="3270884"/>
      </dsp:txXfrm>
    </dsp:sp>
    <dsp:sp modelId="{6E2C30D1-3E81-874D-865E-6D29CAEA44EF}">
      <dsp:nvSpPr>
        <dsp:cNvPr id="0" name=""/>
        <dsp:cNvSpPr/>
      </dsp:nvSpPr>
      <dsp:spPr>
        <a:xfrm rot="16200000">
          <a:off x="4267444" y="2131121"/>
          <a:ext cx="5451474" cy="1189231"/>
        </a:xfrm>
        <a:prstGeom prst="flowChartManualOperation">
          <a:avLst/>
        </a:prstGeom>
        <a:solidFill>
          <a:schemeClr val="accent5">
            <a:hueOff val="5958053"/>
            <a:satOff val="-44619"/>
            <a:lumOff val="17647"/>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vert270"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kern="1200" dirty="0"/>
            <a:t>Family supports</a:t>
          </a:r>
        </a:p>
      </dsp:txBody>
      <dsp:txXfrm rot="5400000">
        <a:off x="6398565" y="1090295"/>
        <a:ext cx="1189231" cy="3270884"/>
      </dsp:txXfrm>
    </dsp:sp>
    <dsp:sp modelId="{B3D3793E-33F7-BA4C-B3E6-76B545EE1A3C}">
      <dsp:nvSpPr>
        <dsp:cNvPr id="0" name=""/>
        <dsp:cNvSpPr/>
      </dsp:nvSpPr>
      <dsp:spPr>
        <a:xfrm rot="16200000">
          <a:off x="5545868" y="2131121"/>
          <a:ext cx="5451474" cy="1189231"/>
        </a:xfrm>
        <a:prstGeom prst="flowChartManualOperation">
          <a:avLst/>
        </a:prstGeom>
        <a:solidFill>
          <a:schemeClr val="accent5">
            <a:hueOff val="7149664"/>
            <a:satOff val="-53543"/>
            <a:lumOff val="21176"/>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vert270" wrap="square" lIns="228600" tIns="0" rIns="228600" bIns="0" numCol="1" spcCol="1270" anchor="ctr" anchorCtr="0">
          <a:noAutofit/>
        </a:bodyPr>
        <a:lstStyle/>
        <a:p>
          <a:pPr marL="0" lvl="0" indent="0" algn="ctr" defTabSz="1600200">
            <a:lnSpc>
              <a:spcPct val="90000"/>
            </a:lnSpc>
            <a:spcBef>
              <a:spcPct val="0"/>
            </a:spcBef>
            <a:spcAft>
              <a:spcPct val="35000"/>
            </a:spcAft>
            <a:buNone/>
          </a:pPr>
          <a:r>
            <a:rPr lang="en-US" sz="3600" kern="1200" dirty="0"/>
            <a:t>Community Partnerships</a:t>
          </a:r>
        </a:p>
      </dsp:txBody>
      <dsp:txXfrm rot="5400000">
        <a:off x="7676989" y="1090295"/>
        <a:ext cx="1189231" cy="327088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D7EE76-D2EC-0B4C-B884-CA40C88037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6CA4C0-8097-6B40-AEAE-EF7789E810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02A39F-4544-F641-8EF6-E93CA370FA1C}" type="datetimeFigureOut">
              <a:rPr lang="en-US" smtClean="0"/>
              <a:t>7/28/23</a:t>
            </a:fld>
            <a:endParaRPr lang="en-US"/>
          </a:p>
        </p:txBody>
      </p:sp>
      <p:sp>
        <p:nvSpPr>
          <p:cNvPr id="4" name="Footer Placeholder 3">
            <a:extLst>
              <a:ext uri="{FF2B5EF4-FFF2-40B4-BE49-F238E27FC236}">
                <a16:creationId xmlns:a16="http://schemas.microsoft.com/office/drawing/2014/main" id="{AABE1608-0ABF-2349-A81C-2EB8D733E5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E0161E-3104-0146-8D4E-22CB1D22ED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A8AB7E-8C9C-BB4A-A090-E56B0075567A}" type="slidenum">
              <a:rPr lang="en-US" smtClean="0"/>
              <a:t>‹#›</a:t>
            </a:fld>
            <a:endParaRPr lang="en-US"/>
          </a:p>
        </p:txBody>
      </p:sp>
    </p:spTree>
    <p:extLst>
      <p:ext uri="{BB962C8B-B14F-4D97-AF65-F5344CB8AC3E}">
        <p14:creationId xmlns:p14="http://schemas.microsoft.com/office/powerpoint/2010/main" val="213524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2C9BE-00A1-C241-878E-3009DD2B07AD}" type="datetimeFigureOut">
              <a:rPr lang="en-US" smtClean="0"/>
              <a:t>7/28/23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31BBC-1B09-124D-85BB-F6F95D8AA77E}" type="slidenum">
              <a:rPr lang="en-US" smtClean="0"/>
              <a:t>‹#›</a:t>
            </a:fld>
            <a:endParaRPr lang="en-US"/>
          </a:p>
        </p:txBody>
      </p:sp>
    </p:spTree>
    <p:extLst>
      <p:ext uri="{BB962C8B-B14F-4D97-AF65-F5344CB8AC3E}">
        <p14:creationId xmlns:p14="http://schemas.microsoft.com/office/powerpoint/2010/main" val="321832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ites.ed.gov/idea/files/PartB-IndicatorAnalysis-FFY2020.pdf?utm_content=&amp;utm_medium=email&amp;utm_name=&amp;utm_source=govdelivery&amp;utm_term="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bls.gov/news.release/empsit.t06.htm?utm_content=&amp;utm_medium=email&amp;utm_name=&amp;utm_source=govdelivery&amp;utm_term=" TargetMode="External"/><Relationship Id="rId4" Type="http://schemas.openxmlformats.org/officeDocument/2006/relationships/hyperlink" Target="https://nces.ed.gov/programs/coe/indicator/cpa/immediate-college-enrollment-rate?utm_content=&amp;utm_medium=email&amp;utm_name=&amp;utm_source=govdelivery&amp;utm_ter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2</a:t>
            </a:fld>
            <a:endParaRPr lang="en-US"/>
          </a:p>
        </p:txBody>
      </p:sp>
    </p:spTree>
    <p:extLst>
      <p:ext uri="{BB962C8B-B14F-4D97-AF65-F5344CB8AC3E}">
        <p14:creationId xmlns:p14="http://schemas.microsoft.com/office/powerpoint/2010/main" val="142276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/ZlOZcUdNB0Y</a:t>
            </a:r>
          </a:p>
          <a:p>
            <a:endParaRPr lang="en-US" dirty="0"/>
          </a:p>
          <a:p>
            <a:r>
              <a:rPr lang="en-US" dirty="0"/>
              <a:t>Build Relationships 1:08-1:28</a:t>
            </a:r>
          </a:p>
          <a:p>
            <a:endParaRPr lang="en-US" dirty="0"/>
          </a:p>
          <a:p>
            <a:r>
              <a:rPr lang="en-US" dirty="0"/>
              <a:t>Develop Trust 3:15-3:56</a:t>
            </a: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13</a:t>
            </a:fld>
            <a:endParaRPr lang="en-US"/>
          </a:p>
        </p:txBody>
      </p:sp>
    </p:spTree>
    <p:extLst>
      <p:ext uri="{BB962C8B-B14F-4D97-AF65-F5344CB8AC3E}">
        <p14:creationId xmlns:p14="http://schemas.microsoft.com/office/powerpoint/2010/main" val="890521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14</a:t>
            </a:fld>
            <a:endParaRPr lang="en-US"/>
          </a:p>
        </p:txBody>
      </p:sp>
    </p:spTree>
    <p:extLst>
      <p:ext uri="{BB962C8B-B14F-4D97-AF65-F5344CB8AC3E}">
        <p14:creationId xmlns:p14="http://schemas.microsoft.com/office/powerpoint/2010/main" val="215385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15</a:t>
            </a:fld>
            <a:endParaRPr lang="en-US"/>
          </a:p>
        </p:txBody>
      </p:sp>
    </p:spTree>
    <p:extLst>
      <p:ext uri="{BB962C8B-B14F-4D97-AF65-F5344CB8AC3E}">
        <p14:creationId xmlns:p14="http://schemas.microsoft.com/office/powerpoint/2010/main" val="809748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16</a:t>
            </a:fld>
            <a:endParaRPr lang="en-US"/>
          </a:p>
        </p:txBody>
      </p:sp>
    </p:spTree>
    <p:extLst>
      <p:ext uri="{BB962C8B-B14F-4D97-AF65-F5344CB8AC3E}">
        <p14:creationId xmlns:p14="http://schemas.microsoft.com/office/powerpoint/2010/main" val="985732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12:notes"/>
          <p:cNvSpPr txBox="1">
            <a:spLocks noGrp="1"/>
          </p:cNvSpPr>
          <p:nvPr>
            <p:ph type="body" idx="1"/>
          </p:nvPr>
        </p:nvSpPr>
        <p:spPr>
          <a:xfrm>
            <a:off x="710249"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90% of DVR staff indicated they had a very good relationship with their schools – that is great because without that relationship it will be very hard to do all of the things we talked about today to ensure services are being supplemented and not supplanted. </a:t>
            </a:r>
            <a:endParaRPr dirty="0"/>
          </a:p>
          <a:p>
            <a:pPr marL="0" lvl="0" indent="0" algn="l" rtl="0">
              <a:lnSpc>
                <a:spcPct val="100000"/>
              </a:lnSpc>
              <a:spcBef>
                <a:spcPts val="0"/>
              </a:spcBef>
              <a:spcAft>
                <a:spcPts val="0"/>
              </a:spcAft>
              <a:buSzPts val="1400"/>
              <a:buNone/>
            </a:pPr>
            <a:endParaRPr dirty="0"/>
          </a:p>
        </p:txBody>
      </p:sp>
      <p:sp>
        <p:nvSpPr>
          <p:cNvPr id="522" name="Google Shape;522;p12:notes"/>
          <p:cNvSpPr txBox="1">
            <a:spLocks noGrp="1"/>
          </p:cNvSpPr>
          <p:nvPr>
            <p:ph type="sldNum" idx="12"/>
          </p:nvPr>
        </p:nvSpPr>
        <p:spPr>
          <a:xfrm>
            <a:off x="4023092" y="8917423"/>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18</a:t>
            </a:fld>
            <a:endParaRPr lang="en-US"/>
          </a:p>
        </p:txBody>
      </p:sp>
    </p:spTree>
    <p:extLst>
      <p:ext uri="{BB962C8B-B14F-4D97-AF65-F5344CB8AC3E}">
        <p14:creationId xmlns:p14="http://schemas.microsoft.com/office/powerpoint/2010/main" val="262899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fld id="{24C90B65-A7B3-B445-B961-2027146F4CB0}" type="slidenum">
              <a:rPr lang="en-US" smtClean="0">
                <a:latin typeface="Times" charset="0"/>
              </a:rPr>
              <a:pPr>
                <a:defRPr/>
              </a:pPr>
              <a:t>3</a:t>
            </a:fld>
            <a:endParaRPr lang="en-US" dirty="0">
              <a:latin typeface="Times" charset="0"/>
            </a:endParaRPr>
          </a:p>
        </p:txBody>
      </p:sp>
      <p:sp>
        <p:nvSpPr>
          <p:cNvPr id="66563" name="Rectangle 2"/>
          <p:cNvSpPr>
            <a:spLocks noGrp="1" noRot="1" noChangeAspect="1" noChangeArrowheads="1" noTextEdit="1"/>
          </p:cNvSpPr>
          <p:nvPr>
            <p:ph type="sldImg"/>
          </p:nvPr>
        </p:nvSpPr>
        <p:spPr>
          <a:xfrm>
            <a:off x="382588" y="685800"/>
            <a:ext cx="6096000" cy="3429000"/>
          </a:xfrm>
          <a:ln/>
        </p:spPr>
      </p:sp>
      <p:sp>
        <p:nvSpPr>
          <p:cNvPr id="66564" name="Rectangle 3"/>
          <p:cNvSpPr>
            <a:spLocks noGrp="1" noChangeArrowheads="1"/>
          </p:cNvSpPr>
          <p:nvPr>
            <p:ph type="body" idx="1"/>
          </p:nvPr>
        </p:nvSpPr>
        <p:spPr>
          <a:xfrm>
            <a:off x="685800" y="4343400"/>
            <a:ext cx="5486400" cy="4114800"/>
          </a:xfrm>
        </p:spPr>
        <p:txBody>
          <a:bodyPr/>
          <a:lstStyle/>
          <a:p>
            <a:pPr eaLnBrk="1" hangingPunct="1">
              <a:defRPr/>
            </a:pPr>
            <a:endParaRPr lang="en-US" dirty="0">
              <a:cs typeface="+mn-cs"/>
            </a:endParaRPr>
          </a:p>
          <a:p>
            <a:pPr eaLnBrk="1" hangingPunct="1">
              <a:defRPr/>
            </a:pPr>
            <a:r>
              <a:rPr lang="en-US" dirty="0">
                <a:cs typeface="+mn-cs"/>
              </a:rPr>
              <a:t>Look at each of the pics and make sure they are covered</a:t>
            </a:r>
          </a:p>
          <a:p>
            <a:pPr eaLnBrk="1" hangingPunct="1">
              <a:defRPr/>
            </a:pPr>
            <a:endParaRPr lang="en-US" dirty="0">
              <a:cs typeface="+mn-cs"/>
            </a:endParaRPr>
          </a:p>
        </p:txBody>
      </p:sp>
    </p:spTree>
    <p:extLst>
      <p:ext uri="{BB962C8B-B14F-4D97-AF65-F5344CB8AC3E}">
        <p14:creationId xmlns:p14="http://schemas.microsoft.com/office/powerpoint/2010/main" val="227892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seems real</a:t>
            </a:r>
          </a:p>
          <a:p>
            <a:endParaRPr lang="en-US" dirty="0"/>
          </a:p>
          <a:p>
            <a:r>
              <a:rPr lang="en-US" dirty="0"/>
              <a:t>Second is legalistic</a:t>
            </a:r>
          </a:p>
        </p:txBody>
      </p:sp>
      <p:sp>
        <p:nvSpPr>
          <p:cNvPr id="4" name="Slide Number Placeholder 3"/>
          <p:cNvSpPr>
            <a:spLocks noGrp="1"/>
          </p:cNvSpPr>
          <p:nvPr>
            <p:ph type="sldNum" sz="quarter" idx="10"/>
          </p:nvPr>
        </p:nvSpPr>
        <p:spPr/>
        <p:txBody>
          <a:bodyPr/>
          <a:lstStyle/>
          <a:p>
            <a:fld id="{E0DEAF14-ABE1-4C13-B255-A70B936E0E4E}" type="slidenum">
              <a:rPr lang="en-US" smtClean="0"/>
              <a:t>4</a:t>
            </a:fld>
            <a:endParaRPr lang="en-US"/>
          </a:p>
        </p:txBody>
      </p:sp>
    </p:spTree>
    <p:extLst>
      <p:ext uri="{BB962C8B-B14F-4D97-AF65-F5344CB8AC3E}">
        <p14:creationId xmlns:p14="http://schemas.microsoft.com/office/powerpoint/2010/main" val="372269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SzPct val="100000"/>
              <a:buFont typeface="Wingdings" pitchFamily="2" charset="2"/>
              <a:buChar char="ü"/>
            </a:pPr>
            <a:r>
              <a:rPr lang="en-US" dirty="0"/>
              <a:t>High quality transition services – learn about it early and provide the array of sped interventions – access to general education, related services, experiences, communication, etc. and intensify transition services over time</a:t>
            </a:r>
          </a:p>
          <a:p>
            <a:pPr marL="571500" indent="-571500">
              <a:buSzPct val="100000"/>
              <a:buFont typeface="Wingdings" pitchFamily="2" charset="2"/>
              <a:buChar char="ü"/>
            </a:pPr>
            <a:r>
              <a:rPr lang="en-US" dirty="0"/>
              <a:t>Challenge students, families, practitioners to ensure they can meet the demands of adulthood</a:t>
            </a:r>
          </a:p>
          <a:p>
            <a:pPr marL="571500" indent="-571500">
              <a:buSzPct val="100000"/>
              <a:buFont typeface="Wingdings" pitchFamily="2" charset="2"/>
              <a:buChar char="ü"/>
            </a:pPr>
            <a:r>
              <a:rPr lang="en-US" dirty="0"/>
              <a:t>Inspire students, families and practitioners with opportunities to realize dreams for future</a:t>
            </a:r>
          </a:p>
          <a:p>
            <a:pPr marL="571500" indent="-571500">
              <a:buSzPct val="100000"/>
              <a:buFont typeface="Wingdings" pitchFamily="2" charset="2"/>
              <a:buChar char="ü"/>
            </a:pPr>
            <a:r>
              <a:rPr lang="en-US" dirty="0"/>
              <a:t>Collective action and collaboration, draw on that power</a:t>
            </a: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6</a:t>
            </a:fld>
            <a:endParaRPr lang="en-US"/>
          </a:p>
        </p:txBody>
      </p:sp>
    </p:spTree>
    <p:extLst>
      <p:ext uri="{BB962C8B-B14F-4D97-AF65-F5344CB8AC3E}">
        <p14:creationId xmlns:p14="http://schemas.microsoft.com/office/powerpoint/2010/main" val="2841045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480097">
              <a:defRPr/>
            </a:pPr>
            <a:r>
              <a:rPr lang="en-US" dirty="0"/>
              <a:t>Transforms how we provide services and supports</a:t>
            </a:r>
          </a:p>
        </p:txBody>
      </p:sp>
      <p:sp>
        <p:nvSpPr>
          <p:cNvPr id="4" name="Slide Number Placeholder 3"/>
          <p:cNvSpPr>
            <a:spLocks noGrp="1"/>
          </p:cNvSpPr>
          <p:nvPr>
            <p:ph type="sldNum" sz="quarter" idx="5"/>
          </p:nvPr>
        </p:nvSpPr>
        <p:spPr/>
        <p:txBody>
          <a:bodyPr/>
          <a:lstStyle/>
          <a:p>
            <a:fld id="{E0DEAF14-ABE1-4C13-B255-A70B936E0E4E}" type="slidenum">
              <a:rPr lang="en-US" smtClean="0"/>
              <a:t>7</a:t>
            </a:fld>
            <a:endParaRPr lang="en-US" dirty="0"/>
          </a:p>
        </p:txBody>
      </p:sp>
    </p:spTree>
    <p:extLst>
      <p:ext uri="{BB962C8B-B14F-4D97-AF65-F5344CB8AC3E}">
        <p14:creationId xmlns:p14="http://schemas.microsoft.com/office/powerpoint/2010/main" val="426277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learn from the models shared with them by teachers</a:t>
            </a:r>
          </a:p>
          <a:p>
            <a:endParaRPr lang="en-US" dirty="0"/>
          </a:p>
          <a:p>
            <a:r>
              <a:rPr lang="en-US" dirty="0"/>
              <a:t>Over the student’s academic career, beginning in early childhood, we need to hold high expectations </a:t>
            </a:r>
          </a:p>
          <a:p>
            <a:endParaRPr lang="en-US" dirty="0"/>
          </a:p>
          <a:p>
            <a:r>
              <a:rPr lang="en-US" dirty="0"/>
              <a:t>Families with high expectations achieve greater academic, employment, independent living success</a:t>
            </a:r>
          </a:p>
          <a:p>
            <a:endParaRPr lang="en-US" dirty="0"/>
          </a:p>
          <a:p>
            <a:r>
              <a:rPr lang="en-US" dirty="0"/>
              <a:t>Students recognize teachers who hold high expectations and they perform better academically</a:t>
            </a:r>
          </a:p>
          <a:p>
            <a:endParaRPr lang="en-US" dirty="0"/>
          </a:p>
          <a:p>
            <a:r>
              <a:rPr lang="en-US" dirty="0"/>
              <a:t>Better PSE, employ, financial self-sufficiency</a:t>
            </a:r>
          </a:p>
          <a:p>
            <a:endParaRPr lang="en-US" dirty="0"/>
          </a:p>
          <a:p>
            <a:r>
              <a:rPr lang="en-US" dirty="0"/>
              <a:t>Achieve potential and lead fulfilling adult lives</a:t>
            </a:r>
          </a:p>
          <a:p>
            <a:endParaRPr lang="en-US" dirty="0"/>
          </a:p>
          <a:p>
            <a:r>
              <a:rPr lang="en-US" dirty="0"/>
              <a:t>Seamless delivery relies on collaboration of ed/VR and adult services that authentically engage youth lead to higher paying jobs and that match their abilities and interests</a:t>
            </a: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8</a:t>
            </a:fld>
            <a:endParaRPr lang="en-US"/>
          </a:p>
        </p:txBody>
      </p:sp>
    </p:spTree>
    <p:extLst>
      <p:ext uri="{BB962C8B-B14F-4D97-AF65-F5344CB8AC3E}">
        <p14:creationId xmlns:p14="http://schemas.microsoft.com/office/powerpoint/2010/main" val="170878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Begin planning early to engage families and youth to access transition services when needed</a:t>
            </a:r>
          </a:p>
          <a:p>
            <a:r>
              <a:rPr lang="en-US" dirty="0"/>
              <a:t> </a:t>
            </a:r>
          </a:p>
          <a:p>
            <a:r>
              <a:rPr lang="en-US" dirty="0"/>
              <a:t>Ensure they have rigorous education with appropriate conditions for learning to ensure successful pathways to life beyond HS</a:t>
            </a:r>
          </a:p>
          <a:p>
            <a:endParaRPr lang="en-US" dirty="0"/>
          </a:p>
          <a:p>
            <a:r>
              <a:rPr lang="en-US" dirty="0"/>
              <a:t>Every aspect of specialized instruction, related services, curricular standards, access to inclusive gen ed leads and connects to building the purpose of preparing youth for adulthood</a:t>
            </a:r>
          </a:p>
          <a:p>
            <a:endParaRPr lang="en-US" dirty="0"/>
          </a:p>
          <a:p>
            <a:r>
              <a:rPr lang="en-US" dirty="0"/>
              <a:t>Families acquire the knowledge and skills needed to engage – in environments responsive to their assets (cultural wealth)</a:t>
            </a:r>
          </a:p>
          <a:p>
            <a:endParaRPr lang="en-US" dirty="0"/>
          </a:p>
          <a:p>
            <a:r>
              <a:rPr lang="en-US" dirty="0"/>
              <a:t>Practitioners provide support and services needed </a:t>
            </a:r>
            <a:r>
              <a:rPr lang="en-US" dirty="0" err="1"/>
              <a:t>eg.</a:t>
            </a:r>
            <a:r>
              <a:rPr lang="en-US" dirty="0"/>
              <a:t>., WBL, Pre-ETS</a:t>
            </a: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10</a:t>
            </a:fld>
            <a:endParaRPr lang="en-US"/>
          </a:p>
        </p:txBody>
      </p:sp>
    </p:spTree>
    <p:extLst>
      <p:ext uri="{BB962C8B-B14F-4D97-AF65-F5344CB8AC3E}">
        <p14:creationId xmlns:p14="http://schemas.microsoft.com/office/powerpoint/2010/main" val="79019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 youth and families to access services when needed</a:t>
            </a:r>
          </a:p>
          <a:p>
            <a:r>
              <a:rPr lang="en-US" dirty="0"/>
              <a:t> requires collaboration among all practitioners with youth and families engaging</a:t>
            </a:r>
          </a:p>
          <a:p>
            <a:r>
              <a:rPr lang="en-US" dirty="0"/>
              <a:t> </a:t>
            </a: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11</a:t>
            </a:fld>
            <a:endParaRPr lang="en-US"/>
          </a:p>
        </p:txBody>
      </p:sp>
    </p:spTree>
    <p:extLst>
      <p:ext uri="{BB962C8B-B14F-4D97-AF65-F5344CB8AC3E}">
        <p14:creationId xmlns:p14="http://schemas.microsoft.com/office/powerpoint/2010/main" val="276705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solidFill>
                  <a:srgbClr val="344F64"/>
                </a:solidFill>
                <a:effectLst/>
                <a:latin typeface="Helvetica" pitchFamily="2" charset="0"/>
                <a:ea typeface="Times New Roman" panose="02020603050405020304" pitchFamily="18" charset="0"/>
                <a:cs typeface="Times New Roman" panose="02020603050405020304" pitchFamily="18" charset="0"/>
                <a:hlinkClick r:id="rId3"/>
              </a:rPr>
              <a:t>only 21.5% percent of youth with disabilities nationally are enrolled in higher education within one year of leaving high schoo</a:t>
            </a:r>
            <a:r>
              <a:rPr lang="en-US" sz="1800" b="1" kern="0" dirty="0">
                <a:solidFill>
                  <a:srgbClr val="000000"/>
                </a:solidFill>
                <a:effectLst/>
                <a:latin typeface="Helvetica" pitchFamily="2" charset="0"/>
                <a:ea typeface="Times New Roman" panose="02020603050405020304" pitchFamily="18" charset="0"/>
                <a:cs typeface="Times New Roman" panose="02020603050405020304" pitchFamily="18" charset="0"/>
              </a:rPr>
              <a:t>l</a:t>
            </a: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—and this figure has consistently been decreasing over the past five years (a 20% reduction).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For all </a:t>
            </a:r>
            <a:r>
              <a:rPr lang="en-US" sz="1800" kern="0" dirty="0" err="1">
                <a:solidFill>
                  <a:srgbClr val="000000"/>
                </a:solidFill>
                <a:effectLst/>
                <a:latin typeface="Helvetica" pitchFamily="2" charset="0"/>
                <a:ea typeface="Times New Roman" panose="02020603050405020304" pitchFamily="18" charset="0"/>
                <a:cs typeface="Times New Roman" panose="02020603050405020304" pitchFamily="18" charset="0"/>
              </a:rPr>
              <a:t>youthNational</a:t>
            </a: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Center for Education Statistics, </a:t>
            </a:r>
            <a:r>
              <a:rPr lang="en-US" sz="1800" kern="0" dirty="0" err="1">
                <a:solidFill>
                  <a:srgbClr val="000000"/>
                </a:solidFill>
                <a:effectLst/>
                <a:latin typeface="Helvetica" pitchFamily="2" charset="0"/>
                <a:ea typeface="Times New Roman" panose="02020603050405020304" pitchFamily="18" charset="0"/>
                <a:cs typeface="Times New Roman" panose="02020603050405020304" pitchFamily="18" charset="0"/>
              </a:rPr>
              <a:t>reporedt</a:t>
            </a: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that </a:t>
            </a:r>
            <a:r>
              <a:rPr lang="en-US" sz="1800" b="1" kern="0" dirty="0">
                <a:solidFill>
                  <a:srgbClr val="344F64"/>
                </a:solidFill>
                <a:effectLst/>
                <a:latin typeface="Helvetica" pitchFamily="2" charset="0"/>
                <a:ea typeface="Times New Roman" panose="02020603050405020304" pitchFamily="18" charset="0"/>
                <a:cs typeface="Times New Roman" panose="02020603050405020304" pitchFamily="18" charset="0"/>
                <a:hlinkClick r:id="rId4"/>
              </a:rPr>
              <a:t>63% of all high school students who graduated in the 2019-2020 were enrolled in post-secondary education by October 2020</a:t>
            </a: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This gap and the </a:t>
            </a:r>
            <a:r>
              <a:rPr lang="en-US" sz="1800" b="1" kern="0" dirty="0">
                <a:solidFill>
                  <a:srgbClr val="344F64"/>
                </a:solidFill>
                <a:effectLst/>
                <a:latin typeface="Helvetica" pitchFamily="2" charset="0"/>
                <a:ea typeface="Times New Roman" panose="02020603050405020304" pitchFamily="18" charset="0"/>
                <a:cs typeface="Times New Roman" panose="02020603050405020304" pitchFamily="18" charset="0"/>
                <a:hlinkClick r:id="rId5"/>
              </a:rPr>
              <a:t>gap of adults with disabilities who are in the United States labor workforce compared to their nondisabled coworkers</a:t>
            </a: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need to be addressed.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Helvetica" pitchFamily="2" charset="0"/>
                <a:ea typeface="Calibri" panose="020F0502020204030204" pitchFamily="34" charset="0"/>
                <a:cs typeface="Times New Roman" panose="02020603050405020304" pitchFamily="18" charset="0"/>
              </a:rPr>
              <a:t>What are the benefits?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A44A933-4BE0-4FAA-B672-A5C4F113C6D2}" type="slidenum">
              <a:rPr lang="en-US" smtClean="0"/>
              <a:pPr/>
              <a:t>12</a:t>
            </a:fld>
            <a:endParaRPr lang="en-US" dirty="0"/>
          </a:p>
        </p:txBody>
      </p:sp>
    </p:spTree>
    <p:extLst>
      <p:ext uri="{BB962C8B-B14F-4D97-AF65-F5344CB8AC3E}">
        <p14:creationId xmlns:p14="http://schemas.microsoft.com/office/powerpoint/2010/main" val="3101465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2360141"/>
            <a:ext cx="9144000" cy="3049490"/>
          </a:xfrm>
        </p:spPr>
        <p:txBody>
          <a:bodyPr anchor="b"/>
          <a:lstStyle>
            <a:lvl1pPr algn="l">
              <a:defRPr sz="6000" b="1">
                <a:solidFill>
                  <a:schemeClr val="bg1"/>
                </a:solidFill>
                <a:latin typeface="Montserrat"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506F5F3F-3189-5641-BDAF-6F27A6D71A4B}"/>
              </a:ext>
            </a:extLst>
          </p:cNvPr>
          <p:cNvSpPr>
            <a:spLocks noGrp="1"/>
          </p:cNvSpPr>
          <p:nvPr>
            <p:ph type="subTitle" idx="1"/>
          </p:nvPr>
        </p:nvSpPr>
        <p:spPr>
          <a:xfrm>
            <a:off x="462344" y="5699641"/>
            <a:ext cx="4789278" cy="701731"/>
          </a:xfrm>
          <a:solidFill>
            <a:srgbClr val="662D91"/>
          </a:solidFill>
        </p:spPr>
        <p:txBody>
          <a:bodyPr wrap="square" lIns="182880" tIns="182880" rIns="182880" bIns="182880">
            <a:spAutoFit/>
          </a:bodyPr>
          <a:lstStyle>
            <a:lvl1pPr marL="0" indent="0" algn="l">
              <a:buNone/>
              <a:defRPr sz="2400">
                <a:solidFill>
                  <a:schemeClr val="bg1"/>
                </a:solidFill>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3C4E29FF-CFF3-A544-91B6-5424113458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9626" y="-1376058"/>
            <a:ext cx="4805058" cy="4805058"/>
          </a:xfrm>
          <a:prstGeom prst="rect">
            <a:avLst/>
          </a:prstGeom>
        </p:spPr>
      </p:pic>
    </p:spTree>
    <p:extLst>
      <p:ext uri="{BB962C8B-B14F-4D97-AF65-F5344CB8AC3E}">
        <p14:creationId xmlns:p14="http://schemas.microsoft.com/office/powerpoint/2010/main" val="3032685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1073150" ty="-12700" sx="88000" sy="88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45869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1244600" ty="-69850" sx="100000" sy="100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54430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314906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711939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41591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A04E3554-5ABA-6C48-8DCA-80B2C2916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01612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D9DEE5-893F-8442-A9BB-B31C194E8A0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F703C-3002-2445-B544-CD245D0AFE39}"/>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ontserrat" pitchFamily="2" charset="77"/>
            </a:endParaRPr>
          </a:p>
        </p:txBody>
      </p:sp>
      <p:pic>
        <p:nvPicPr>
          <p:cNvPr id="14" name="Picture 13">
            <a:extLst>
              <a:ext uri="{FF2B5EF4-FFF2-40B4-BE49-F238E27FC236}">
                <a16:creationId xmlns:a16="http://schemas.microsoft.com/office/drawing/2014/main" id="{EEA6316E-B701-6A49-9546-11892704AD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
        <p:nvSpPr>
          <p:cNvPr id="15" name="TextBox 14">
            <a:extLst>
              <a:ext uri="{FF2B5EF4-FFF2-40B4-BE49-F238E27FC236}">
                <a16:creationId xmlns:a16="http://schemas.microsoft.com/office/drawing/2014/main" id="{178AAE58-66A7-B04E-93BC-DFAE62D67C5E}"/>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3751905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C06D59-8B73-6449-B5E1-A005BCA05A04}"/>
              </a:ext>
            </a:extLst>
          </p:cNvPr>
          <p:cNvSpPr>
            <a:spLocks noGrp="1"/>
          </p:cNvSpPr>
          <p:nvPr>
            <p:ph type="body" idx="1"/>
          </p:nvPr>
        </p:nvSpPr>
        <p:spPr>
          <a:xfrm>
            <a:off x="257432" y="1681163"/>
            <a:ext cx="57401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C3538A-BC9E-2844-BD64-2D2AAF6BC653}"/>
              </a:ext>
            </a:extLst>
          </p:cNvPr>
          <p:cNvSpPr>
            <a:spLocks noGrp="1"/>
          </p:cNvSpPr>
          <p:nvPr>
            <p:ph sz="half" idx="2"/>
          </p:nvPr>
        </p:nvSpPr>
        <p:spPr>
          <a:xfrm>
            <a:off x="257432" y="2455756"/>
            <a:ext cx="5740143" cy="301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F9F19774-63FB-A844-A010-DD903EE11E88}"/>
              </a:ext>
            </a:extLst>
          </p:cNvPr>
          <p:cNvSpPr>
            <a:spLocks noGrp="1"/>
          </p:cNvSpPr>
          <p:nvPr>
            <p:ph sz="quarter" idx="4"/>
          </p:nvPr>
        </p:nvSpPr>
        <p:spPr>
          <a:xfrm>
            <a:off x="6172200" y="2505075"/>
            <a:ext cx="5183188" cy="301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287E4448-B9C4-FE4C-A024-60839C0DC548}"/>
              </a:ext>
            </a:extLst>
          </p:cNvPr>
          <p:cNvSpPr>
            <a:spLocks noGrp="1"/>
          </p:cNvSpPr>
          <p:nvPr>
            <p:ph type="title"/>
          </p:nvPr>
        </p:nvSpPr>
        <p:spPr>
          <a:xfrm>
            <a:off x="257432" y="365125"/>
            <a:ext cx="11567984" cy="1325563"/>
          </a:xfrm>
        </p:spPr>
        <p:txBody>
          <a:bodyPr/>
          <a:lstStyle/>
          <a:p>
            <a:r>
              <a:rPr lang="en-US"/>
              <a:t>Click to edit Master title style</a:t>
            </a:r>
          </a:p>
        </p:txBody>
      </p:sp>
      <p:pic>
        <p:nvPicPr>
          <p:cNvPr id="8" name="Picture 7" descr="Text&#10;&#10;Description automatically generated">
            <a:extLst>
              <a:ext uri="{FF2B5EF4-FFF2-40B4-BE49-F238E27FC236}">
                <a16:creationId xmlns:a16="http://schemas.microsoft.com/office/drawing/2014/main" id="{CCCEDF0C-B0F4-D447-B885-4D2A270D7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325119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9545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Section Header">
  <p:cSld name="7_Section Header">
    <p:spTree>
      <p:nvGrpSpPr>
        <p:cNvPr id="1" name="Shape 40"/>
        <p:cNvGrpSpPr/>
        <p:nvPr/>
      </p:nvGrpSpPr>
      <p:grpSpPr>
        <a:xfrm>
          <a:off x="0" y="0"/>
          <a:ext cx="0" cy="0"/>
          <a:chOff x="0" y="0"/>
          <a:chExt cx="0" cy="0"/>
        </a:xfrm>
      </p:grpSpPr>
      <p:sp>
        <p:nvSpPr>
          <p:cNvPr id="41" name="Google Shape;41;p31"/>
          <p:cNvSpPr txBox="1">
            <a:spLocks noGrp="1"/>
          </p:cNvSpPr>
          <p:nvPr>
            <p:ph type="body" idx="1"/>
          </p:nvPr>
        </p:nvSpPr>
        <p:spPr>
          <a:xfrm>
            <a:off x="7488194" y="1742304"/>
            <a:ext cx="3859255" cy="85261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168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31"/>
          <p:cNvSpPr txBox="1">
            <a:spLocks noGrp="1"/>
          </p:cNvSpPr>
          <p:nvPr>
            <p:ph type="body" idx="2"/>
          </p:nvPr>
        </p:nvSpPr>
        <p:spPr>
          <a:xfrm>
            <a:off x="7488194" y="2780272"/>
            <a:ext cx="3859255" cy="85261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168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31"/>
          <p:cNvSpPr txBox="1">
            <a:spLocks noGrp="1"/>
          </p:cNvSpPr>
          <p:nvPr>
            <p:ph type="body" idx="3"/>
          </p:nvPr>
        </p:nvSpPr>
        <p:spPr>
          <a:xfrm>
            <a:off x="7488194" y="3842953"/>
            <a:ext cx="3859255" cy="85261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168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31"/>
          <p:cNvSpPr txBox="1">
            <a:spLocks noGrp="1"/>
          </p:cNvSpPr>
          <p:nvPr>
            <p:ph type="body" idx="4"/>
          </p:nvPr>
        </p:nvSpPr>
        <p:spPr>
          <a:xfrm>
            <a:off x="7488194" y="4880921"/>
            <a:ext cx="3859255" cy="85261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168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31"/>
          <p:cNvSpPr/>
          <p:nvPr/>
        </p:nvSpPr>
        <p:spPr>
          <a:xfrm rot="5400000">
            <a:off x="-1" y="0"/>
            <a:ext cx="6096000" cy="6096000"/>
          </a:xfrm>
          <a:prstGeom prst="rtTriangle">
            <a:avLst/>
          </a:prstGeom>
          <a:gradFill>
            <a:gsLst>
              <a:gs pos="0">
                <a:schemeClr val="dk2"/>
              </a:gs>
              <a:gs pos="21000">
                <a:schemeClr val="dk2"/>
              </a:gs>
              <a:gs pos="100000">
                <a:schemeClr val="accen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31"/>
          <p:cNvSpPr txBox="1">
            <a:spLocks noGrp="1"/>
          </p:cNvSpPr>
          <p:nvPr>
            <p:ph type="title"/>
          </p:nvPr>
        </p:nvSpPr>
        <p:spPr>
          <a:xfrm>
            <a:off x="257432" y="365125"/>
            <a:ext cx="470998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7" name="Google Shape;47;p31" descr="Text&#10;&#10;Description automatically generated"/>
          <p:cNvPicPr preferRelativeResize="0"/>
          <p:nvPr/>
        </p:nvPicPr>
        <p:blipFill rotWithShape="1">
          <a:blip r:embed="rId2">
            <a:alphaModFix/>
          </a:blip>
          <a:srcRect/>
          <a:stretch/>
        </p:blipFill>
        <p:spPr>
          <a:xfrm>
            <a:off x="311254" y="5693273"/>
            <a:ext cx="2452266" cy="1379399"/>
          </a:xfrm>
          <a:prstGeom prst="rect">
            <a:avLst/>
          </a:prstGeom>
          <a:noFill/>
          <a:ln>
            <a:noFill/>
          </a:ln>
        </p:spPr>
      </p:pic>
    </p:spTree>
    <p:extLst>
      <p:ext uri="{BB962C8B-B14F-4D97-AF65-F5344CB8AC3E}">
        <p14:creationId xmlns:p14="http://schemas.microsoft.com/office/powerpoint/2010/main" val="27945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2174789"/>
            <a:ext cx="9144000" cy="3234842"/>
          </a:xfrm>
        </p:spPr>
        <p:txBody>
          <a:bodyPr anchor="b"/>
          <a:lstStyle>
            <a:lvl1pPr algn="l">
              <a:defRPr sz="6000" b="1">
                <a:solidFill>
                  <a:schemeClr val="tx2"/>
                </a:solidFill>
                <a:latin typeface="Montserrat"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506F5F3F-3189-5641-BDAF-6F27A6D71A4B}"/>
              </a:ext>
            </a:extLst>
          </p:cNvPr>
          <p:cNvSpPr>
            <a:spLocks noGrp="1"/>
          </p:cNvSpPr>
          <p:nvPr>
            <p:ph type="subTitle" idx="1"/>
          </p:nvPr>
        </p:nvSpPr>
        <p:spPr>
          <a:xfrm>
            <a:off x="462344" y="5699641"/>
            <a:ext cx="4789278" cy="701731"/>
          </a:xfrm>
          <a:solidFill>
            <a:schemeClr val="accent1"/>
          </a:solidFill>
        </p:spPr>
        <p:txBody>
          <a:bodyPr wrap="square" lIns="182880" tIns="182880" rIns="182880" bIns="182880">
            <a:spAutoFit/>
          </a:bodyPr>
          <a:lstStyle>
            <a:lvl1pPr marL="0" indent="0" algn="l">
              <a:buNone/>
              <a:defRPr sz="2400">
                <a:solidFill>
                  <a:schemeClr val="bg1"/>
                </a:solidFill>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Text&#10;&#10;Description automatically generated">
            <a:extLst>
              <a:ext uri="{FF2B5EF4-FFF2-40B4-BE49-F238E27FC236}">
                <a16:creationId xmlns:a16="http://schemas.microsoft.com/office/drawing/2014/main" id="{9A7E34F1-603F-1D4C-B41F-F88AB0ECF5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167" y="-206021"/>
            <a:ext cx="4383976" cy="2465986"/>
          </a:xfrm>
          <a:prstGeom prst="rect">
            <a:avLst/>
          </a:prstGeom>
        </p:spPr>
      </p:pic>
    </p:spTree>
    <p:extLst>
      <p:ext uri="{BB962C8B-B14F-4D97-AF65-F5344CB8AC3E}">
        <p14:creationId xmlns:p14="http://schemas.microsoft.com/office/powerpoint/2010/main" val="296358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lvl1pPr>
              <a:defRPr sz="4400">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normAutofit/>
          </a:bodyPr>
          <a:lstStyle>
            <a:lvl1pPr>
              <a:defRPr sz="3600">
                <a:latin typeface="Helvetica" pitchFamily="2" charset="0"/>
              </a:defRPr>
            </a:lvl1pPr>
            <a:lvl2pPr>
              <a:defRPr sz="3200">
                <a:latin typeface="Helvetica" pitchFamily="2" charset="0"/>
              </a:defRPr>
            </a:lvl2pPr>
            <a:lvl3pPr>
              <a:defRPr sz="2800">
                <a:latin typeface="Helvetica" pitchFamily="2" charset="0"/>
              </a:defRPr>
            </a:lvl3pPr>
            <a:lvl4pPr>
              <a:defRPr sz="2400">
                <a:latin typeface="Helvetica" pitchFamily="2" charset="0"/>
              </a:defRPr>
            </a:lvl4pPr>
            <a:lvl5pPr>
              <a:defRPr sz="2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62313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D366F9-EB24-7645-8BC2-308CF659A1BD}"/>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lvl1pPr>
              <a:buClr>
                <a:schemeClr val="accent4"/>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Oval 5">
            <a:extLst>
              <a:ext uri="{FF2B5EF4-FFF2-40B4-BE49-F238E27FC236}">
                <a16:creationId xmlns:a16="http://schemas.microsoft.com/office/drawing/2014/main" id="{AEB72016-2A17-2C46-8695-3D33D1A0F40A}"/>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ontserrat" pitchFamily="2" charset="77"/>
            </a:endParaRPr>
          </a:p>
        </p:txBody>
      </p:sp>
      <p:pic>
        <p:nvPicPr>
          <p:cNvPr id="9" name="Picture 8">
            <a:extLst>
              <a:ext uri="{FF2B5EF4-FFF2-40B4-BE49-F238E27FC236}">
                <a16:creationId xmlns:a16="http://schemas.microsoft.com/office/drawing/2014/main" id="{1E5256FB-26B4-D44A-9751-7ADAEB8EC6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
        <p:nvSpPr>
          <p:cNvPr id="7" name="TextBox 6">
            <a:extLst>
              <a:ext uri="{FF2B5EF4-FFF2-40B4-BE49-F238E27FC236}">
                <a16:creationId xmlns:a16="http://schemas.microsoft.com/office/drawing/2014/main" id="{39448FE7-014F-8041-BAAA-EE6ED04AD010}"/>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14219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566816"/>
            <a:ext cx="9144000" cy="3049490"/>
          </a:xfrm>
        </p:spPr>
        <p:txBody>
          <a:bodyPr anchor="t" anchorCtr="0"/>
          <a:lstStyle>
            <a:lvl1pPr algn="l">
              <a:defRPr sz="6000" b="1">
                <a:solidFill>
                  <a:schemeClr val="bg1"/>
                </a:solidFill>
                <a:latin typeface="Montserrat" pitchFamily="2" charset="77"/>
              </a:defRPr>
            </a:lvl1pPr>
          </a:lstStyle>
          <a:p>
            <a:r>
              <a:rPr lang="en-US" dirty="0"/>
              <a:t>CLICK TO EDIT MASTER TITLE STYLE</a:t>
            </a:r>
          </a:p>
        </p:txBody>
      </p:sp>
      <p:pic>
        <p:nvPicPr>
          <p:cNvPr id="6" name="Picture 5">
            <a:extLst>
              <a:ext uri="{FF2B5EF4-FFF2-40B4-BE49-F238E27FC236}">
                <a16:creationId xmlns:a16="http://schemas.microsoft.com/office/drawing/2014/main" id="{7EA114AB-7FAD-6C46-A336-EA70DB1D46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Tree>
    <p:extLst>
      <p:ext uri="{BB962C8B-B14F-4D97-AF65-F5344CB8AC3E}">
        <p14:creationId xmlns:p14="http://schemas.microsoft.com/office/powerpoint/2010/main" val="97667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568411"/>
            <a:ext cx="9144000" cy="3234842"/>
          </a:xfrm>
        </p:spPr>
        <p:txBody>
          <a:bodyPr anchor="t" anchorCtr="0"/>
          <a:lstStyle>
            <a:lvl1pPr algn="l">
              <a:defRPr sz="6000" b="1">
                <a:solidFill>
                  <a:schemeClr val="tx2"/>
                </a:solidFill>
                <a:latin typeface="Montserrat" pitchFamily="2" charset="77"/>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E1F051BC-7D12-D04E-A153-C07E07504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75556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0" ty="0" sx="100000" sy="100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6C9DD21C-3E06-624C-85C3-4D874E249A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143405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1104900" ty="-76200" sx="100000" sy="100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44776548-F654-9241-850B-FA66C14F47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12460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CC41582D-CB2B-5046-95CE-D72F5521F0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62263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4733A-8E6B-9147-AF76-0360173261E6}"/>
              </a:ext>
            </a:extLst>
          </p:cNvPr>
          <p:cNvSpPr>
            <a:spLocks noGrp="1"/>
          </p:cNvSpPr>
          <p:nvPr>
            <p:ph type="title"/>
          </p:nvPr>
        </p:nvSpPr>
        <p:spPr>
          <a:xfrm>
            <a:off x="257432" y="365125"/>
            <a:ext cx="11567984"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631227-6EE3-904D-B6F1-43DDD0946AC5}"/>
              </a:ext>
            </a:extLst>
          </p:cNvPr>
          <p:cNvSpPr>
            <a:spLocks noGrp="1"/>
          </p:cNvSpPr>
          <p:nvPr>
            <p:ph type="body" idx="1"/>
          </p:nvPr>
        </p:nvSpPr>
        <p:spPr>
          <a:xfrm>
            <a:off x="257432" y="1825625"/>
            <a:ext cx="1156798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82E086F0-16C5-C34F-B9FB-B5739949C228}"/>
              </a:ext>
            </a:extLst>
          </p:cNvPr>
          <p:cNvSpPr/>
          <p:nvPr userDrawn="1"/>
        </p:nvSpPr>
        <p:spPr>
          <a:xfrm>
            <a:off x="11392930" y="6227805"/>
            <a:ext cx="432486" cy="432486"/>
          </a:xfrm>
          <a:prstGeom prst="ellipse">
            <a:avLst/>
          </a:prstGeom>
          <a:gradFill>
            <a:gsLst>
              <a:gs pos="0">
                <a:schemeClr val="tx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ontserrat" pitchFamily="2" charset="77"/>
            </a:endParaRPr>
          </a:p>
        </p:txBody>
      </p:sp>
      <p:sp>
        <p:nvSpPr>
          <p:cNvPr id="5" name="TextBox 4">
            <a:extLst>
              <a:ext uri="{FF2B5EF4-FFF2-40B4-BE49-F238E27FC236}">
                <a16:creationId xmlns:a16="http://schemas.microsoft.com/office/drawing/2014/main" id="{F8DD3118-A33E-8F46-9634-CAA177B0A4A2}"/>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158981020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80" r:id="rId4"/>
    <p:sldLayoutId id="2147483675" r:id="rId5"/>
    <p:sldLayoutId id="2147483676" r:id="rId6"/>
    <p:sldLayoutId id="2147483663" r:id="rId7"/>
    <p:sldLayoutId id="2147483677" r:id="rId8"/>
    <p:sldLayoutId id="2147483678" r:id="rId9"/>
    <p:sldLayoutId id="2147483682" r:id="rId10"/>
    <p:sldLayoutId id="2147483683" r:id="rId11"/>
    <p:sldLayoutId id="2147483679" r:id="rId12"/>
    <p:sldLayoutId id="2147483681" r:id="rId13"/>
    <p:sldLayoutId id="2147483684" r:id="rId14"/>
    <p:sldLayoutId id="2147483664" r:id="rId15"/>
    <p:sldLayoutId id="2147483674" r:id="rId16"/>
    <p:sldLayoutId id="2147483665" r:id="rId17"/>
    <p:sldLayoutId id="2147483685" r:id="rId18"/>
    <p:sldLayoutId id="2147483687" r:id="rId19"/>
  </p:sldLayoutIdLst>
  <p:hf hdr="0" ftr="0" dt="0"/>
  <p:txStyles>
    <p:titleStyle>
      <a:lvl1pPr algn="l" defTabSz="914400" rtl="0" eaLnBrk="1" latinLnBrk="0" hangingPunct="1">
        <a:lnSpc>
          <a:spcPct val="90000"/>
        </a:lnSpc>
        <a:spcBef>
          <a:spcPct val="0"/>
        </a:spcBef>
        <a:buNone/>
        <a:defRPr sz="3600" b="1" kern="1200">
          <a:solidFill>
            <a:schemeClr val="tx2"/>
          </a:solidFill>
          <a:latin typeface="Montserrat" pitchFamily="2" charset="77"/>
          <a:ea typeface="+mj-ea"/>
          <a:cs typeface="+mj-cs"/>
        </a:defRPr>
      </a:lvl1pPr>
    </p:titleStyle>
    <p:bodyStyle>
      <a:lvl1pPr marL="228600" indent="-320040" algn="l" defTabSz="914400" rtl="0" eaLnBrk="1" latinLnBrk="0" hangingPunct="1">
        <a:lnSpc>
          <a:spcPct val="90000"/>
        </a:lnSpc>
        <a:spcBef>
          <a:spcPts val="1000"/>
        </a:spcBef>
        <a:buClr>
          <a:schemeClr val="accent6"/>
        </a:buClr>
        <a:buSzPct val="70000"/>
        <a:buFont typeface="System Font Regular"/>
        <a:buChar char="→"/>
        <a:defRPr sz="2800" kern="1200">
          <a:solidFill>
            <a:schemeClr val="tx1"/>
          </a:solidFill>
          <a:latin typeface="Montserrat" pitchFamily="2" charset="77"/>
          <a:ea typeface="+mn-ea"/>
          <a:cs typeface="+mn-cs"/>
        </a:defRPr>
      </a:lvl1pPr>
      <a:lvl2pPr marL="685800" indent="-32004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ontserrat" pitchFamily="2" charset="77"/>
          <a:ea typeface="+mn-ea"/>
          <a:cs typeface="+mn-cs"/>
        </a:defRPr>
      </a:lvl2pPr>
      <a:lvl3pPr marL="1143000" indent="-320040" algn="l" defTabSz="914400" rtl="0" eaLnBrk="1" latinLnBrk="0" hangingPunct="1">
        <a:lnSpc>
          <a:spcPct val="90000"/>
        </a:lnSpc>
        <a:spcBef>
          <a:spcPts val="500"/>
        </a:spcBef>
        <a:buClr>
          <a:schemeClr val="tx2"/>
        </a:buClr>
        <a:buFont typeface="Courier New" panose="02070309020205020404" pitchFamily="49" charset="0"/>
        <a:buChar char="o"/>
        <a:defRPr sz="2000" kern="1200">
          <a:solidFill>
            <a:schemeClr val="tx1"/>
          </a:solidFill>
          <a:latin typeface="Montserrat" pitchFamily="2" charset="77"/>
          <a:ea typeface="+mn-ea"/>
          <a:cs typeface="+mn-cs"/>
        </a:defRPr>
      </a:lvl3pPr>
      <a:lvl4pPr marL="16002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4pPr>
      <a:lvl5pPr marL="20574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ZlOZcUdNB0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mailto:ntact-collab@uncc.edu"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s://transitiont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apave.org/whats-next-high-school-transition-planning-timeline/"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0E57-6682-5E4E-AA08-830E2B26ECC6}"/>
              </a:ext>
            </a:extLst>
          </p:cNvPr>
          <p:cNvSpPr>
            <a:spLocks noGrp="1"/>
          </p:cNvSpPr>
          <p:nvPr>
            <p:ph type="ctrTitle"/>
          </p:nvPr>
        </p:nvSpPr>
        <p:spPr/>
        <p:txBody>
          <a:bodyPr>
            <a:normAutofit fontScale="90000"/>
          </a:bodyPr>
          <a:lstStyle/>
          <a:p>
            <a:r>
              <a:rPr lang="en-US" dirty="0">
                <a:latin typeface="Helvetica" pitchFamily="2" charset="0"/>
              </a:rPr>
              <a:t>To the Moon and Back: Working Together to Improve Outcomes </a:t>
            </a:r>
            <a:br>
              <a:rPr lang="en-US" dirty="0">
                <a:latin typeface="Helvetica" pitchFamily="2" charset="0"/>
              </a:rPr>
            </a:br>
            <a:endParaRPr lang="en-US" dirty="0">
              <a:latin typeface="Helvetica" pitchFamily="2" charset="0"/>
            </a:endParaRPr>
          </a:p>
        </p:txBody>
      </p:sp>
      <p:sp>
        <p:nvSpPr>
          <p:cNvPr id="3" name="Subtitle 2">
            <a:extLst>
              <a:ext uri="{FF2B5EF4-FFF2-40B4-BE49-F238E27FC236}">
                <a16:creationId xmlns:a16="http://schemas.microsoft.com/office/drawing/2014/main" id="{ECB03C06-108F-7343-B0AB-91FA3435A7F8}"/>
              </a:ext>
            </a:extLst>
          </p:cNvPr>
          <p:cNvSpPr>
            <a:spLocks noGrp="1"/>
          </p:cNvSpPr>
          <p:nvPr>
            <p:ph type="subTitle" idx="1"/>
          </p:nvPr>
        </p:nvSpPr>
        <p:spPr>
          <a:xfrm>
            <a:off x="158567" y="4953683"/>
            <a:ext cx="4789278" cy="1624804"/>
          </a:xfrm>
        </p:spPr>
        <p:txBody>
          <a:bodyPr/>
          <a:lstStyle/>
          <a:p>
            <a:r>
              <a:rPr lang="en-US" dirty="0">
                <a:latin typeface="Helvetica" pitchFamily="2" charset="0"/>
              </a:rPr>
              <a:t>Mary E Morningstar, PhD</a:t>
            </a:r>
          </a:p>
          <a:p>
            <a:r>
              <a:rPr lang="en-US" dirty="0">
                <a:latin typeface="Helvetica" pitchFamily="2" charset="0"/>
              </a:rPr>
              <a:t>WTP 2023</a:t>
            </a:r>
          </a:p>
          <a:p>
            <a:r>
              <a:rPr lang="en-US" dirty="0">
                <a:latin typeface="Helvetica" pitchFamily="2" charset="0"/>
              </a:rPr>
              <a:t>mem28@pdx.edu</a:t>
            </a:r>
          </a:p>
        </p:txBody>
      </p:sp>
    </p:spTree>
    <p:extLst>
      <p:ext uri="{BB962C8B-B14F-4D97-AF65-F5344CB8AC3E}">
        <p14:creationId xmlns:p14="http://schemas.microsoft.com/office/powerpoint/2010/main" val="80431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DED4-6A3A-A048-ACB1-60E6CCDE0C94}"/>
              </a:ext>
            </a:extLst>
          </p:cNvPr>
          <p:cNvSpPr>
            <a:spLocks noGrp="1"/>
          </p:cNvSpPr>
          <p:nvPr>
            <p:ph type="title"/>
          </p:nvPr>
        </p:nvSpPr>
        <p:spPr>
          <a:xfrm>
            <a:off x="135294" y="136189"/>
            <a:ext cx="11567984" cy="1311611"/>
          </a:xfrm>
        </p:spPr>
        <p:txBody>
          <a:bodyPr/>
          <a:lstStyle/>
          <a:p>
            <a:r>
              <a:rPr lang="en-US" dirty="0"/>
              <a:t>ENGAGE: How it is </a:t>
            </a:r>
            <a:r>
              <a:rPr lang="en-US" sz="4000" dirty="0"/>
              <a:t>Operationalized</a:t>
            </a:r>
            <a:endParaRPr lang="en-US" b="0" dirty="0">
              <a:latin typeface="Helvetica" pitchFamily="2" charset="0"/>
            </a:endParaRPr>
          </a:p>
        </p:txBody>
      </p:sp>
      <p:sp>
        <p:nvSpPr>
          <p:cNvPr id="3" name="Content Placeholder 2">
            <a:extLst>
              <a:ext uri="{FF2B5EF4-FFF2-40B4-BE49-F238E27FC236}">
                <a16:creationId xmlns:a16="http://schemas.microsoft.com/office/drawing/2014/main" id="{8CFED892-1B1A-DC42-B1DB-392CFC541FD7}"/>
              </a:ext>
            </a:extLst>
          </p:cNvPr>
          <p:cNvSpPr>
            <a:spLocks noGrp="1"/>
          </p:cNvSpPr>
          <p:nvPr>
            <p:ph sz="half" idx="1"/>
          </p:nvPr>
        </p:nvSpPr>
        <p:spPr/>
        <p:txBody>
          <a:bodyPr>
            <a:normAutofit/>
          </a:bodyPr>
          <a:lstStyle/>
          <a:p>
            <a:r>
              <a:rPr lang="en-US" sz="2800" b="0" dirty="0">
                <a:latin typeface="Helvetica" pitchFamily="2" charset="0"/>
              </a:rPr>
              <a:t>Early Planning with Families &amp; Individuals</a:t>
            </a:r>
          </a:p>
        </p:txBody>
      </p:sp>
      <p:sp>
        <p:nvSpPr>
          <p:cNvPr id="4" name="Content Placeholder 3">
            <a:extLst>
              <a:ext uri="{FF2B5EF4-FFF2-40B4-BE49-F238E27FC236}">
                <a16:creationId xmlns:a16="http://schemas.microsoft.com/office/drawing/2014/main" id="{161DDFB3-38BE-9C4E-B3B5-6F980356B993}"/>
              </a:ext>
            </a:extLst>
          </p:cNvPr>
          <p:cNvSpPr>
            <a:spLocks noGrp="1"/>
          </p:cNvSpPr>
          <p:nvPr>
            <p:ph sz="half" idx="10"/>
          </p:nvPr>
        </p:nvSpPr>
        <p:spPr/>
        <p:txBody>
          <a:bodyPr>
            <a:normAutofit lnSpcReduction="10000"/>
          </a:bodyPr>
          <a:lstStyle/>
          <a:p>
            <a:r>
              <a:rPr lang="en-US" sz="2800" b="0" dirty="0">
                <a:latin typeface="Helvetica" pitchFamily="2" charset="0"/>
              </a:rPr>
              <a:t>Inclusive, Rigorous &amp; Relevant Educational Experiences</a:t>
            </a:r>
          </a:p>
        </p:txBody>
      </p:sp>
      <p:pic>
        <p:nvPicPr>
          <p:cNvPr id="12" name="Content Placeholder 11" descr="Clock with solid fill">
            <a:extLst>
              <a:ext uri="{FF2B5EF4-FFF2-40B4-BE49-F238E27FC236}">
                <a16:creationId xmlns:a16="http://schemas.microsoft.com/office/drawing/2014/main" id="{D8C8A945-67B9-5A0E-52E0-09788B6F39EB}"/>
              </a:ext>
            </a:extLst>
          </p:cNvPr>
          <p:cNvPicPr>
            <a:picLocks noGrp="1" noChangeAspect="1"/>
          </p:cNvPicPr>
          <p:nvPr>
            <p:ph sz="half" idx="11"/>
          </p:nvPr>
        </p:nvPicPr>
        <p:blipFill>
          <a:blip r:embed="rId3">
            <a:extLst>
              <a:ext uri="{96DAC541-7B7A-43D3-8B79-37D633B846F1}">
                <asvg:svgBlip xmlns:asvg="http://schemas.microsoft.com/office/drawing/2016/SVG/main" r:embed="rId4"/>
              </a:ext>
            </a:extLst>
          </a:blip>
          <a:stretch>
            <a:fillRect/>
          </a:stretch>
        </p:blipFill>
        <p:spPr>
          <a:xfrm>
            <a:off x="1128390" y="2160358"/>
            <a:ext cx="1290960" cy="1290960"/>
          </a:xfrm>
        </p:spPr>
      </p:pic>
      <p:pic>
        <p:nvPicPr>
          <p:cNvPr id="14" name="Content Placeholder 13" descr="Diploma roll with solid fill">
            <a:extLst>
              <a:ext uri="{FF2B5EF4-FFF2-40B4-BE49-F238E27FC236}">
                <a16:creationId xmlns:a16="http://schemas.microsoft.com/office/drawing/2014/main" id="{975B3A30-534E-D602-1144-774AEA7F4A5C}"/>
              </a:ext>
            </a:extLst>
          </p:cNvPr>
          <p:cNvPicPr>
            <a:picLocks noGrp="1" noChangeAspect="1"/>
          </p:cNvPicPr>
          <p:nvPr>
            <p:ph sz="half" idx="12"/>
          </p:nvPr>
        </p:nvPicPr>
        <p:blipFill>
          <a:blip r:embed="rId5">
            <a:extLst>
              <a:ext uri="{96DAC541-7B7A-43D3-8B79-37D633B846F1}">
                <asvg:svgBlip xmlns:asvg="http://schemas.microsoft.com/office/drawing/2016/SVG/main" r:embed="rId6"/>
              </a:ext>
            </a:extLst>
          </a:blip>
          <a:stretch>
            <a:fillRect/>
          </a:stretch>
        </p:blipFill>
        <p:spPr>
          <a:xfrm>
            <a:off x="4070838" y="2167749"/>
            <a:ext cx="1319521" cy="1319521"/>
          </a:xfrm>
        </p:spPr>
      </p:pic>
      <p:pic>
        <p:nvPicPr>
          <p:cNvPr id="7" name="Graphic 6" descr="Bar graph with upward trend with solid fill">
            <a:extLst>
              <a:ext uri="{FF2B5EF4-FFF2-40B4-BE49-F238E27FC236}">
                <a16:creationId xmlns:a16="http://schemas.microsoft.com/office/drawing/2014/main" id="{D817F08F-8280-BA44-85D7-34DA565847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93486" y="2348638"/>
            <a:ext cx="914399" cy="914399"/>
          </a:xfrm>
          <a:prstGeom prst="rect">
            <a:avLst/>
          </a:prstGeom>
        </p:spPr>
      </p:pic>
      <p:pic>
        <p:nvPicPr>
          <p:cNvPr id="10" name="Graphic 9" descr="Checkbox Checked with solid fill">
            <a:extLst>
              <a:ext uri="{FF2B5EF4-FFF2-40B4-BE49-F238E27FC236}">
                <a16:creationId xmlns:a16="http://schemas.microsoft.com/office/drawing/2014/main" id="{4ADAE497-6D7C-C246-80F7-34E7C2651F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8319" y="2131796"/>
            <a:ext cx="1319521" cy="1319521"/>
          </a:xfrm>
          <a:prstGeom prst="rect">
            <a:avLst/>
          </a:prstGeom>
        </p:spPr>
      </p:pic>
      <p:sp>
        <p:nvSpPr>
          <p:cNvPr id="15" name="Content Placeholder 2">
            <a:extLst>
              <a:ext uri="{FF2B5EF4-FFF2-40B4-BE49-F238E27FC236}">
                <a16:creationId xmlns:a16="http://schemas.microsoft.com/office/drawing/2014/main" id="{9B0C0EBB-113B-3597-4390-23237160E7BD}"/>
              </a:ext>
            </a:extLst>
          </p:cNvPr>
          <p:cNvSpPr txBox="1">
            <a:spLocks/>
          </p:cNvSpPr>
          <p:nvPr/>
        </p:nvSpPr>
        <p:spPr>
          <a:xfrm>
            <a:off x="6192238" y="4030490"/>
            <a:ext cx="2613619" cy="18443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6"/>
              </a:buClr>
              <a:buSzPct val="70000"/>
              <a:buFont typeface="System Font Regular"/>
              <a:buNone/>
              <a:defRPr sz="2000" b="1" kern="1200">
                <a:solidFill>
                  <a:schemeClr val="accent2"/>
                </a:solidFill>
                <a:latin typeface="Montserrat" pitchFamily="2" charset="77"/>
                <a:ea typeface="+mn-ea"/>
                <a:cs typeface="+mn-cs"/>
              </a:defRPr>
            </a:lvl1pPr>
            <a:lvl2pPr marL="365760" indent="0" algn="l" defTabSz="914400" rtl="0" eaLnBrk="1" latinLnBrk="0" hangingPunct="1">
              <a:lnSpc>
                <a:spcPct val="90000"/>
              </a:lnSpc>
              <a:spcBef>
                <a:spcPts val="500"/>
              </a:spcBef>
              <a:buClr>
                <a:schemeClr val="accent1"/>
              </a:buClr>
              <a:buFont typeface="Arial" panose="020B0604020202020204" pitchFamily="34" charset="0"/>
              <a:buNone/>
              <a:defRPr sz="2400" kern="1200">
                <a:solidFill>
                  <a:schemeClr val="tx1"/>
                </a:solidFill>
                <a:latin typeface="Montserrat" pitchFamily="2" charset="77"/>
                <a:ea typeface="+mn-ea"/>
                <a:cs typeface="+mn-cs"/>
              </a:defRPr>
            </a:lvl2pPr>
            <a:lvl3pPr marL="822960" indent="0" algn="l" defTabSz="914400" rtl="0" eaLnBrk="1" latinLnBrk="0" hangingPunct="1">
              <a:lnSpc>
                <a:spcPct val="90000"/>
              </a:lnSpc>
              <a:spcBef>
                <a:spcPts val="500"/>
              </a:spcBef>
              <a:buClr>
                <a:schemeClr val="tx2"/>
              </a:buClr>
              <a:buFont typeface="Courier New" panose="02070309020205020404" pitchFamily="49" charset="0"/>
              <a:buNone/>
              <a:defRPr sz="2000" kern="1200">
                <a:solidFill>
                  <a:schemeClr val="tx1"/>
                </a:solidFill>
                <a:latin typeface="Montserrat" pitchFamily="2" charset="77"/>
                <a:ea typeface="+mn-ea"/>
                <a:cs typeface="+mn-cs"/>
              </a:defRPr>
            </a:lvl3pPr>
            <a:lvl4pPr marL="1280160" indent="0" algn="l" defTabSz="914400" rtl="0" eaLnBrk="1" latinLnBrk="0" hangingPunct="1">
              <a:lnSpc>
                <a:spcPct val="90000"/>
              </a:lnSpc>
              <a:spcBef>
                <a:spcPts val="500"/>
              </a:spcBef>
              <a:buClr>
                <a:schemeClr val="tx2"/>
              </a:buClr>
              <a:buFont typeface="Wingdings" pitchFamily="2" charset="2"/>
              <a:buNone/>
              <a:defRPr sz="1800" kern="1200">
                <a:solidFill>
                  <a:schemeClr val="tx1"/>
                </a:solidFill>
                <a:latin typeface="Montserrat" pitchFamily="2" charset="77"/>
                <a:ea typeface="+mn-ea"/>
                <a:cs typeface="+mn-cs"/>
              </a:defRPr>
            </a:lvl4pPr>
            <a:lvl5pPr marL="1737360" indent="0" algn="l" defTabSz="914400" rtl="0" eaLnBrk="1" latinLnBrk="0" hangingPunct="1">
              <a:lnSpc>
                <a:spcPct val="90000"/>
              </a:lnSpc>
              <a:spcBef>
                <a:spcPts val="500"/>
              </a:spcBef>
              <a:buClr>
                <a:schemeClr val="tx2"/>
              </a:buClr>
              <a:buFont typeface="Wingdings" pitchFamily="2" charset="2"/>
              <a:buNone/>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latin typeface="Helvetica" pitchFamily="2" charset="0"/>
              </a:rPr>
              <a:t>Supports &amp; Services Tied to Outcomes</a:t>
            </a:r>
          </a:p>
        </p:txBody>
      </p:sp>
      <p:sp>
        <p:nvSpPr>
          <p:cNvPr id="16" name="Content Placeholder 2">
            <a:extLst>
              <a:ext uri="{FF2B5EF4-FFF2-40B4-BE49-F238E27FC236}">
                <a16:creationId xmlns:a16="http://schemas.microsoft.com/office/drawing/2014/main" id="{7B8EF4BD-B528-158A-9315-53CB47F03910}"/>
              </a:ext>
            </a:extLst>
          </p:cNvPr>
          <p:cNvSpPr txBox="1">
            <a:spLocks/>
          </p:cNvSpPr>
          <p:nvPr/>
        </p:nvSpPr>
        <p:spPr>
          <a:xfrm>
            <a:off x="9128152" y="4030490"/>
            <a:ext cx="2767125" cy="18443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6"/>
              </a:buClr>
              <a:buSzPct val="70000"/>
              <a:buFont typeface="System Font Regular"/>
              <a:buNone/>
              <a:defRPr sz="2000" b="1" kern="1200">
                <a:solidFill>
                  <a:schemeClr val="accent2"/>
                </a:solidFill>
                <a:latin typeface="Montserrat" pitchFamily="2" charset="77"/>
                <a:ea typeface="+mn-ea"/>
                <a:cs typeface="+mn-cs"/>
              </a:defRPr>
            </a:lvl1pPr>
            <a:lvl2pPr marL="365760" indent="0" algn="l" defTabSz="914400" rtl="0" eaLnBrk="1" latinLnBrk="0" hangingPunct="1">
              <a:lnSpc>
                <a:spcPct val="90000"/>
              </a:lnSpc>
              <a:spcBef>
                <a:spcPts val="500"/>
              </a:spcBef>
              <a:buClr>
                <a:schemeClr val="accent1"/>
              </a:buClr>
              <a:buFont typeface="Arial" panose="020B0604020202020204" pitchFamily="34" charset="0"/>
              <a:buNone/>
              <a:defRPr sz="2400" kern="1200">
                <a:solidFill>
                  <a:schemeClr val="tx1"/>
                </a:solidFill>
                <a:latin typeface="Montserrat" pitchFamily="2" charset="77"/>
                <a:ea typeface="+mn-ea"/>
                <a:cs typeface="+mn-cs"/>
              </a:defRPr>
            </a:lvl2pPr>
            <a:lvl3pPr marL="822960" indent="0" algn="l" defTabSz="914400" rtl="0" eaLnBrk="1" latinLnBrk="0" hangingPunct="1">
              <a:lnSpc>
                <a:spcPct val="90000"/>
              </a:lnSpc>
              <a:spcBef>
                <a:spcPts val="500"/>
              </a:spcBef>
              <a:buClr>
                <a:schemeClr val="tx2"/>
              </a:buClr>
              <a:buFont typeface="Courier New" panose="02070309020205020404" pitchFamily="49" charset="0"/>
              <a:buNone/>
              <a:defRPr sz="2000" kern="1200">
                <a:solidFill>
                  <a:schemeClr val="tx1"/>
                </a:solidFill>
                <a:latin typeface="Montserrat" pitchFamily="2" charset="77"/>
                <a:ea typeface="+mn-ea"/>
                <a:cs typeface="+mn-cs"/>
              </a:defRPr>
            </a:lvl3pPr>
            <a:lvl4pPr marL="1280160" indent="0" algn="l" defTabSz="914400" rtl="0" eaLnBrk="1" latinLnBrk="0" hangingPunct="1">
              <a:lnSpc>
                <a:spcPct val="90000"/>
              </a:lnSpc>
              <a:spcBef>
                <a:spcPts val="500"/>
              </a:spcBef>
              <a:buClr>
                <a:schemeClr val="tx2"/>
              </a:buClr>
              <a:buFont typeface="Wingdings" pitchFamily="2" charset="2"/>
              <a:buNone/>
              <a:defRPr sz="1800" kern="1200">
                <a:solidFill>
                  <a:schemeClr val="tx1"/>
                </a:solidFill>
                <a:latin typeface="Montserrat" pitchFamily="2" charset="77"/>
                <a:ea typeface="+mn-ea"/>
                <a:cs typeface="+mn-cs"/>
              </a:defRPr>
            </a:lvl4pPr>
            <a:lvl5pPr marL="1737360" indent="0" algn="l" defTabSz="914400" rtl="0" eaLnBrk="1" latinLnBrk="0" hangingPunct="1">
              <a:lnSpc>
                <a:spcPct val="90000"/>
              </a:lnSpc>
              <a:spcBef>
                <a:spcPts val="500"/>
              </a:spcBef>
              <a:buClr>
                <a:schemeClr val="tx2"/>
              </a:buClr>
              <a:buFont typeface="Wingdings" pitchFamily="2" charset="2"/>
              <a:buNone/>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latin typeface="Helvetica" pitchFamily="2" charset="0"/>
              </a:rPr>
              <a:t>Practitioners Knowledgeable of EBPPS </a:t>
            </a:r>
          </a:p>
        </p:txBody>
      </p:sp>
    </p:spTree>
    <p:extLst>
      <p:ext uri="{BB962C8B-B14F-4D97-AF65-F5344CB8AC3E}">
        <p14:creationId xmlns:p14="http://schemas.microsoft.com/office/powerpoint/2010/main" val="2668678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73E8-3DEA-2D1D-02A7-691A0A0E9A5D}"/>
              </a:ext>
            </a:extLst>
          </p:cNvPr>
          <p:cNvSpPr>
            <a:spLocks noGrp="1"/>
          </p:cNvSpPr>
          <p:nvPr>
            <p:ph type="title"/>
          </p:nvPr>
        </p:nvSpPr>
        <p:spPr>
          <a:xfrm>
            <a:off x="257432" y="32616"/>
            <a:ext cx="4943218" cy="1273175"/>
          </a:xfrm>
        </p:spPr>
        <p:txBody>
          <a:bodyPr/>
          <a:lstStyle/>
          <a:p>
            <a:r>
              <a:rPr lang="en-US" dirty="0"/>
              <a:t>EMPOWER</a:t>
            </a:r>
          </a:p>
        </p:txBody>
      </p:sp>
      <p:graphicFrame>
        <p:nvGraphicFramePr>
          <p:cNvPr id="4" name="Diagram 3">
            <a:extLst>
              <a:ext uri="{FF2B5EF4-FFF2-40B4-BE49-F238E27FC236}">
                <a16:creationId xmlns:a16="http://schemas.microsoft.com/office/drawing/2014/main" id="{87B61EC0-DBE9-F8FF-7357-DE441E4E7C5A}"/>
              </a:ext>
            </a:extLst>
          </p:cNvPr>
          <p:cNvGraphicFramePr/>
          <p:nvPr>
            <p:extLst>
              <p:ext uri="{D42A27DB-BD31-4B8C-83A1-F6EECF244321}">
                <p14:modId xmlns:p14="http://schemas.microsoft.com/office/powerpoint/2010/main" val="961509916"/>
              </p:ext>
            </p:extLst>
          </p:nvPr>
        </p:nvGraphicFramePr>
        <p:xfrm>
          <a:off x="3319334" y="1024776"/>
          <a:ext cx="8872666" cy="54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856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197" y="340588"/>
            <a:ext cx="11429999" cy="980081"/>
          </a:xfrm>
        </p:spPr>
        <p:txBody>
          <a:bodyPr>
            <a:normAutofit/>
          </a:bodyPr>
          <a:lstStyle/>
          <a:p>
            <a:pPr algn="ctr"/>
            <a:r>
              <a:rPr lang="en-US" sz="4400" dirty="0">
                <a:latin typeface="Helvetica" pitchFamily="2" charset="0"/>
              </a:rPr>
              <a:t>Why are Partnerships Important? </a:t>
            </a:r>
          </a:p>
        </p:txBody>
      </p:sp>
      <p:pic>
        <p:nvPicPr>
          <p:cNvPr id="2050" name="Picture 2" descr="C:\Users\chfowler\AppData\Local\Microsoft\Windows\Temporary Internet Files\Content.IE5\VDFA34R0\gradu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105" y="1600400"/>
            <a:ext cx="1717263" cy="23014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D705687-656F-6044-DBBE-A231CECA6098}"/>
              </a:ext>
            </a:extLst>
          </p:cNvPr>
          <p:cNvPicPr>
            <a:picLocks noChangeAspect="1"/>
          </p:cNvPicPr>
          <p:nvPr/>
        </p:nvPicPr>
        <p:blipFill>
          <a:blip r:embed="rId4"/>
          <a:stretch>
            <a:fillRect/>
          </a:stretch>
        </p:blipFill>
        <p:spPr>
          <a:xfrm>
            <a:off x="3689661" y="4359583"/>
            <a:ext cx="4594240" cy="2297120"/>
          </a:xfrm>
          <a:prstGeom prst="rect">
            <a:avLst/>
          </a:prstGeom>
        </p:spPr>
      </p:pic>
      <p:pic>
        <p:nvPicPr>
          <p:cNvPr id="11" name="Picture 10">
            <a:extLst>
              <a:ext uri="{FF2B5EF4-FFF2-40B4-BE49-F238E27FC236}">
                <a16:creationId xmlns:a16="http://schemas.microsoft.com/office/drawing/2014/main" id="{ADE5E63D-3C0F-E7AF-C005-02D7332083D9}"/>
              </a:ext>
            </a:extLst>
          </p:cNvPr>
          <p:cNvPicPr>
            <a:picLocks noChangeAspect="1"/>
          </p:cNvPicPr>
          <p:nvPr/>
        </p:nvPicPr>
        <p:blipFill>
          <a:blip r:embed="rId5"/>
          <a:stretch>
            <a:fillRect/>
          </a:stretch>
        </p:blipFill>
        <p:spPr>
          <a:xfrm>
            <a:off x="433696" y="1320669"/>
            <a:ext cx="4338874" cy="2891481"/>
          </a:xfrm>
          <a:prstGeom prst="rect">
            <a:avLst/>
          </a:prstGeom>
        </p:spPr>
      </p:pic>
      <p:pic>
        <p:nvPicPr>
          <p:cNvPr id="13" name="Picture 12">
            <a:extLst>
              <a:ext uri="{FF2B5EF4-FFF2-40B4-BE49-F238E27FC236}">
                <a16:creationId xmlns:a16="http://schemas.microsoft.com/office/drawing/2014/main" id="{608A0206-7E71-0851-6FFB-100999983E8A}"/>
              </a:ext>
            </a:extLst>
          </p:cNvPr>
          <p:cNvPicPr>
            <a:picLocks noChangeAspect="1"/>
          </p:cNvPicPr>
          <p:nvPr/>
        </p:nvPicPr>
        <p:blipFill>
          <a:blip r:embed="rId6"/>
          <a:stretch>
            <a:fillRect/>
          </a:stretch>
        </p:blipFill>
        <p:spPr>
          <a:xfrm>
            <a:off x="7117896" y="1320669"/>
            <a:ext cx="4799337" cy="2891480"/>
          </a:xfrm>
          <a:prstGeom prst="rect">
            <a:avLst/>
          </a:prstGeom>
        </p:spPr>
      </p:pic>
    </p:spTree>
    <p:extLst>
      <p:ext uri="{BB962C8B-B14F-4D97-AF65-F5344CB8AC3E}">
        <p14:creationId xmlns:p14="http://schemas.microsoft.com/office/powerpoint/2010/main" val="167995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F217-C21E-22BC-5654-88802184A0ED}"/>
              </a:ext>
            </a:extLst>
          </p:cNvPr>
          <p:cNvSpPr>
            <a:spLocks noGrp="1"/>
          </p:cNvSpPr>
          <p:nvPr>
            <p:ph type="title"/>
          </p:nvPr>
        </p:nvSpPr>
        <p:spPr>
          <a:xfrm>
            <a:off x="7398738" y="3194828"/>
            <a:ext cx="4782589" cy="1048039"/>
          </a:xfrm>
        </p:spPr>
        <p:txBody>
          <a:bodyPr/>
          <a:lstStyle/>
          <a:p>
            <a:pPr algn="ctr"/>
            <a:r>
              <a:rPr lang="en-US" dirty="0"/>
              <a:t>Partnerships</a:t>
            </a:r>
          </a:p>
        </p:txBody>
      </p:sp>
      <p:sp>
        <p:nvSpPr>
          <p:cNvPr id="3" name="Content Placeholder 2">
            <a:extLst>
              <a:ext uri="{FF2B5EF4-FFF2-40B4-BE49-F238E27FC236}">
                <a16:creationId xmlns:a16="http://schemas.microsoft.com/office/drawing/2014/main" id="{9E0A6724-C946-15A7-D40F-D8FEC813D501}"/>
              </a:ext>
            </a:extLst>
          </p:cNvPr>
          <p:cNvSpPr>
            <a:spLocks noGrp="1"/>
          </p:cNvSpPr>
          <p:nvPr>
            <p:ph idx="1"/>
          </p:nvPr>
        </p:nvSpPr>
        <p:spPr>
          <a:xfrm>
            <a:off x="183293" y="365124"/>
            <a:ext cx="7015530" cy="6492875"/>
          </a:xfrm>
          <a:solidFill>
            <a:schemeClr val="bg1"/>
          </a:solidFill>
        </p:spPr>
        <p:txBody>
          <a:bodyPr>
            <a:normAutofit/>
          </a:bodyPr>
          <a:lstStyle/>
          <a:p>
            <a:pPr marL="0" indent="0">
              <a:buNone/>
            </a:pPr>
            <a:r>
              <a:rPr lang="en-US" b="1" dirty="0">
                <a:solidFill>
                  <a:schemeClr val="accent2"/>
                </a:solidFill>
                <a:hlinkClick r:id="rId3">
                  <a:extLst>
                    <a:ext uri="{A12FA001-AC4F-418D-AE19-62706E023703}">
                      <ahyp:hlinkClr xmlns:ahyp="http://schemas.microsoft.com/office/drawing/2018/hyperlinkcolor" val="tx"/>
                    </a:ext>
                  </a:extLst>
                </a:hlinkClick>
              </a:rPr>
              <a:t>Building Relationships</a:t>
            </a:r>
            <a:r>
              <a:rPr lang="en-US" b="1" dirty="0">
                <a:solidFill>
                  <a:schemeClr val="accent2"/>
                </a:solidFill>
              </a:rPr>
              <a:t> &amp; Developing Trust</a:t>
            </a:r>
          </a:p>
          <a:p>
            <a:pPr marL="0" indent="0">
              <a:buNone/>
            </a:pPr>
            <a:endParaRPr lang="en-US" sz="3200" b="0" i="0" dirty="0">
              <a:solidFill>
                <a:srgbClr val="040C28"/>
              </a:solidFill>
              <a:effectLst/>
              <a:latin typeface="Google Sans"/>
            </a:endParaRPr>
          </a:p>
          <a:p>
            <a:pPr marL="346075" indent="0">
              <a:buNone/>
            </a:pPr>
            <a:r>
              <a:rPr lang="en-US" sz="3200" b="0" i="1" dirty="0">
                <a:solidFill>
                  <a:srgbClr val="040C28"/>
                </a:solidFill>
                <a:effectLst/>
                <a:latin typeface="Google Sans"/>
              </a:rPr>
              <a:t>When two parties come together for the common good of a school or to enhance student learning.</a:t>
            </a:r>
          </a:p>
          <a:p>
            <a:pPr marL="346075" indent="0">
              <a:buNone/>
            </a:pPr>
            <a:endParaRPr lang="en-US" sz="3200" b="0" i="1" dirty="0">
              <a:solidFill>
                <a:srgbClr val="202124"/>
              </a:solidFill>
              <a:effectLst/>
              <a:latin typeface="Google Sans"/>
            </a:endParaRPr>
          </a:p>
          <a:p>
            <a:pPr marL="346075" indent="0">
              <a:buNone/>
            </a:pPr>
            <a:r>
              <a:rPr lang="en-US" sz="3200" b="0" i="1" dirty="0">
                <a:solidFill>
                  <a:srgbClr val="202124"/>
                </a:solidFill>
                <a:effectLst/>
                <a:latin typeface="Google Sans"/>
              </a:rPr>
              <a:t>Partners can include anyone who is interested in or committed to enriching educational experiences for students, families, schools, and the community.</a:t>
            </a:r>
            <a:endParaRPr lang="en-US" sz="3200" i="1" dirty="0"/>
          </a:p>
        </p:txBody>
      </p:sp>
      <p:pic>
        <p:nvPicPr>
          <p:cNvPr id="5" name="Picture 4">
            <a:extLst>
              <a:ext uri="{FF2B5EF4-FFF2-40B4-BE49-F238E27FC236}">
                <a16:creationId xmlns:a16="http://schemas.microsoft.com/office/drawing/2014/main" id="{2C5898A7-AE07-2C77-49E9-B4EB55FE3AFE}"/>
              </a:ext>
            </a:extLst>
          </p:cNvPr>
          <p:cNvPicPr>
            <a:picLocks noChangeAspect="1"/>
          </p:cNvPicPr>
          <p:nvPr/>
        </p:nvPicPr>
        <p:blipFill>
          <a:blip r:embed="rId4"/>
          <a:stretch>
            <a:fillRect/>
          </a:stretch>
        </p:blipFill>
        <p:spPr>
          <a:xfrm>
            <a:off x="7398739" y="365125"/>
            <a:ext cx="4609969" cy="2439582"/>
          </a:xfrm>
          <a:prstGeom prst="rect">
            <a:avLst/>
          </a:prstGeom>
        </p:spPr>
      </p:pic>
    </p:spTree>
    <p:extLst>
      <p:ext uri="{BB962C8B-B14F-4D97-AF65-F5344CB8AC3E}">
        <p14:creationId xmlns:p14="http://schemas.microsoft.com/office/powerpoint/2010/main" val="267605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4E3DEB8-EDB9-BA47-931E-1C200AFE7C28}"/>
              </a:ext>
            </a:extLst>
          </p:cNvPr>
          <p:cNvSpPr>
            <a:spLocks noGrp="1"/>
          </p:cNvSpPr>
          <p:nvPr>
            <p:ph type="body" idx="11"/>
          </p:nvPr>
        </p:nvSpPr>
        <p:spPr>
          <a:xfrm>
            <a:off x="6096000" y="4099875"/>
            <a:ext cx="5588352" cy="914401"/>
          </a:xfrm>
        </p:spPr>
        <p:txBody>
          <a:bodyPr>
            <a:noAutofit/>
          </a:bodyPr>
          <a:lstStyle/>
          <a:p>
            <a:r>
              <a:rPr lang="en-US" sz="3600" dirty="0">
                <a:latin typeface="Helvetica" pitchFamily="2" charset="0"/>
              </a:rPr>
              <a:t>Inclusive “real internships”</a:t>
            </a:r>
          </a:p>
        </p:txBody>
      </p:sp>
      <p:sp>
        <p:nvSpPr>
          <p:cNvPr id="13" name="Text Placeholder 12">
            <a:extLst>
              <a:ext uri="{FF2B5EF4-FFF2-40B4-BE49-F238E27FC236}">
                <a16:creationId xmlns:a16="http://schemas.microsoft.com/office/drawing/2014/main" id="{5B2BCF75-FA8A-BA41-8F96-76E3E679718A}"/>
              </a:ext>
            </a:extLst>
          </p:cNvPr>
          <p:cNvSpPr>
            <a:spLocks noGrp="1"/>
          </p:cNvSpPr>
          <p:nvPr>
            <p:ph type="body" idx="10"/>
          </p:nvPr>
        </p:nvSpPr>
        <p:spPr>
          <a:xfrm>
            <a:off x="6096000" y="3103842"/>
            <a:ext cx="5588352" cy="852616"/>
          </a:xfrm>
        </p:spPr>
        <p:txBody>
          <a:bodyPr>
            <a:noAutofit/>
          </a:bodyPr>
          <a:lstStyle/>
          <a:p>
            <a:r>
              <a:rPr lang="en-US" sz="3600" dirty="0">
                <a:latin typeface="Helvetica" pitchFamily="2" charset="0"/>
              </a:rPr>
              <a:t>Pre-ETS &amp; Transition Services</a:t>
            </a:r>
          </a:p>
        </p:txBody>
      </p:sp>
      <p:sp>
        <p:nvSpPr>
          <p:cNvPr id="3" name="Text Placeholder 2">
            <a:extLst>
              <a:ext uri="{FF2B5EF4-FFF2-40B4-BE49-F238E27FC236}">
                <a16:creationId xmlns:a16="http://schemas.microsoft.com/office/drawing/2014/main" id="{55F15270-523B-844B-93D4-6B2CC74966E6}"/>
              </a:ext>
            </a:extLst>
          </p:cNvPr>
          <p:cNvSpPr>
            <a:spLocks noGrp="1"/>
          </p:cNvSpPr>
          <p:nvPr>
            <p:ph type="body" idx="1"/>
          </p:nvPr>
        </p:nvSpPr>
        <p:spPr>
          <a:xfrm>
            <a:off x="6096000" y="2065874"/>
            <a:ext cx="5588352" cy="852616"/>
          </a:xfrm>
        </p:spPr>
        <p:txBody>
          <a:bodyPr>
            <a:noAutofit/>
          </a:bodyPr>
          <a:lstStyle/>
          <a:p>
            <a:r>
              <a:rPr lang="en-US" sz="3600" dirty="0">
                <a:latin typeface="Helvetica" pitchFamily="2" charset="0"/>
              </a:rPr>
              <a:t>Work-Based Learning</a:t>
            </a:r>
          </a:p>
        </p:txBody>
      </p:sp>
      <p:sp>
        <p:nvSpPr>
          <p:cNvPr id="16" name="Text Placeholder 2">
            <a:extLst>
              <a:ext uri="{FF2B5EF4-FFF2-40B4-BE49-F238E27FC236}">
                <a16:creationId xmlns:a16="http://schemas.microsoft.com/office/drawing/2014/main" id="{12F74068-F3D0-3E41-AEE9-7F69541810D4}"/>
              </a:ext>
            </a:extLst>
          </p:cNvPr>
          <p:cNvSpPr txBox="1">
            <a:spLocks/>
          </p:cNvSpPr>
          <p:nvPr/>
        </p:nvSpPr>
        <p:spPr>
          <a:xfrm>
            <a:off x="5584223" y="529771"/>
            <a:ext cx="6242017" cy="1057544"/>
          </a:xfrm>
          <a:prstGeom prst="rect">
            <a:avLst/>
          </a:prstGeom>
          <a:ln>
            <a:no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Clr>
                <a:schemeClr val="accent6"/>
              </a:buClr>
              <a:buSzPct val="70000"/>
              <a:buFont typeface="System Font Regular"/>
              <a:buNone/>
              <a:defRPr sz="240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Clr>
                <a:schemeClr val="tx2"/>
              </a:buClr>
              <a:buFont typeface="Courier New" panose="02070309020205020404" pitchFamily="49" charset="0"/>
              <a:buNone/>
              <a:defRPr sz="1800" kern="120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4000" dirty="0">
                <a:solidFill>
                  <a:schemeClr val="accent1"/>
                </a:solidFill>
                <a:latin typeface="Helvetica" pitchFamily="2" charset="0"/>
              </a:rPr>
              <a:t>How do we get there?</a:t>
            </a:r>
          </a:p>
        </p:txBody>
      </p:sp>
      <p:sp>
        <p:nvSpPr>
          <p:cNvPr id="2" name="Title 1">
            <a:extLst>
              <a:ext uri="{FF2B5EF4-FFF2-40B4-BE49-F238E27FC236}">
                <a16:creationId xmlns:a16="http://schemas.microsoft.com/office/drawing/2014/main" id="{16D98C7D-D73B-334E-8449-3C04CF84AD34}"/>
              </a:ext>
            </a:extLst>
          </p:cNvPr>
          <p:cNvSpPr>
            <a:spLocks noGrp="1"/>
          </p:cNvSpPr>
          <p:nvPr>
            <p:ph type="title"/>
          </p:nvPr>
        </p:nvSpPr>
        <p:spPr>
          <a:xfrm>
            <a:off x="660847" y="293297"/>
            <a:ext cx="4709984" cy="1325563"/>
          </a:xfrm>
        </p:spPr>
        <p:txBody>
          <a:bodyPr>
            <a:normAutofit/>
          </a:bodyPr>
          <a:lstStyle/>
          <a:p>
            <a:r>
              <a:rPr lang="en-US" sz="4400" dirty="0">
                <a:latin typeface="Helvetica" pitchFamily="2" charset="0"/>
              </a:rPr>
              <a:t>Employment</a:t>
            </a:r>
          </a:p>
        </p:txBody>
      </p:sp>
      <p:sp>
        <p:nvSpPr>
          <p:cNvPr id="4" name="Oval 3">
            <a:extLst>
              <a:ext uri="{FF2B5EF4-FFF2-40B4-BE49-F238E27FC236}">
                <a16:creationId xmlns:a16="http://schemas.microsoft.com/office/drawing/2014/main" id="{57507998-DD20-FC42-ABC5-AE26EB90CFB6}"/>
              </a:ext>
            </a:extLst>
          </p:cNvPr>
          <p:cNvSpPr/>
          <p:nvPr/>
        </p:nvSpPr>
        <p:spPr>
          <a:xfrm>
            <a:off x="5072448" y="20658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ontserrat" pitchFamily="2" charset="77"/>
              </a:rPr>
              <a:t>1</a:t>
            </a:r>
          </a:p>
        </p:txBody>
      </p:sp>
      <p:sp>
        <p:nvSpPr>
          <p:cNvPr id="18" name="Oval 17">
            <a:extLst>
              <a:ext uri="{FF2B5EF4-FFF2-40B4-BE49-F238E27FC236}">
                <a16:creationId xmlns:a16="http://schemas.microsoft.com/office/drawing/2014/main" id="{00E04F4F-73D4-464E-9DE4-7F884A2BD6C1}"/>
              </a:ext>
            </a:extLst>
          </p:cNvPr>
          <p:cNvSpPr/>
          <p:nvPr/>
        </p:nvSpPr>
        <p:spPr>
          <a:xfrm>
            <a:off x="5072448" y="30945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ontserrat" pitchFamily="2" charset="77"/>
              </a:rPr>
              <a:t>2</a:t>
            </a:r>
          </a:p>
        </p:txBody>
      </p:sp>
      <p:sp>
        <p:nvSpPr>
          <p:cNvPr id="19" name="Oval 18">
            <a:extLst>
              <a:ext uri="{FF2B5EF4-FFF2-40B4-BE49-F238E27FC236}">
                <a16:creationId xmlns:a16="http://schemas.microsoft.com/office/drawing/2014/main" id="{15F72F8C-0156-C04E-A844-197B00F0291F}"/>
              </a:ext>
            </a:extLst>
          </p:cNvPr>
          <p:cNvSpPr/>
          <p:nvPr/>
        </p:nvSpPr>
        <p:spPr>
          <a:xfrm>
            <a:off x="5072448" y="41994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ontserrat" pitchFamily="2" charset="77"/>
              </a:rPr>
              <a:t>3</a:t>
            </a:r>
          </a:p>
        </p:txBody>
      </p:sp>
      <p:sp>
        <p:nvSpPr>
          <p:cNvPr id="15" name="Text Placeholder 13">
            <a:extLst>
              <a:ext uri="{FF2B5EF4-FFF2-40B4-BE49-F238E27FC236}">
                <a16:creationId xmlns:a16="http://schemas.microsoft.com/office/drawing/2014/main" id="{8A5F8AE2-C26C-BA4C-9494-FF8A7F754FF0}"/>
              </a:ext>
            </a:extLst>
          </p:cNvPr>
          <p:cNvSpPr txBox="1">
            <a:spLocks/>
          </p:cNvSpPr>
          <p:nvPr/>
        </p:nvSpPr>
        <p:spPr>
          <a:xfrm>
            <a:off x="6096000" y="5202961"/>
            <a:ext cx="5588352" cy="1125268"/>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Clr>
                <a:schemeClr val="accent6"/>
              </a:buClr>
              <a:buSzPct val="70000"/>
              <a:buFont typeface="System Font Regular"/>
              <a:buNone/>
              <a:defRPr sz="240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Clr>
                <a:schemeClr val="tx2"/>
              </a:buClr>
              <a:buFont typeface="Courier New" panose="02070309020205020404" pitchFamily="49" charset="0"/>
              <a:buNone/>
              <a:defRPr sz="1800" kern="120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600" dirty="0">
                <a:latin typeface="Helvetica" pitchFamily="2" charset="0"/>
              </a:rPr>
              <a:t>Career Development &amp; Counseling </a:t>
            </a:r>
          </a:p>
        </p:txBody>
      </p:sp>
      <p:sp>
        <p:nvSpPr>
          <p:cNvPr id="20" name="Oval 19">
            <a:extLst>
              <a:ext uri="{FF2B5EF4-FFF2-40B4-BE49-F238E27FC236}">
                <a16:creationId xmlns:a16="http://schemas.microsoft.com/office/drawing/2014/main" id="{19985F61-3278-7644-906F-5547F04A3D69}"/>
              </a:ext>
            </a:extLst>
          </p:cNvPr>
          <p:cNvSpPr/>
          <p:nvPr/>
        </p:nvSpPr>
        <p:spPr>
          <a:xfrm>
            <a:off x="5072448" y="53424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ontserrat" pitchFamily="2" charset="77"/>
              </a:rPr>
              <a:t>4</a:t>
            </a:r>
          </a:p>
        </p:txBody>
      </p:sp>
    </p:spTree>
    <p:extLst>
      <p:ext uri="{BB962C8B-B14F-4D97-AF65-F5344CB8AC3E}">
        <p14:creationId xmlns:p14="http://schemas.microsoft.com/office/powerpoint/2010/main" val="70657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4E3DEB8-EDB9-BA47-931E-1C200AFE7C28}"/>
              </a:ext>
            </a:extLst>
          </p:cNvPr>
          <p:cNvSpPr>
            <a:spLocks noGrp="1"/>
          </p:cNvSpPr>
          <p:nvPr>
            <p:ph type="body" idx="11"/>
          </p:nvPr>
        </p:nvSpPr>
        <p:spPr>
          <a:xfrm>
            <a:off x="6096000" y="4099875"/>
            <a:ext cx="5588352" cy="914401"/>
          </a:xfrm>
        </p:spPr>
        <p:txBody>
          <a:bodyPr>
            <a:noAutofit/>
          </a:bodyPr>
          <a:lstStyle/>
          <a:p>
            <a:r>
              <a:rPr lang="en-US" sz="3600" dirty="0">
                <a:latin typeface="Helvetica" pitchFamily="2" charset="0"/>
              </a:rPr>
              <a:t>Accommodations &amp; Assistive Technology</a:t>
            </a:r>
          </a:p>
        </p:txBody>
      </p:sp>
      <p:sp>
        <p:nvSpPr>
          <p:cNvPr id="13" name="Text Placeholder 12">
            <a:extLst>
              <a:ext uri="{FF2B5EF4-FFF2-40B4-BE49-F238E27FC236}">
                <a16:creationId xmlns:a16="http://schemas.microsoft.com/office/drawing/2014/main" id="{5B2BCF75-FA8A-BA41-8F96-76E3E679718A}"/>
              </a:ext>
            </a:extLst>
          </p:cNvPr>
          <p:cNvSpPr>
            <a:spLocks noGrp="1"/>
          </p:cNvSpPr>
          <p:nvPr>
            <p:ph type="body" idx="10"/>
          </p:nvPr>
        </p:nvSpPr>
        <p:spPr>
          <a:xfrm>
            <a:off x="6096000" y="3103842"/>
            <a:ext cx="5588352" cy="852616"/>
          </a:xfrm>
        </p:spPr>
        <p:txBody>
          <a:bodyPr>
            <a:noAutofit/>
          </a:bodyPr>
          <a:lstStyle/>
          <a:p>
            <a:r>
              <a:rPr lang="en-US" sz="3600" dirty="0">
                <a:latin typeface="Helvetica" pitchFamily="2" charset="0"/>
              </a:rPr>
              <a:t>Self-Advocacy</a:t>
            </a:r>
          </a:p>
        </p:txBody>
      </p:sp>
      <p:sp>
        <p:nvSpPr>
          <p:cNvPr id="3" name="Text Placeholder 2">
            <a:extLst>
              <a:ext uri="{FF2B5EF4-FFF2-40B4-BE49-F238E27FC236}">
                <a16:creationId xmlns:a16="http://schemas.microsoft.com/office/drawing/2014/main" id="{55F15270-523B-844B-93D4-6B2CC74966E6}"/>
              </a:ext>
            </a:extLst>
          </p:cNvPr>
          <p:cNvSpPr>
            <a:spLocks noGrp="1"/>
          </p:cNvSpPr>
          <p:nvPr>
            <p:ph type="body" idx="1"/>
          </p:nvPr>
        </p:nvSpPr>
        <p:spPr>
          <a:xfrm>
            <a:off x="6096000" y="2065874"/>
            <a:ext cx="5588352" cy="852616"/>
          </a:xfrm>
        </p:spPr>
        <p:txBody>
          <a:bodyPr>
            <a:noAutofit/>
          </a:bodyPr>
          <a:lstStyle/>
          <a:p>
            <a:r>
              <a:rPr lang="en-US" sz="3600" dirty="0">
                <a:latin typeface="Helvetica" pitchFamily="2" charset="0"/>
              </a:rPr>
              <a:t>MS/HS – Access to Gen Ed; programs like AVID</a:t>
            </a:r>
          </a:p>
        </p:txBody>
      </p:sp>
      <p:sp>
        <p:nvSpPr>
          <p:cNvPr id="16" name="Text Placeholder 2">
            <a:extLst>
              <a:ext uri="{FF2B5EF4-FFF2-40B4-BE49-F238E27FC236}">
                <a16:creationId xmlns:a16="http://schemas.microsoft.com/office/drawing/2014/main" id="{12F74068-F3D0-3E41-AEE9-7F69541810D4}"/>
              </a:ext>
            </a:extLst>
          </p:cNvPr>
          <p:cNvSpPr txBox="1">
            <a:spLocks/>
          </p:cNvSpPr>
          <p:nvPr/>
        </p:nvSpPr>
        <p:spPr>
          <a:xfrm>
            <a:off x="5584223" y="529771"/>
            <a:ext cx="6242017" cy="1057544"/>
          </a:xfrm>
          <a:prstGeom prst="rect">
            <a:avLst/>
          </a:prstGeom>
          <a:ln>
            <a:no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Clr>
                <a:schemeClr val="accent6"/>
              </a:buClr>
              <a:buSzPct val="70000"/>
              <a:buFont typeface="System Font Regular"/>
              <a:buNone/>
              <a:defRPr sz="240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Clr>
                <a:schemeClr val="tx2"/>
              </a:buClr>
              <a:buFont typeface="Courier New" panose="02070309020205020404" pitchFamily="49" charset="0"/>
              <a:buNone/>
              <a:defRPr sz="1800" kern="120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4000" dirty="0">
                <a:solidFill>
                  <a:schemeClr val="accent1"/>
                </a:solidFill>
                <a:latin typeface="Helvetica" pitchFamily="2" charset="0"/>
              </a:rPr>
              <a:t>How do we get there? </a:t>
            </a:r>
          </a:p>
        </p:txBody>
      </p:sp>
      <p:sp>
        <p:nvSpPr>
          <p:cNvPr id="2" name="Title 1">
            <a:extLst>
              <a:ext uri="{FF2B5EF4-FFF2-40B4-BE49-F238E27FC236}">
                <a16:creationId xmlns:a16="http://schemas.microsoft.com/office/drawing/2014/main" id="{16D98C7D-D73B-334E-8449-3C04CF84AD34}"/>
              </a:ext>
            </a:extLst>
          </p:cNvPr>
          <p:cNvSpPr>
            <a:spLocks noGrp="1"/>
          </p:cNvSpPr>
          <p:nvPr>
            <p:ph type="title"/>
          </p:nvPr>
        </p:nvSpPr>
        <p:spPr>
          <a:xfrm>
            <a:off x="660847" y="293297"/>
            <a:ext cx="4709984" cy="1325563"/>
          </a:xfrm>
        </p:spPr>
        <p:txBody>
          <a:bodyPr>
            <a:normAutofit/>
          </a:bodyPr>
          <a:lstStyle/>
          <a:p>
            <a:r>
              <a:rPr lang="en-US" sz="4400" dirty="0">
                <a:latin typeface="Helvetica" pitchFamily="2" charset="0"/>
              </a:rPr>
              <a:t>Postsecondary Education</a:t>
            </a:r>
          </a:p>
        </p:txBody>
      </p:sp>
      <p:sp>
        <p:nvSpPr>
          <p:cNvPr id="4" name="Oval 3">
            <a:extLst>
              <a:ext uri="{FF2B5EF4-FFF2-40B4-BE49-F238E27FC236}">
                <a16:creationId xmlns:a16="http://schemas.microsoft.com/office/drawing/2014/main" id="{57507998-DD20-FC42-ABC5-AE26EB90CFB6}"/>
              </a:ext>
            </a:extLst>
          </p:cNvPr>
          <p:cNvSpPr/>
          <p:nvPr/>
        </p:nvSpPr>
        <p:spPr>
          <a:xfrm>
            <a:off x="5072448" y="20658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1</a:t>
            </a:r>
          </a:p>
        </p:txBody>
      </p:sp>
      <p:sp>
        <p:nvSpPr>
          <p:cNvPr id="18" name="Oval 17">
            <a:extLst>
              <a:ext uri="{FF2B5EF4-FFF2-40B4-BE49-F238E27FC236}">
                <a16:creationId xmlns:a16="http://schemas.microsoft.com/office/drawing/2014/main" id="{00E04F4F-73D4-464E-9DE4-7F884A2BD6C1}"/>
              </a:ext>
            </a:extLst>
          </p:cNvPr>
          <p:cNvSpPr/>
          <p:nvPr/>
        </p:nvSpPr>
        <p:spPr>
          <a:xfrm>
            <a:off x="5072448" y="30945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2</a:t>
            </a:r>
          </a:p>
        </p:txBody>
      </p:sp>
      <p:sp>
        <p:nvSpPr>
          <p:cNvPr id="19" name="Oval 18">
            <a:extLst>
              <a:ext uri="{FF2B5EF4-FFF2-40B4-BE49-F238E27FC236}">
                <a16:creationId xmlns:a16="http://schemas.microsoft.com/office/drawing/2014/main" id="{15F72F8C-0156-C04E-A844-197B00F0291F}"/>
              </a:ext>
            </a:extLst>
          </p:cNvPr>
          <p:cNvSpPr/>
          <p:nvPr/>
        </p:nvSpPr>
        <p:spPr>
          <a:xfrm>
            <a:off x="5072448" y="41994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3</a:t>
            </a:r>
          </a:p>
        </p:txBody>
      </p:sp>
      <p:sp>
        <p:nvSpPr>
          <p:cNvPr id="15" name="Text Placeholder 13">
            <a:extLst>
              <a:ext uri="{FF2B5EF4-FFF2-40B4-BE49-F238E27FC236}">
                <a16:creationId xmlns:a16="http://schemas.microsoft.com/office/drawing/2014/main" id="{8A5F8AE2-C26C-BA4C-9494-FF8A7F754FF0}"/>
              </a:ext>
            </a:extLst>
          </p:cNvPr>
          <p:cNvSpPr txBox="1">
            <a:spLocks/>
          </p:cNvSpPr>
          <p:nvPr/>
        </p:nvSpPr>
        <p:spPr>
          <a:xfrm>
            <a:off x="6096000" y="5202961"/>
            <a:ext cx="5588352" cy="1125268"/>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Clr>
                <a:schemeClr val="accent6"/>
              </a:buClr>
              <a:buSzPct val="70000"/>
              <a:buFont typeface="System Font Regular"/>
              <a:buNone/>
              <a:defRPr sz="240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Clr>
                <a:schemeClr val="tx2"/>
              </a:buClr>
              <a:buFont typeface="Courier New" panose="02070309020205020404" pitchFamily="49" charset="0"/>
              <a:buNone/>
              <a:defRPr sz="1800" kern="120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600" dirty="0">
                <a:latin typeface="Helvetica" pitchFamily="2" charset="0"/>
              </a:rPr>
              <a:t>Think College</a:t>
            </a:r>
          </a:p>
        </p:txBody>
      </p:sp>
      <p:sp>
        <p:nvSpPr>
          <p:cNvPr id="20" name="Oval 19">
            <a:extLst>
              <a:ext uri="{FF2B5EF4-FFF2-40B4-BE49-F238E27FC236}">
                <a16:creationId xmlns:a16="http://schemas.microsoft.com/office/drawing/2014/main" id="{19985F61-3278-7644-906F-5547F04A3D69}"/>
              </a:ext>
            </a:extLst>
          </p:cNvPr>
          <p:cNvSpPr/>
          <p:nvPr/>
        </p:nvSpPr>
        <p:spPr>
          <a:xfrm>
            <a:off x="5072448" y="53424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4</a:t>
            </a:r>
          </a:p>
        </p:txBody>
      </p:sp>
    </p:spTree>
    <p:extLst>
      <p:ext uri="{BB962C8B-B14F-4D97-AF65-F5344CB8AC3E}">
        <p14:creationId xmlns:p14="http://schemas.microsoft.com/office/powerpoint/2010/main" val="111146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4E3DEB8-EDB9-BA47-931E-1C200AFE7C28}"/>
              </a:ext>
            </a:extLst>
          </p:cNvPr>
          <p:cNvSpPr>
            <a:spLocks noGrp="1"/>
          </p:cNvSpPr>
          <p:nvPr>
            <p:ph type="body" idx="11"/>
          </p:nvPr>
        </p:nvSpPr>
        <p:spPr>
          <a:xfrm>
            <a:off x="6096000" y="4099875"/>
            <a:ext cx="5588352" cy="914401"/>
          </a:xfrm>
        </p:spPr>
        <p:txBody>
          <a:bodyPr>
            <a:noAutofit/>
          </a:bodyPr>
          <a:lstStyle/>
          <a:p>
            <a:r>
              <a:rPr lang="en-US" sz="3600" dirty="0">
                <a:latin typeface="Helvetica" pitchFamily="2" charset="0"/>
              </a:rPr>
              <a:t>Adult Roles &amp; Responsibilities</a:t>
            </a:r>
          </a:p>
        </p:txBody>
      </p:sp>
      <p:sp>
        <p:nvSpPr>
          <p:cNvPr id="13" name="Text Placeholder 12">
            <a:extLst>
              <a:ext uri="{FF2B5EF4-FFF2-40B4-BE49-F238E27FC236}">
                <a16:creationId xmlns:a16="http://schemas.microsoft.com/office/drawing/2014/main" id="{5B2BCF75-FA8A-BA41-8F96-76E3E679718A}"/>
              </a:ext>
            </a:extLst>
          </p:cNvPr>
          <p:cNvSpPr>
            <a:spLocks noGrp="1"/>
          </p:cNvSpPr>
          <p:nvPr>
            <p:ph type="body" idx="10"/>
          </p:nvPr>
        </p:nvSpPr>
        <p:spPr>
          <a:xfrm>
            <a:off x="6096000" y="3103842"/>
            <a:ext cx="5588352" cy="852616"/>
          </a:xfrm>
        </p:spPr>
        <p:txBody>
          <a:bodyPr>
            <a:noAutofit/>
          </a:bodyPr>
          <a:lstStyle/>
          <a:p>
            <a:r>
              <a:rPr lang="en-US" sz="3600" dirty="0">
                <a:latin typeface="Helvetica" pitchFamily="2" charset="0"/>
              </a:rPr>
              <a:t>Flexibility in services</a:t>
            </a:r>
          </a:p>
        </p:txBody>
      </p:sp>
      <p:sp>
        <p:nvSpPr>
          <p:cNvPr id="3" name="Text Placeholder 2">
            <a:extLst>
              <a:ext uri="{FF2B5EF4-FFF2-40B4-BE49-F238E27FC236}">
                <a16:creationId xmlns:a16="http://schemas.microsoft.com/office/drawing/2014/main" id="{55F15270-523B-844B-93D4-6B2CC74966E6}"/>
              </a:ext>
            </a:extLst>
          </p:cNvPr>
          <p:cNvSpPr>
            <a:spLocks noGrp="1"/>
          </p:cNvSpPr>
          <p:nvPr>
            <p:ph type="body" idx="1"/>
          </p:nvPr>
        </p:nvSpPr>
        <p:spPr>
          <a:xfrm>
            <a:off x="6096000" y="2065874"/>
            <a:ext cx="5588352" cy="852616"/>
          </a:xfrm>
        </p:spPr>
        <p:txBody>
          <a:bodyPr>
            <a:noAutofit/>
          </a:bodyPr>
          <a:lstStyle/>
          <a:p>
            <a:r>
              <a:rPr lang="en-US" sz="3600" dirty="0">
                <a:latin typeface="Helvetica" pitchFamily="2" charset="0"/>
              </a:rPr>
              <a:t>Inclusion in and out of school</a:t>
            </a:r>
          </a:p>
        </p:txBody>
      </p:sp>
      <p:sp>
        <p:nvSpPr>
          <p:cNvPr id="16" name="Text Placeholder 2">
            <a:extLst>
              <a:ext uri="{FF2B5EF4-FFF2-40B4-BE49-F238E27FC236}">
                <a16:creationId xmlns:a16="http://schemas.microsoft.com/office/drawing/2014/main" id="{12F74068-F3D0-3E41-AEE9-7F69541810D4}"/>
              </a:ext>
            </a:extLst>
          </p:cNvPr>
          <p:cNvSpPr txBox="1">
            <a:spLocks/>
          </p:cNvSpPr>
          <p:nvPr/>
        </p:nvSpPr>
        <p:spPr>
          <a:xfrm>
            <a:off x="5584223" y="529771"/>
            <a:ext cx="6242017" cy="1057544"/>
          </a:xfrm>
          <a:prstGeom prst="rect">
            <a:avLst/>
          </a:prstGeom>
          <a:ln>
            <a:no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Clr>
                <a:schemeClr val="accent6"/>
              </a:buClr>
              <a:buSzPct val="70000"/>
              <a:buFont typeface="System Font Regular"/>
              <a:buNone/>
              <a:defRPr sz="240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Clr>
                <a:schemeClr val="tx2"/>
              </a:buClr>
              <a:buFont typeface="Courier New" panose="02070309020205020404" pitchFamily="49" charset="0"/>
              <a:buNone/>
              <a:defRPr sz="1800" kern="120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4000" dirty="0">
                <a:solidFill>
                  <a:schemeClr val="accent1"/>
                </a:solidFill>
                <a:latin typeface="Helvetica" pitchFamily="2" charset="0"/>
              </a:rPr>
              <a:t>How do we get there</a:t>
            </a:r>
          </a:p>
        </p:txBody>
      </p:sp>
      <p:sp>
        <p:nvSpPr>
          <p:cNvPr id="2" name="Title 1">
            <a:extLst>
              <a:ext uri="{FF2B5EF4-FFF2-40B4-BE49-F238E27FC236}">
                <a16:creationId xmlns:a16="http://schemas.microsoft.com/office/drawing/2014/main" id="{16D98C7D-D73B-334E-8449-3C04CF84AD34}"/>
              </a:ext>
            </a:extLst>
          </p:cNvPr>
          <p:cNvSpPr>
            <a:spLocks noGrp="1"/>
          </p:cNvSpPr>
          <p:nvPr>
            <p:ph type="title"/>
          </p:nvPr>
        </p:nvSpPr>
        <p:spPr>
          <a:xfrm>
            <a:off x="362464" y="449927"/>
            <a:ext cx="4709984" cy="1325563"/>
          </a:xfrm>
        </p:spPr>
        <p:txBody>
          <a:bodyPr>
            <a:noAutofit/>
          </a:bodyPr>
          <a:lstStyle/>
          <a:p>
            <a:r>
              <a:rPr lang="en-US" sz="4000" dirty="0"/>
              <a:t>Community Engagement &amp; Living</a:t>
            </a:r>
            <a:endParaRPr lang="en-US" sz="4000" dirty="0">
              <a:latin typeface="Helvetica" pitchFamily="2" charset="0"/>
            </a:endParaRPr>
          </a:p>
        </p:txBody>
      </p:sp>
      <p:sp>
        <p:nvSpPr>
          <p:cNvPr id="4" name="Oval 3">
            <a:extLst>
              <a:ext uri="{FF2B5EF4-FFF2-40B4-BE49-F238E27FC236}">
                <a16:creationId xmlns:a16="http://schemas.microsoft.com/office/drawing/2014/main" id="{57507998-DD20-FC42-ABC5-AE26EB90CFB6}"/>
              </a:ext>
            </a:extLst>
          </p:cNvPr>
          <p:cNvSpPr/>
          <p:nvPr/>
        </p:nvSpPr>
        <p:spPr>
          <a:xfrm>
            <a:off x="5072448" y="20658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1</a:t>
            </a:r>
          </a:p>
        </p:txBody>
      </p:sp>
      <p:sp>
        <p:nvSpPr>
          <p:cNvPr id="18" name="Oval 17">
            <a:extLst>
              <a:ext uri="{FF2B5EF4-FFF2-40B4-BE49-F238E27FC236}">
                <a16:creationId xmlns:a16="http://schemas.microsoft.com/office/drawing/2014/main" id="{00E04F4F-73D4-464E-9DE4-7F884A2BD6C1}"/>
              </a:ext>
            </a:extLst>
          </p:cNvPr>
          <p:cNvSpPr/>
          <p:nvPr/>
        </p:nvSpPr>
        <p:spPr>
          <a:xfrm>
            <a:off x="5072448" y="30945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2</a:t>
            </a:r>
          </a:p>
        </p:txBody>
      </p:sp>
      <p:sp>
        <p:nvSpPr>
          <p:cNvPr id="19" name="Oval 18">
            <a:extLst>
              <a:ext uri="{FF2B5EF4-FFF2-40B4-BE49-F238E27FC236}">
                <a16:creationId xmlns:a16="http://schemas.microsoft.com/office/drawing/2014/main" id="{15F72F8C-0156-C04E-A844-197B00F0291F}"/>
              </a:ext>
            </a:extLst>
          </p:cNvPr>
          <p:cNvSpPr/>
          <p:nvPr/>
        </p:nvSpPr>
        <p:spPr>
          <a:xfrm>
            <a:off x="5072448" y="41994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3</a:t>
            </a:r>
          </a:p>
        </p:txBody>
      </p:sp>
      <p:sp>
        <p:nvSpPr>
          <p:cNvPr id="15" name="Text Placeholder 13">
            <a:extLst>
              <a:ext uri="{FF2B5EF4-FFF2-40B4-BE49-F238E27FC236}">
                <a16:creationId xmlns:a16="http://schemas.microsoft.com/office/drawing/2014/main" id="{8A5F8AE2-C26C-BA4C-9494-FF8A7F754FF0}"/>
              </a:ext>
            </a:extLst>
          </p:cNvPr>
          <p:cNvSpPr txBox="1">
            <a:spLocks/>
          </p:cNvSpPr>
          <p:nvPr/>
        </p:nvSpPr>
        <p:spPr>
          <a:xfrm>
            <a:off x="6096000" y="5202961"/>
            <a:ext cx="5588352" cy="1125268"/>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Clr>
                <a:schemeClr val="accent6"/>
              </a:buClr>
              <a:buSzPct val="70000"/>
              <a:buFont typeface="System Font Regular"/>
              <a:buNone/>
              <a:defRPr sz="240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Clr>
                <a:schemeClr val="tx2"/>
              </a:buClr>
              <a:buFont typeface="Courier New" panose="02070309020205020404" pitchFamily="49" charset="0"/>
              <a:buNone/>
              <a:defRPr sz="1800" kern="120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Clr>
                <a:schemeClr val="tx2"/>
              </a:buClr>
              <a:buFont typeface="Wingdings" pitchFamily="2" charset="2"/>
              <a:buNone/>
              <a:defRPr sz="1600" kern="120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600" dirty="0">
                <a:latin typeface="Helvetica" pitchFamily="2" charset="0"/>
              </a:rPr>
              <a:t>Self-Advocacy, Supported Decision Making </a:t>
            </a:r>
          </a:p>
        </p:txBody>
      </p:sp>
      <p:sp>
        <p:nvSpPr>
          <p:cNvPr id="20" name="Oval 19">
            <a:extLst>
              <a:ext uri="{FF2B5EF4-FFF2-40B4-BE49-F238E27FC236}">
                <a16:creationId xmlns:a16="http://schemas.microsoft.com/office/drawing/2014/main" id="{19985F61-3278-7644-906F-5547F04A3D69}"/>
              </a:ext>
            </a:extLst>
          </p:cNvPr>
          <p:cNvSpPr/>
          <p:nvPr/>
        </p:nvSpPr>
        <p:spPr>
          <a:xfrm>
            <a:off x="5072448" y="5342474"/>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ontserrat" pitchFamily="2" charset="77"/>
              </a:rPr>
              <a:t>4</a:t>
            </a:r>
          </a:p>
        </p:txBody>
      </p:sp>
    </p:spTree>
    <p:extLst>
      <p:ext uri="{BB962C8B-B14F-4D97-AF65-F5344CB8AC3E}">
        <p14:creationId xmlns:p14="http://schemas.microsoft.com/office/powerpoint/2010/main" val="2076952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2"/>
          <p:cNvSpPr txBox="1">
            <a:spLocks noGrp="1"/>
          </p:cNvSpPr>
          <p:nvPr>
            <p:ph type="title"/>
          </p:nvPr>
        </p:nvSpPr>
        <p:spPr>
          <a:xfrm>
            <a:off x="257431" y="365125"/>
            <a:ext cx="50355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Helvetica Neue"/>
              <a:buNone/>
            </a:pPr>
            <a:r>
              <a:rPr lang="en-US" sz="4400" dirty="0">
                <a:latin typeface="Helvetica" pitchFamily="2" charset="0"/>
              </a:rPr>
              <a:t>Wrap Up</a:t>
            </a:r>
            <a:endParaRPr sz="4400" dirty="0">
              <a:latin typeface="Helvetica" pitchFamily="2" charset="0"/>
            </a:endParaRPr>
          </a:p>
        </p:txBody>
      </p:sp>
      <p:pic>
        <p:nvPicPr>
          <p:cNvPr id="525" name="Google Shape;525;p12" descr="Students graduating"/>
          <p:cNvPicPr preferRelativeResize="0"/>
          <p:nvPr/>
        </p:nvPicPr>
        <p:blipFill rotWithShape="1">
          <a:blip r:embed="rId3">
            <a:alphaModFix/>
          </a:blip>
          <a:srcRect/>
          <a:stretch/>
        </p:blipFill>
        <p:spPr>
          <a:xfrm>
            <a:off x="257432" y="1952978"/>
            <a:ext cx="4558728" cy="3417044"/>
          </a:xfrm>
          <a:prstGeom prst="round2DiagRect">
            <a:avLst>
              <a:gd name="adj1" fmla="val 16667"/>
              <a:gd name="adj2" fmla="val 0"/>
            </a:avLst>
          </a:prstGeom>
          <a:noFill/>
          <a:ln w="88900" cap="sq" cmpd="sng">
            <a:solidFill>
              <a:schemeClr val="accent1"/>
            </a:solidFill>
            <a:prstDash val="solid"/>
            <a:miter lim="800000"/>
            <a:headEnd type="none" w="sm" len="sm"/>
            <a:tailEnd type="none" w="sm" len="sm"/>
          </a:ln>
          <a:effectLst>
            <a:outerShdw blurRad="254000" algn="tl" rotWithShape="0">
              <a:srgbClr val="000000">
                <a:alpha val="41960"/>
              </a:srgbClr>
            </a:outerShdw>
          </a:effectLst>
        </p:spPr>
      </p:pic>
      <p:sp>
        <p:nvSpPr>
          <p:cNvPr id="526" name="Google Shape;526;p12"/>
          <p:cNvSpPr txBox="1">
            <a:spLocks noGrp="1"/>
          </p:cNvSpPr>
          <p:nvPr>
            <p:ph type="body" idx="1"/>
          </p:nvPr>
        </p:nvSpPr>
        <p:spPr>
          <a:xfrm>
            <a:off x="5292969" y="871870"/>
            <a:ext cx="6641600" cy="5986130"/>
          </a:xfrm>
          <a:prstGeom prst="rect">
            <a:avLst/>
          </a:prstGeom>
          <a:noFill/>
          <a:ln>
            <a:noFill/>
          </a:ln>
        </p:spPr>
        <p:txBody>
          <a:bodyPr spcFirstLastPara="1" wrap="square" lIns="91425" tIns="45700" rIns="91425" bIns="45700" anchor="ctr" anchorCtr="0">
            <a:normAutofit lnSpcReduction="10000"/>
          </a:bodyPr>
          <a:lstStyle/>
          <a:p>
            <a:pPr marL="571500" lvl="0" indent="-571500" algn="l" rtl="0">
              <a:lnSpc>
                <a:spcPct val="90000"/>
              </a:lnSpc>
              <a:spcBef>
                <a:spcPts val="0"/>
              </a:spcBef>
              <a:spcAft>
                <a:spcPts val="0"/>
              </a:spcAft>
              <a:buSzPct val="100000"/>
              <a:buFont typeface="Wingdings" pitchFamily="2" charset="2"/>
              <a:buChar char="ü"/>
            </a:pPr>
            <a:r>
              <a:rPr lang="en-US" sz="2600" dirty="0">
                <a:solidFill>
                  <a:schemeClr val="dk2"/>
                </a:solidFill>
                <a:latin typeface="Helvetica" pitchFamily="2" charset="0"/>
              </a:rPr>
              <a:t>The end game should always be about ___________ (who?)</a:t>
            </a:r>
            <a:endParaRPr dirty="0">
              <a:latin typeface="Helvetica" pitchFamily="2" charset="0"/>
            </a:endParaRPr>
          </a:p>
          <a:p>
            <a:pPr marL="571500" lvl="0" indent="-464819" algn="l" rtl="0">
              <a:lnSpc>
                <a:spcPct val="90000"/>
              </a:lnSpc>
              <a:spcBef>
                <a:spcPts val="0"/>
              </a:spcBef>
              <a:spcAft>
                <a:spcPts val="0"/>
              </a:spcAft>
              <a:buSzPct val="100000"/>
              <a:buFont typeface="Wingdings" pitchFamily="2" charset="2"/>
              <a:buChar char="ü"/>
            </a:pPr>
            <a:endParaRPr sz="2600" dirty="0">
              <a:solidFill>
                <a:schemeClr val="dk2"/>
              </a:solidFill>
              <a:latin typeface="Helvetica" pitchFamily="2" charset="0"/>
            </a:endParaRPr>
          </a:p>
          <a:p>
            <a:pPr marL="571500" lvl="0" indent="-571500" algn="l" rtl="0">
              <a:lnSpc>
                <a:spcPct val="90000"/>
              </a:lnSpc>
              <a:spcBef>
                <a:spcPts val="0"/>
              </a:spcBef>
              <a:spcAft>
                <a:spcPts val="0"/>
              </a:spcAft>
              <a:buSzPct val="100000"/>
              <a:buFont typeface="Wingdings" pitchFamily="2" charset="2"/>
              <a:buChar char="ü"/>
            </a:pPr>
            <a:r>
              <a:rPr lang="en-US" sz="2600" dirty="0">
                <a:solidFill>
                  <a:schemeClr val="dk2"/>
                </a:solidFill>
                <a:latin typeface="Helvetica" pitchFamily="2" charset="0"/>
              </a:rPr>
              <a:t>Working together will reduce duplication and fill in the gaps  ________  (who?) will be better prepared! </a:t>
            </a:r>
            <a:endParaRPr sz="2600" dirty="0">
              <a:solidFill>
                <a:schemeClr val="dk2"/>
              </a:solidFill>
              <a:latin typeface="Helvetica" pitchFamily="2" charset="0"/>
            </a:endParaRPr>
          </a:p>
          <a:p>
            <a:pPr lvl="0" indent="-457200" algn="l" rtl="0">
              <a:lnSpc>
                <a:spcPct val="90000"/>
              </a:lnSpc>
              <a:spcBef>
                <a:spcPts val="0"/>
              </a:spcBef>
              <a:spcAft>
                <a:spcPts val="0"/>
              </a:spcAft>
              <a:buSzPct val="100000"/>
              <a:buFont typeface="Wingdings" pitchFamily="2" charset="2"/>
              <a:buChar char="ü"/>
            </a:pPr>
            <a:endParaRPr sz="2600" dirty="0">
              <a:solidFill>
                <a:schemeClr val="dk2"/>
              </a:solidFill>
              <a:latin typeface="Helvetica" pitchFamily="2" charset="0"/>
            </a:endParaRPr>
          </a:p>
          <a:p>
            <a:pPr marL="571500" lvl="0" indent="-571500" algn="l" rtl="0">
              <a:lnSpc>
                <a:spcPct val="90000"/>
              </a:lnSpc>
              <a:spcBef>
                <a:spcPts val="0"/>
              </a:spcBef>
              <a:spcAft>
                <a:spcPts val="0"/>
              </a:spcAft>
              <a:buSzPct val="100000"/>
              <a:buFont typeface="Wingdings" pitchFamily="2" charset="2"/>
              <a:buChar char="ü"/>
            </a:pPr>
            <a:r>
              <a:rPr lang="en-US" sz="2600" dirty="0">
                <a:solidFill>
                  <a:schemeClr val="dk2"/>
                </a:solidFill>
                <a:latin typeface="Helvetica" pitchFamily="2" charset="0"/>
              </a:rPr>
              <a:t>How can YOU Be a Valued Partner </a:t>
            </a:r>
            <a:endParaRPr lang="en-US" sz="2000" dirty="0">
              <a:solidFill>
                <a:schemeClr val="dk2"/>
              </a:solidFill>
              <a:latin typeface="Helvetica" pitchFamily="2" charset="0"/>
            </a:endParaRPr>
          </a:p>
          <a:p>
            <a:pPr marL="571500" lvl="0" indent="-571500" algn="l" rtl="0">
              <a:lnSpc>
                <a:spcPct val="90000"/>
              </a:lnSpc>
              <a:spcBef>
                <a:spcPts val="0"/>
              </a:spcBef>
              <a:spcAft>
                <a:spcPts val="0"/>
              </a:spcAft>
              <a:buSzPct val="100000"/>
              <a:buFont typeface="Wingdings" pitchFamily="2" charset="2"/>
              <a:buChar char="ü"/>
            </a:pPr>
            <a:endParaRPr dirty="0">
              <a:latin typeface="Helvetica" pitchFamily="2" charset="0"/>
            </a:endParaRPr>
          </a:p>
          <a:p>
            <a:pPr marL="1485900" lvl="2" indent="-571500" algn="l" rtl="0">
              <a:lnSpc>
                <a:spcPct val="90000"/>
              </a:lnSpc>
              <a:spcBef>
                <a:spcPts val="0"/>
              </a:spcBef>
              <a:spcAft>
                <a:spcPts val="0"/>
              </a:spcAft>
              <a:buClr>
                <a:schemeClr val="accent1"/>
              </a:buClr>
              <a:buSzPct val="100000"/>
              <a:buFont typeface="Wingdings" pitchFamily="2" charset="2"/>
              <a:buChar char="Ø"/>
            </a:pPr>
            <a:r>
              <a:rPr lang="en-US" sz="2600" dirty="0">
                <a:solidFill>
                  <a:schemeClr val="accent2"/>
                </a:solidFill>
                <a:latin typeface="Helvetica" pitchFamily="2" charset="0"/>
              </a:rPr>
              <a:t>Communicate</a:t>
            </a:r>
          </a:p>
          <a:p>
            <a:pPr marL="1485900" lvl="2" indent="-571500" algn="l" rtl="0">
              <a:lnSpc>
                <a:spcPct val="90000"/>
              </a:lnSpc>
              <a:spcBef>
                <a:spcPts val="0"/>
              </a:spcBef>
              <a:spcAft>
                <a:spcPts val="0"/>
              </a:spcAft>
              <a:buClr>
                <a:schemeClr val="accent1"/>
              </a:buClr>
              <a:buSzPct val="100000"/>
              <a:buFont typeface="Wingdings" pitchFamily="2" charset="2"/>
              <a:buChar char="Ø"/>
            </a:pPr>
            <a:r>
              <a:rPr lang="en-US" sz="2600" dirty="0">
                <a:solidFill>
                  <a:schemeClr val="accent2"/>
                </a:solidFill>
                <a:latin typeface="Helvetica" pitchFamily="2" charset="0"/>
              </a:rPr>
              <a:t>Build trust</a:t>
            </a:r>
            <a:endParaRPr dirty="0">
              <a:latin typeface="Helvetica" pitchFamily="2" charset="0"/>
            </a:endParaRPr>
          </a:p>
          <a:p>
            <a:pPr marL="1485900" lvl="2" indent="-571500" algn="l" rtl="0">
              <a:lnSpc>
                <a:spcPct val="90000"/>
              </a:lnSpc>
              <a:spcBef>
                <a:spcPts val="0"/>
              </a:spcBef>
              <a:spcAft>
                <a:spcPts val="0"/>
              </a:spcAft>
              <a:buClr>
                <a:schemeClr val="accent1"/>
              </a:buClr>
              <a:buSzPct val="100000"/>
              <a:buFont typeface="Wingdings" pitchFamily="2" charset="2"/>
              <a:buChar char="Ø"/>
            </a:pPr>
            <a:r>
              <a:rPr lang="en-US" sz="2600" dirty="0">
                <a:solidFill>
                  <a:schemeClr val="accent2"/>
                </a:solidFill>
                <a:latin typeface="Helvetica" pitchFamily="2" charset="0"/>
              </a:rPr>
              <a:t>Be consistent </a:t>
            </a:r>
            <a:endParaRPr dirty="0">
              <a:latin typeface="Helvetica" pitchFamily="2" charset="0"/>
            </a:endParaRPr>
          </a:p>
          <a:p>
            <a:pPr marL="1485900" lvl="2" indent="-571500" algn="l" rtl="0">
              <a:lnSpc>
                <a:spcPct val="90000"/>
              </a:lnSpc>
              <a:spcBef>
                <a:spcPts val="0"/>
              </a:spcBef>
              <a:spcAft>
                <a:spcPts val="0"/>
              </a:spcAft>
              <a:buClr>
                <a:schemeClr val="accent1"/>
              </a:buClr>
              <a:buSzPct val="100000"/>
              <a:buFont typeface="Wingdings" pitchFamily="2" charset="2"/>
              <a:buChar char="Ø"/>
            </a:pPr>
            <a:r>
              <a:rPr lang="en-US" sz="2600" dirty="0">
                <a:solidFill>
                  <a:schemeClr val="accent2"/>
                </a:solidFill>
                <a:latin typeface="Helvetica" pitchFamily="2" charset="0"/>
              </a:rPr>
              <a:t>Individualize supports</a:t>
            </a:r>
            <a:endParaRPr dirty="0">
              <a:latin typeface="Helvetica" pitchFamily="2" charset="0"/>
            </a:endParaRPr>
          </a:p>
          <a:p>
            <a:pPr marL="1485900" lvl="2" indent="-571500" algn="l" rtl="0">
              <a:lnSpc>
                <a:spcPct val="90000"/>
              </a:lnSpc>
              <a:spcBef>
                <a:spcPts val="0"/>
              </a:spcBef>
              <a:spcAft>
                <a:spcPts val="0"/>
              </a:spcAft>
              <a:buClr>
                <a:schemeClr val="accent1"/>
              </a:buClr>
              <a:buSzPct val="100000"/>
              <a:buFont typeface="Wingdings" pitchFamily="2" charset="2"/>
              <a:buChar char="Ø"/>
            </a:pPr>
            <a:r>
              <a:rPr lang="en-US" sz="2600" dirty="0">
                <a:solidFill>
                  <a:schemeClr val="accent2"/>
                </a:solidFill>
                <a:latin typeface="Helvetica" pitchFamily="2" charset="0"/>
              </a:rPr>
              <a:t>Share Information</a:t>
            </a:r>
          </a:p>
          <a:p>
            <a:pPr marL="1485900" lvl="2" indent="-571500" algn="l" rtl="0">
              <a:lnSpc>
                <a:spcPct val="90000"/>
              </a:lnSpc>
              <a:spcBef>
                <a:spcPts val="0"/>
              </a:spcBef>
              <a:spcAft>
                <a:spcPts val="0"/>
              </a:spcAft>
              <a:buClr>
                <a:schemeClr val="accent1"/>
              </a:buClr>
              <a:buSzPct val="100000"/>
              <a:buFont typeface="Wingdings" pitchFamily="2" charset="2"/>
              <a:buChar char="Ø"/>
            </a:pPr>
            <a:r>
              <a:rPr lang="en-US" sz="2600" dirty="0">
                <a:solidFill>
                  <a:schemeClr val="accent2"/>
                </a:solidFill>
                <a:latin typeface="Helvetica" pitchFamily="2" charset="0"/>
              </a:rPr>
              <a:t>Ask Questions</a:t>
            </a:r>
          </a:p>
          <a:p>
            <a:pPr marL="1485900" lvl="2" indent="-571500" algn="l" rtl="0">
              <a:lnSpc>
                <a:spcPct val="90000"/>
              </a:lnSpc>
              <a:spcBef>
                <a:spcPts val="0"/>
              </a:spcBef>
              <a:spcAft>
                <a:spcPts val="0"/>
              </a:spcAft>
              <a:buClr>
                <a:schemeClr val="accent1"/>
              </a:buClr>
              <a:buSzPct val="100000"/>
              <a:buFont typeface="Wingdings" pitchFamily="2" charset="2"/>
              <a:buChar char="Ø"/>
            </a:pPr>
            <a:r>
              <a:rPr lang="en-US" sz="2600" dirty="0">
                <a:solidFill>
                  <a:schemeClr val="accent2"/>
                </a:solidFill>
                <a:latin typeface="Helvetica" pitchFamily="2" charset="0"/>
              </a:rPr>
              <a:t>Share Power with _________ (who?) </a:t>
            </a:r>
            <a:endParaRPr dirty="0">
              <a:latin typeface="Helvetica" pitchFamily="2" charset="0"/>
            </a:endParaRPr>
          </a:p>
          <a:p>
            <a:pPr marL="0" lvl="0" indent="0" algn="l" rtl="0">
              <a:lnSpc>
                <a:spcPct val="90000"/>
              </a:lnSpc>
              <a:spcBef>
                <a:spcPts val="0"/>
              </a:spcBef>
              <a:spcAft>
                <a:spcPts val="0"/>
              </a:spcAft>
              <a:buSzPts val="1680"/>
              <a:buNone/>
            </a:pPr>
            <a:endParaRPr sz="3600" dirty="0">
              <a:solidFill>
                <a:schemeClr val="dk2"/>
              </a:solidFill>
              <a:latin typeface="Helvetica"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88D70-D9A9-1B4D-86AA-96CAE7540DA9}"/>
              </a:ext>
            </a:extLst>
          </p:cNvPr>
          <p:cNvSpPr>
            <a:spLocks noGrp="1"/>
          </p:cNvSpPr>
          <p:nvPr>
            <p:ph type="title"/>
          </p:nvPr>
        </p:nvSpPr>
        <p:spPr>
          <a:xfrm>
            <a:off x="419775" y="1252101"/>
            <a:ext cx="11352450" cy="2455375"/>
          </a:xfrm>
        </p:spPr>
        <p:txBody>
          <a:bodyPr>
            <a:normAutofit/>
          </a:bodyPr>
          <a:lstStyle/>
          <a:p>
            <a:pPr algn="ctr">
              <a:lnSpc>
                <a:spcPct val="150000"/>
              </a:lnSpc>
            </a:pPr>
            <a:r>
              <a:rPr lang="en-US" sz="3200" b="0" dirty="0">
                <a:solidFill>
                  <a:schemeClr val="tx1"/>
                </a:solidFill>
                <a:latin typeface="Helvetica" pitchFamily="2" charset="0"/>
              </a:rPr>
              <a:t>#</a:t>
            </a:r>
            <a:r>
              <a:rPr lang="en-US" sz="3200" b="0" dirty="0" err="1">
                <a:solidFill>
                  <a:schemeClr val="tx1"/>
                </a:solidFill>
                <a:latin typeface="Helvetica" pitchFamily="2" charset="0"/>
              </a:rPr>
              <a:t>transitionTA</a:t>
            </a:r>
            <a:r>
              <a:rPr lang="en-US" sz="3200" b="0" dirty="0">
                <a:solidFill>
                  <a:schemeClr val="tx1"/>
                </a:solidFill>
                <a:latin typeface="Helvetica" pitchFamily="2" charset="0"/>
              </a:rPr>
              <a:t>  |  </a:t>
            </a:r>
            <a:r>
              <a:rPr lang="en-US" sz="3200" b="0" dirty="0" err="1">
                <a:solidFill>
                  <a:schemeClr val="tx1"/>
                </a:solidFill>
                <a:latin typeface="Helvetica" pitchFamily="2" charset="0"/>
              </a:rPr>
              <a:t>transitionTA.org</a:t>
            </a:r>
            <a:r>
              <a:rPr lang="en-US" sz="3200" b="0" dirty="0">
                <a:solidFill>
                  <a:schemeClr val="tx1"/>
                </a:solidFill>
                <a:latin typeface="Helvetica" pitchFamily="2" charset="0"/>
              </a:rPr>
              <a:t>  |  </a:t>
            </a:r>
            <a:r>
              <a:rPr lang="en-US" sz="3200" b="0" dirty="0" err="1">
                <a:latin typeface="Helvetica" pitchFamily="2" charset="0"/>
                <a:hlinkClick r:id="rId3"/>
              </a:rPr>
              <a:t>ntact-collab@uncc.ed</a:t>
            </a:r>
            <a:r>
              <a:rPr lang="en-US" sz="3200" b="0" dirty="0" err="1">
                <a:latin typeface="Helvetica" pitchFamily="2" charset="0"/>
                <a:hlinkClick r:id="rId3"/>
              </a:rPr>
              <a:t>u</a:t>
            </a:r>
            <a:endParaRPr lang="en-US" sz="4800" b="0" dirty="0">
              <a:latin typeface="Helvetica" pitchFamily="2" charset="0"/>
            </a:endParaRPr>
          </a:p>
        </p:txBody>
      </p:sp>
      <p:pic>
        <p:nvPicPr>
          <p:cNvPr id="13" name="Content Placeholder 12" descr="Ideas that Work logo&#10;Office of Special Education Programs&#10;U.S. Department of Education">
            <a:extLst>
              <a:ext uri="{FF2B5EF4-FFF2-40B4-BE49-F238E27FC236}">
                <a16:creationId xmlns:a16="http://schemas.microsoft.com/office/drawing/2014/main" id="{EA5DF2F6-2916-564B-ABA6-10D6434063D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t="5735" b="5735"/>
          <a:stretch/>
        </p:blipFill>
        <p:spPr>
          <a:xfrm>
            <a:off x="65314" y="4774704"/>
            <a:ext cx="2982686" cy="2040448"/>
          </a:xfrm>
          <a:solidFill>
            <a:schemeClr val="bg1"/>
          </a:solidFill>
        </p:spPr>
      </p:pic>
      <p:sp>
        <p:nvSpPr>
          <p:cNvPr id="7" name="TextBox 6">
            <a:extLst>
              <a:ext uri="{FF2B5EF4-FFF2-40B4-BE49-F238E27FC236}">
                <a16:creationId xmlns:a16="http://schemas.microsoft.com/office/drawing/2014/main" id="{39605A89-5168-6240-937C-3C6311044588}"/>
              </a:ext>
            </a:extLst>
          </p:cNvPr>
          <p:cNvSpPr txBox="1"/>
          <p:nvPr/>
        </p:nvSpPr>
        <p:spPr>
          <a:xfrm>
            <a:off x="2982687" y="6017759"/>
            <a:ext cx="8119067" cy="769441"/>
          </a:xfrm>
          <a:prstGeom prst="rect">
            <a:avLst/>
          </a:prstGeom>
          <a:noFill/>
        </p:spPr>
        <p:txBody>
          <a:bodyPr wrap="square" rtlCol="0">
            <a:spAutoFit/>
          </a:bodyPr>
          <a:lstStyle/>
          <a:p>
            <a:r>
              <a:rPr lang="en-US" sz="1100" dirty="0">
                <a:latin typeface="Helvetica" pitchFamily="2" charset="0"/>
              </a:rPr>
              <a:t>The contents of this presentation were developed under a grant (H326E200003) from the Department of Education. However, those contents do not necessarily represent the policy of the Department of Education, and you should not assume endorsement by the Federal Government.</a:t>
            </a:r>
          </a:p>
          <a:p>
            <a:endParaRPr lang="en-US" sz="1100" dirty="0">
              <a:latin typeface="Helvetica" pitchFamily="2" charset="0"/>
            </a:endParaRPr>
          </a:p>
        </p:txBody>
      </p:sp>
    </p:spTree>
    <p:extLst>
      <p:ext uri="{BB962C8B-B14F-4D97-AF65-F5344CB8AC3E}">
        <p14:creationId xmlns:p14="http://schemas.microsoft.com/office/powerpoint/2010/main" val="398767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BE1AD-C535-F2C3-28A8-15E9544E9EA6}"/>
              </a:ext>
            </a:extLst>
          </p:cNvPr>
          <p:cNvPicPr>
            <a:picLocks noChangeAspect="1"/>
          </p:cNvPicPr>
          <p:nvPr/>
        </p:nvPicPr>
        <p:blipFill>
          <a:blip r:embed="rId3"/>
          <a:stretch>
            <a:fillRect/>
          </a:stretch>
        </p:blipFill>
        <p:spPr>
          <a:xfrm>
            <a:off x="0" y="1591009"/>
            <a:ext cx="12192000" cy="5250312"/>
          </a:xfrm>
          <a:prstGeom prst="rect">
            <a:avLst/>
          </a:prstGeom>
        </p:spPr>
      </p:pic>
      <p:sp>
        <p:nvSpPr>
          <p:cNvPr id="6" name="Title 5">
            <a:extLst>
              <a:ext uri="{FF2B5EF4-FFF2-40B4-BE49-F238E27FC236}">
                <a16:creationId xmlns:a16="http://schemas.microsoft.com/office/drawing/2014/main" id="{46829C4B-16CB-1FC1-8097-1D57F9D99326}"/>
              </a:ext>
            </a:extLst>
          </p:cNvPr>
          <p:cNvSpPr>
            <a:spLocks noGrp="1"/>
          </p:cNvSpPr>
          <p:nvPr>
            <p:ph type="title"/>
          </p:nvPr>
        </p:nvSpPr>
        <p:spPr>
          <a:xfrm>
            <a:off x="353137" y="44333"/>
            <a:ext cx="11567984" cy="1057277"/>
          </a:xfrm>
        </p:spPr>
        <p:txBody>
          <a:bodyPr>
            <a:normAutofit/>
          </a:bodyPr>
          <a:lstStyle/>
          <a:p>
            <a:pPr algn="ctr"/>
            <a:r>
              <a:rPr lang="en-US" sz="5400" dirty="0"/>
              <a:t>NTACT:C</a:t>
            </a:r>
          </a:p>
        </p:txBody>
      </p:sp>
      <p:sp>
        <p:nvSpPr>
          <p:cNvPr id="7" name="TextBox 6">
            <a:extLst>
              <a:ext uri="{FF2B5EF4-FFF2-40B4-BE49-F238E27FC236}">
                <a16:creationId xmlns:a16="http://schemas.microsoft.com/office/drawing/2014/main" id="{5EB30535-5E18-92AF-2A9F-4A644D0C3189}"/>
              </a:ext>
            </a:extLst>
          </p:cNvPr>
          <p:cNvSpPr txBox="1"/>
          <p:nvPr/>
        </p:nvSpPr>
        <p:spPr>
          <a:xfrm>
            <a:off x="353137" y="4410635"/>
            <a:ext cx="4111286" cy="1384995"/>
          </a:xfrm>
          <a:prstGeom prst="rect">
            <a:avLst/>
          </a:prstGeom>
          <a:noFill/>
        </p:spPr>
        <p:txBody>
          <a:bodyPr wrap="square" rtlCol="0">
            <a:spAutoFit/>
          </a:bodyPr>
          <a:lstStyle/>
          <a:p>
            <a:r>
              <a:rPr lang="en-US" sz="2800" dirty="0">
                <a:hlinkClick r:id="rId4"/>
              </a:rPr>
              <a:t>https://transitionta.org/</a:t>
            </a:r>
            <a:endParaRPr lang="en-US" sz="2800" dirty="0"/>
          </a:p>
          <a:p>
            <a:endParaRPr lang="en-US" sz="2800" dirty="0"/>
          </a:p>
          <a:p>
            <a:r>
              <a:rPr lang="en-US" sz="2800" dirty="0"/>
              <a:t>Create an Account NOW!! </a:t>
            </a:r>
          </a:p>
        </p:txBody>
      </p:sp>
    </p:spTree>
    <p:extLst>
      <p:ext uri="{BB962C8B-B14F-4D97-AF65-F5344CB8AC3E}">
        <p14:creationId xmlns:p14="http://schemas.microsoft.com/office/powerpoint/2010/main" val="156138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9AF74-FB1E-3D4F-B069-31E165B40A75}"/>
              </a:ext>
            </a:extLst>
          </p:cNvPr>
          <p:cNvSpPr>
            <a:spLocks noGrp="1"/>
          </p:cNvSpPr>
          <p:nvPr>
            <p:ph type="title"/>
          </p:nvPr>
        </p:nvSpPr>
        <p:spPr>
          <a:xfrm>
            <a:off x="257432" y="180789"/>
            <a:ext cx="6366392" cy="3248211"/>
          </a:xfrm>
        </p:spPr>
        <p:txBody>
          <a:bodyPr/>
          <a:lstStyle/>
          <a:p>
            <a:r>
              <a:rPr lang="en-US" dirty="0">
                <a:latin typeface="Arial" charset="0"/>
              </a:rPr>
              <a:t>What does “transition” mean to you?</a:t>
            </a:r>
            <a:br>
              <a:rPr lang="en-US" dirty="0">
                <a:latin typeface="Arial" charset="0"/>
              </a:rPr>
            </a:br>
            <a:endParaRPr lang="en-US" dirty="0"/>
          </a:p>
        </p:txBody>
      </p:sp>
      <p:pic>
        <p:nvPicPr>
          <p:cNvPr id="8" name="Picture 1" descr="gradalicia.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10109" y="1153540"/>
            <a:ext cx="4069031" cy="2694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C18A834-FE19-D042-BF3F-5AA8506031C0}"/>
              </a:ext>
            </a:extLst>
          </p:cNvPr>
          <p:cNvPicPr>
            <a:picLocks noChangeAspect="1"/>
          </p:cNvPicPr>
          <p:nvPr/>
        </p:nvPicPr>
        <p:blipFill>
          <a:blip r:embed="rId4">
            <a:extLst>
              <a:ext uri="{28A0092B-C50C-407E-A947-70E740481C1C}">
                <a14:useLocalDpi xmlns:a14="http://schemas.microsoft.com/office/drawing/2010/main" val="0"/>
              </a:ext>
            </a:extLst>
          </a:blip>
          <a:srcRect l="20622"/>
          <a:stretch>
            <a:fillRect/>
          </a:stretch>
        </p:blipFill>
        <p:spPr bwMode="auto">
          <a:xfrm>
            <a:off x="-4296" y="4032477"/>
            <a:ext cx="2366221" cy="19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32186DBA-0221-C142-8F5D-4508832F21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2145" y="4035694"/>
            <a:ext cx="276383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BFE4612-F5FA-934A-BA6A-08D20ED19C67}"/>
              </a:ext>
            </a:extLst>
          </p:cNvPr>
          <p:cNvPicPr>
            <a:picLocks noChangeAspect="1"/>
          </p:cNvPicPr>
          <p:nvPr/>
        </p:nvPicPr>
        <p:blipFill>
          <a:blip r:embed="rId6"/>
          <a:stretch>
            <a:fillRect/>
          </a:stretch>
        </p:blipFill>
        <p:spPr>
          <a:xfrm>
            <a:off x="8881923" y="4032477"/>
            <a:ext cx="2943493" cy="1981952"/>
          </a:xfrm>
          <a:prstGeom prst="rect">
            <a:avLst/>
          </a:prstGeom>
        </p:spPr>
      </p:pic>
      <p:pic>
        <p:nvPicPr>
          <p:cNvPr id="4" name="Picture 3">
            <a:extLst>
              <a:ext uri="{FF2B5EF4-FFF2-40B4-BE49-F238E27FC236}">
                <a16:creationId xmlns:a16="http://schemas.microsoft.com/office/drawing/2014/main" id="{D21150A0-6E86-BE48-A178-61F37E9DD132}"/>
              </a:ext>
            </a:extLst>
          </p:cNvPr>
          <p:cNvPicPr>
            <a:picLocks noChangeAspect="1"/>
          </p:cNvPicPr>
          <p:nvPr/>
        </p:nvPicPr>
        <p:blipFill rotWithShape="1">
          <a:blip r:embed="rId7"/>
          <a:srcRect b="13754"/>
          <a:stretch/>
        </p:blipFill>
        <p:spPr>
          <a:xfrm>
            <a:off x="5446202" y="3991577"/>
            <a:ext cx="3250513" cy="2063750"/>
          </a:xfrm>
          <a:prstGeom prst="rect">
            <a:avLst/>
          </a:prstGeom>
        </p:spPr>
      </p:pic>
    </p:spTree>
    <p:extLst>
      <p:ext uri="{BB962C8B-B14F-4D97-AF65-F5344CB8AC3E}">
        <p14:creationId xmlns:p14="http://schemas.microsoft.com/office/powerpoint/2010/main" val="4995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580" y="248246"/>
            <a:ext cx="8237220" cy="980081"/>
          </a:xfrm>
        </p:spPr>
        <p:txBody>
          <a:bodyPr/>
          <a:lstStyle/>
          <a:p>
            <a:pPr algn="ctr"/>
            <a:r>
              <a:rPr lang="en-US" b="0" dirty="0"/>
              <a:t>Transition Planning is…. </a:t>
            </a:r>
          </a:p>
        </p:txBody>
      </p:sp>
      <p:sp>
        <p:nvSpPr>
          <p:cNvPr id="3" name="Content Placeholder 2"/>
          <p:cNvSpPr>
            <a:spLocks noGrp="1"/>
          </p:cNvSpPr>
          <p:nvPr>
            <p:ph idx="1"/>
          </p:nvPr>
        </p:nvSpPr>
        <p:spPr>
          <a:xfrm>
            <a:off x="325395" y="1346885"/>
            <a:ext cx="7142205" cy="4779595"/>
          </a:xfrm>
        </p:spPr>
        <p:txBody>
          <a:bodyPr>
            <a:normAutofit fontScale="92500" lnSpcReduction="20000"/>
          </a:bodyPr>
          <a:lstStyle/>
          <a:p>
            <a:pPr>
              <a:buNone/>
            </a:pPr>
            <a:r>
              <a:rPr lang="en-US" dirty="0"/>
              <a:t>“a period of floundering that occurs for at least the first several years after leaving school as adolescents attempt to assume a variety of adult roles in their communities” </a:t>
            </a:r>
            <a:r>
              <a:rPr lang="en-US" sz="2400" dirty="0"/>
              <a:t>(Halpern, 1992)</a:t>
            </a:r>
          </a:p>
          <a:p>
            <a:pPr>
              <a:buNone/>
            </a:pPr>
            <a:endParaRPr lang="en-US" sz="2400" dirty="0"/>
          </a:p>
          <a:p>
            <a:pPr>
              <a:buNone/>
            </a:pPr>
            <a:r>
              <a:rPr lang="en-US" dirty="0"/>
              <a:t>Transition is the process of </a:t>
            </a:r>
            <a:r>
              <a:rPr lang="en-US" dirty="0">
                <a:solidFill>
                  <a:srgbClr val="0432FF"/>
                </a:solidFill>
              </a:rPr>
              <a:t>movement through life phases, </a:t>
            </a:r>
            <a:r>
              <a:rPr lang="en-US" dirty="0"/>
              <a:t>as students move from the structure of one social institution or delivery system to that of another </a:t>
            </a:r>
            <a:r>
              <a:rPr lang="en-US" sz="2400" dirty="0"/>
              <a:t>(OSERS, 1984)</a:t>
            </a:r>
          </a:p>
          <a:p>
            <a:endParaRPr lang="en-US" dirty="0"/>
          </a:p>
        </p:txBody>
      </p:sp>
      <p:sp>
        <p:nvSpPr>
          <p:cNvPr id="4" name="Slide Number Placeholder 3"/>
          <p:cNvSpPr>
            <a:spLocks noGrp="1"/>
          </p:cNvSpPr>
          <p:nvPr>
            <p:ph type="sldNum" sz="quarter" idx="12"/>
          </p:nvPr>
        </p:nvSpPr>
        <p:spPr>
          <a:xfrm>
            <a:off x="64008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65AB44-07C5-49CE-86A5-1AD2604BA3BE}" type="slidenum">
              <a:rPr lang="en-US" smtClean="0"/>
              <a:pPr/>
              <a:t>4</a:t>
            </a:fld>
            <a:endParaRPr lang="en-US" dirty="0"/>
          </a:p>
        </p:txBody>
      </p:sp>
      <p:pic>
        <p:nvPicPr>
          <p:cNvPr id="6" name="Picture 5">
            <a:extLst>
              <a:ext uri="{FF2B5EF4-FFF2-40B4-BE49-F238E27FC236}">
                <a16:creationId xmlns:a16="http://schemas.microsoft.com/office/drawing/2014/main" id="{FE796286-3391-938B-2C95-417FD9F265D7}"/>
              </a:ext>
            </a:extLst>
          </p:cNvPr>
          <p:cNvPicPr>
            <a:picLocks noChangeAspect="1"/>
          </p:cNvPicPr>
          <p:nvPr/>
        </p:nvPicPr>
        <p:blipFill>
          <a:blip r:embed="rId3"/>
          <a:stretch>
            <a:fillRect/>
          </a:stretch>
        </p:blipFill>
        <p:spPr>
          <a:xfrm>
            <a:off x="7467600" y="1686697"/>
            <a:ext cx="4399005" cy="3299254"/>
          </a:xfrm>
          <a:prstGeom prst="rect">
            <a:avLst/>
          </a:prstGeom>
        </p:spPr>
      </p:pic>
    </p:spTree>
    <p:extLst>
      <p:ext uri="{BB962C8B-B14F-4D97-AF65-F5344CB8AC3E}">
        <p14:creationId xmlns:p14="http://schemas.microsoft.com/office/powerpoint/2010/main" val="154788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AB5B1-7274-1983-8401-CDD8EDECB2A2}"/>
              </a:ext>
            </a:extLst>
          </p:cNvPr>
          <p:cNvSpPr>
            <a:spLocks noGrp="1"/>
          </p:cNvSpPr>
          <p:nvPr>
            <p:ph type="title"/>
          </p:nvPr>
        </p:nvSpPr>
        <p:spPr/>
        <p:txBody>
          <a:bodyPr/>
          <a:lstStyle/>
          <a:p>
            <a:pPr algn="ctr"/>
            <a:r>
              <a:rPr lang="en-US" dirty="0"/>
              <a:t>IDEA 2004</a:t>
            </a:r>
          </a:p>
        </p:txBody>
      </p:sp>
      <p:sp>
        <p:nvSpPr>
          <p:cNvPr id="3" name="Content Placeholder 2">
            <a:extLst>
              <a:ext uri="{FF2B5EF4-FFF2-40B4-BE49-F238E27FC236}">
                <a16:creationId xmlns:a16="http://schemas.microsoft.com/office/drawing/2014/main" id="{F34884A9-D26B-C8FE-58D0-3FB68C71CFB2}"/>
              </a:ext>
            </a:extLst>
          </p:cNvPr>
          <p:cNvSpPr>
            <a:spLocks noGrp="1"/>
          </p:cNvSpPr>
          <p:nvPr>
            <p:ph idx="1"/>
          </p:nvPr>
        </p:nvSpPr>
        <p:spPr/>
        <p:txBody>
          <a:bodyPr>
            <a:normAutofit/>
          </a:bodyPr>
          <a:lstStyle/>
          <a:p>
            <a:pPr marL="0" indent="0">
              <a:buNone/>
            </a:pPr>
            <a:r>
              <a:rPr lang="en-US" sz="4400" b="0" i="0" dirty="0">
                <a:solidFill>
                  <a:srgbClr val="4D5156"/>
                </a:solidFill>
                <a:effectLst/>
                <a:latin typeface="Google Sans"/>
              </a:rPr>
              <a:t>The Individuals with Disabilities Education Act (IDEA) was enacted by the federal government to ensure that all children with disabilities are provided with “</a:t>
            </a:r>
            <a:r>
              <a:rPr lang="en-US" sz="4400" b="1" i="0" dirty="0">
                <a:solidFill>
                  <a:schemeClr val="accent2"/>
                </a:solidFill>
                <a:effectLst/>
                <a:latin typeface="Google Sans"/>
              </a:rPr>
              <a:t>equality of educational opportunity, full participation, independent living, and economic self-sufficiency.”</a:t>
            </a:r>
            <a:endParaRPr lang="en-US" sz="4400" b="1" dirty="0">
              <a:solidFill>
                <a:schemeClr val="accent2"/>
              </a:solidFill>
            </a:endParaRPr>
          </a:p>
        </p:txBody>
      </p:sp>
    </p:spTree>
    <p:extLst>
      <p:ext uri="{BB962C8B-B14F-4D97-AF65-F5344CB8AC3E}">
        <p14:creationId xmlns:p14="http://schemas.microsoft.com/office/powerpoint/2010/main" val="3641217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443F-B509-F45C-D05D-2425DAF42E56}"/>
              </a:ext>
            </a:extLst>
          </p:cNvPr>
          <p:cNvSpPr>
            <a:spLocks noGrp="1"/>
          </p:cNvSpPr>
          <p:nvPr>
            <p:ph type="title"/>
          </p:nvPr>
        </p:nvSpPr>
        <p:spPr>
          <a:xfrm>
            <a:off x="257432" y="226863"/>
            <a:ext cx="11567984" cy="1325563"/>
          </a:xfrm>
        </p:spPr>
        <p:txBody>
          <a:bodyPr/>
          <a:lstStyle/>
          <a:p>
            <a:r>
              <a:rPr lang="en-US" dirty="0"/>
              <a:t>Where are we Today? </a:t>
            </a:r>
            <a:br>
              <a:rPr lang="en-US" dirty="0"/>
            </a:br>
            <a:r>
              <a:rPr lang="en-US" dirty="0"/>
              <a:t>Begin with the End In Mind</a:t>
            </a:r>
          </a:p>
        </p:txBody>
      </p:sp>
      <p:sp>
        <p:nvSpPr>
          <p:cNvPr id="3" name="Content Placeholder 2">
            <a:extLst>
              <a:ext uri="{FF2B5EF4-FFF2-40B4-BE49-F238E27FC236}">
                <a16:creationId xmlns:a16="http://schemas.microsoft.com/office/drawing/2014/main" id="{C1B13B82-DDDB-1C96-CB4D-5C7CF5A9FD99}"/>
              </a:ext>
            </a:extLst>
          </p:cNvPr>
          <p:cNvSpPr>
            <a:spLocks noGrp="1"/>
          </p:cNvSpPr>
          <p:nvPr>
            <p:ph idx="1"/>
          </p:nvPr>
        </p:nvSpPr>
        <p:spPr>
          <a:xfrm>
            <a:off x="257432" y="1368425"/>
            <a:ext cx="7541509" cy="4989513"/>
          </a:xfrm>
        </p:spPr>
        <p:txBody>
          <a:bodyPr>
            <a:normAutofit/>
          </a:bodyPr>
          <a:lstStyle/>
          <a:p>
            <a:pPr marL="571500" indent="-571500">
              <a:buSzPct val="100000"/>
              <a:buFont typeface="Wingdings" pitchFamily="2" charset="2"/>
              <a:buChar char="ü"/>
            </a:pPr>
            <a:endParaRPr lang="en-US" dirty="0"/>
          </a:p>
          <a:p>
            <a:pPr marL="571500" indent="-571500">
              <a:buSzPct val="100000"/>
              <a:buFont typeface="Wingdings" pitchFamily="2" charset="2"/>
              <a:buChar char="ü"/>
            </a:pPr>
            <a:r>
              <a:rPr lang="en-US" dirty="0"/>
              <a:t>High quality transition services </a:t>
            </a:r>
          </a:p>
          <a:p>
            <a:pPr marL="571500" indent="-571500">
              <a:buSzPct val="100000"/>
              <a:buFont typeface="Wingdings" pitchFamily="2" charset="2"/>
              <a:buChar char="ü"/>
            </a:pPr>
            <a:r>
              <a:rPr lang="en-US" dirty="0"/>
              <a:t>Challenge to meet the demands of adulthood</a:t>
            </a:r>
          </a:p>
          <a:p>
            <a:pPr marL="571500" indent="-571500">
              <a:buSzPct val="100000"/>
              <a:buFont typeface="Wingdings" pitchFamily="2" charset="2"/>
              <a:buChar char="ü"/>
            </a:pPr>
            <a:r>
              <a:rPr lang="en-US" dirty="0"/>
              <a:t>Inspire through opportunities to realize dreams for future</a:t>
            </a:r>
          </a:p>
          <a:p>
            <a:pPr marL="571500" indent="-571500">
              <a:buSzPct val="100000"/>
              <a:buFont typeface="Wingdings" pitchFamily="2" charset="2"/>
              <a:buChar char="ü"/>
            </a:pPr>
            <a:r>
              <a:rPr lang="en-US" dirty="0"/>
              <a:t>Collective action &amp; collaboration, draw on that power</a:t>
            </a:r>
          </a:p>
          <a:p>
            <a:pPr>
              <a:buFont typeface="Wingdings" pitchFamily="2" charset="2"/>
              <a:buChar char="ü"/>
            </a:pPr>
            <a:endParaRPr lang="en-US" dirty="0"/>
          </a:p>
          <a:p>
            <a:endParaRPr lang="en-US" dirty="0"/>
          </a:p>
        </p:txBody>
      </p:sp>
      <p:pic>
        <p:nvPicPr>
          <p:cNvPr id="1026" name="Picture 2" descr="Successful Transitions for All: Expect, Engage, Empower Logo">
            <a:extLst>
              <a:ext uri="{FF2B5EF4-FFF2-40B4-BE49-F238E27FC236}">
                <a16:creationId xmlns:a16="http://schemas.microsoft.com/office/drawing/2014/main" id="{C02E023D-9383-3C44-F824-378451AB1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720" y="254976"/>
            <a:ext cx="3530917" cy="353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45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1337" y="2592976"/>
            <a:ext cx="10223863" cy="1574075"/>
          </a:xfrm>
        </p:spPr>
        <p:txBody>
          <a:bodyPr>
            <a:normAutofit/>
          </a:bodyPr>
          <a:lstStyle/>
          <a:p>
            <a:pPr algn="ctr"/>
            <a:r>
              <a:rPr lang="en-US" sz="8000" dirty="0">
                <a:latin typeface="+mn-lt"/>
              </a:rPr>
              <a:t>So what’s the big deal? </a:t>
            </a:r>
          </a:p>
        </p:txBody>
      </p:sp>
      <p:sp>
        <p:nvSpPr>
          <p:cNvPr id="4" name="Slide Number Placeholder 3"/>
          <p:cNvSpPr>
            <a:spLocks noGrp="1"/>
          </p:cNvSpPr>
          <p:nvPr>
            <p:ph type="sldNum" sz="quarter" idx="4294967295"/>
          </p:nvPr>
        </p:nvSpPr>
        <p:spPr>
          <a:xfrm>
            <a:off x="10058400" y="6400800"/>
            <a:ext cx="2133600" cy="365125"/>
          </a:xfrm>
          <a:prstGeom prst="rect">
            <a:avLst/>
          </a:prstGeom>
        </p:spPr>
        <p:txBody>
          <a:bodyPr vert="horz" lIns="91440" tIns="45720" rIns="91440" bIns="45720" rtlCol="0" anchor="ctr"/>
          <a:lstStyle>
            <a:defPPr>
              <a:defRPr lang="en-US"/>
            </a:defPPr>
            <a:lvl1pPr marL="0" algn="r" defTabSz="914377" rtl="0" eaLnBrk="1" latinLnBrk="0" hangingPunct="1">
              <a:defRPr sz="12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F765AB44-07C5-49CE-86A5-1AD2604BA3BE}" type="slidenum">
              <a:rPr lang="en-US" smtClean="0"/>
              <a:pPr/>
              <a:t>7</a:t>
            </a:fld>
            <a:endParaRPr lang="en-US" dirty="0"/>
          </a:p>
        </p:txBody>
      </p:sp>
    </p:spTree>
    <p:extLst>
      <p:ext uri="{BB962C8B-B14F-4D97-AF65-F5344CB8AC3E}">
        <p14:creationId xmlns:p14="http://schemas.microsoft.com/office/powerpoint/2010/main" val="3293134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C2CF-89CD-4CAB-C99D-4AC9CA5AC7C2}"/>
              </a:ext>
            </a:extLst>
          </p:cNvPr>
          <p:cNvSpPr>
            <a:spLocks noGrp="1"/>
          </p:cNvSpPr>
          <p:nvPr>
            <p:ph type="title"/>
          </p:nvPr>
        </p:nvSpPr>
        <p:spPr>
          <a:xfrm>
            <a:off x="200882" y="88677"/>
            <a:ext cx="11567984" cy="1325563"/>
          </a:xfrm>
        </p:spPr>
        <p:txBody>
          <a:bodyPr/>
          <a:lstStyle/>
          <a:p>
            <a:r>
              <a:rPr lang="en-US" dirty="0"/>
              <a:t>EXPECT: High Expectations Lead to…</a:t>
            </a:r>
          </a:p>
        </p:txBody>
      </p:sp>
      <p:graphicFrame>
        <p:nvGraphicFramePr>
          <p:cNvPr id="6" name="Table 6">
            <a:extLst>
              <a:ext uri="{FF2B5EF4-FFF2-40B4-BE49-F238E27FC236}">
                <a16:creationId xmlns:a16="http://schemas.microsoft.com/office/drawing/2014/main" id="{20349281-D45B-C412-1F57-702581F4DB2E}"/>
              </a:ext>
            </a:extLst>
          </p:cNvPr>
          <p:cNvGraphicFramePr>
            <a:graphicFrameLocks noGrp="1"/>
          </p:cNvGraphicFramePr>
          <p:nvPr>
            <p:extLst>
              <p:ext uri="{D42A27DB-BD31-4B8C-83A1-F6EECF244321}">
                <p14:modId xmlns:p14="http://schemas.microsoft.com/office/powerpoint/2010/main" val="4186392458"/>
              </p:ext>
            </p:extLst>
          </p:nvPr>
        </p:nvGraphicFramePr>
        <p:xfrm>
          <a:off x="200882" y="1131906"/>
          <a:ext cx="11567984" cy="5637417"/>
        </p:xfrm>
        <a:graphic>
          <a:graphicData uri="http://schemas.openxmlformats.org/drawingml/2006/table">
            <a:tbl>
              <a:tblPr firstRow="1" bandRow="1">
                <a:tableStyleId>{5C22544A-7EE6-4342-B048-85BDC9FD1C3A}</a:tableStyleId>
              </a:tblPr>
              <a:tblGrid>
                <a:gridCol w="2702174">
                  <a:extLst>
                    <a:ext uri="{9D8B030D-6E8A-4147-A177-3AD203B41FA5}">
                      <a16:colId xmlns:a16="http://schemas.microsoft.com/office/drawing/2014/main" val="1348502095"/>
                    </a:ext>
                  </a:extLst>
                </a:gridCol>
                <a:gridCol w="8865810">
                  <a:extLst>
                    <a:ext uri="{9D8B030D-6E8A-4147-A177-3AD203B41FA5}">
                      <a16:colId xmlns:a16="http://schemas.microsoft.com/office/drawing/2014/main" val="3734277663"/>
                    </a:ext>
                  </a:extLst>
                </a:gridCol>
              </a:tblGrid>
              <a:tr h="827300">
                <a:tc>
                  <a:txBody>
                    <a:bodyPr/>
                    <a:lstStyle/>
                    <a:p>
                      <a:endParaRPr lang="en-US" dirty="0"/>
                    </a:p>
                  </a:txBody>
                  <a:tcPr>
                    <a:solidFill>
                      <a:schemeClr val="accent2"/>
                    </a:solidFill>
                  </a:tcPr>
                </a:tc>
                <a:tc>
                  <a:txBody>
                    <a:bodyPr/>
                    <a:lstStyle/>
                    <a:p>
                      <a:endParaRPr lang="en-US" dirty="0"/>
                    </a:p>
                  </a:txBody>
                  <a:tcPr>
                    <a:solidFill>
                      <a:schemeClr val="accent2"/>
                    </a:solidFill>
                  </a:tcPr>
                </a:tc>
                <a:extLst>
                  <a:ext uri="{0D108BD9-81ED-4DB2-BD59-A6C34878D82A}">
                    <a16:rowId xmlns:a16="http://schemas.microsoft.com/office/drawing/2014/main" val="31649318"/>
                  </a:ext>
                </a:extLst>
              </a:tr>
              <a:tr h="1208423">
                <a:tc>
                  <a:txBody>
                    <a:bodyPr/>
                    <a:lstStyle/>
                    <a:p>
                      <a:r>
                        <a:rPr lang="en-US" sz="4000" dirty="0">
                          <a:solidFill>
                            <a:schemeClr val="bg1"/>
                          </a:solidFill>
                        </a:rPr>
                        <a:t>Families</a:t>
                      </a:r>
                    </a:p>
                  </a:txBody>
                  <a:tcPr>
                    <a:solidFill>
                      <a:schemeClr val="accent1"/>
                    </a:solidFill>
                  </a:tcPr>
                </a:tc>
                <a:tc>
                  <a:txBody>
                    <a:bodyPr/>
                    <a:lstStyle/>
                    <a:p>
                      <a:r>
                        <a:rPr lang="en-US" sz="3200" dirty="0">
                          <a:solidFill>
                            <a:schemeClr val="tx1"/>
                          </a:solidFill>
                        </a:rPr>
                        <a:t>Academics, integrated competitive employment, postsecondary education, community living</a:t>
                      </a:r>
                    </a:p>
                  </a:txBody>
                  <a:tcPr/>
                </a:tc>
                <a:extLst>
                  <a:ext uri="{0D108BD9-81ED-4DB2-BD59-A6C34878D82A}">
                    <a16:rowId xmlns:a16="http://schemas.microsoft.com/office/drawing/2014/main" val="3381514717"/>
                  </a:ext>
                </a:extLst>
              </a:tr>
              <a:tr h="838791">
                <a:tc>
                  <a:txBody>
                    <a:bodyPr/>
                    <a:lstStyle/>
                    <a:p>
                      <a:r>
                        <a:rPr lang="en-US" sz="4000" dirty="0">
                          <a:solidFill>
                            <a:schemeClr val="bg1"/>
                          </a:solidFill>
                        </a:rPr>
                        <a:t>Teachers</a:t>
                      </a:r>
                    </a:p>
                  </a:txBody>
                  <a:tcPr>
                    <a:solidFill>
                      <a:schemeClr val="accent1"/>
                    </a:solidFill>
                  </a:tcPr>
                </a:tc>
                <a:tc>
                  <a:txBody>
                    <a:bodyPr/>
                    <a:lstStyle/>
                    <a:p>
                      <a:r>
                        <a:rPr lang="en-US" sz="3200" dirty="0">
                          <a:solidFill>
                            <a:schemeClr val="tx1"/>
                          </a:solidFill>
                        </a:rPr>
                        <a:t>Student academic achievement</a:t>
                      </a:r>
                    </a:p>
                  </a:txBody>
                  <a:tcPr/>
                </a:tc>
                <a:extLst>
                  <a:ext uri="{0D108BD9-81ED-4DB2-BD59-A6C34878D82A}">
                    <a16:rowId xmlns:a16="http://schemas.microsoft.com/office/drawing/2014/main" val="3121536330"/>
                  </a:ext>
                </a:extLst>
              </a:tr>
              <a:tr h="1208423">
                <a:tc>
                  <a:txBody>
                    <a:bodyPr/>
                    <a:lstStyle/>
                    <a:p>
                      <a:r>
                        <a:rPr lang="en-US" sz="4000" dirty="0">
                          <a:solidFill>
                            <a:schemeClr val="bg1"/>
                          </a:solidFill>
                        </a:rPr>
                        <a:t>Students</a:t>
                      </a:r>
                    </a:p>
                  </a:txBody>
                  <a:tcPr>
                    <a:solidFill>
                      <a:schemeClr val="accent1"/>
                    </a:solidFill>
                  </a:tcPr>
                </a:tc>
                <a:tc>
                  <a:txBody>
                    <a:bodyPr/>
                    <a:lstStyle/>
                    <a:p>
                      <a:r>
                        <a:rPr lang="en-US" sz="3200" dirty="0">
                          <a:solidFill>
                            <a:schemeClr val="tx1"/>
                          </a:solidFill>
                        </a:rPr>
                        <a:t>Postsecondary education, employment, financial self-</a:t>
                      </a:r>
                      <a:r>
                        <a:rPr lang="en-US" sz="3200" dirty="0" err="1">
                          <a:solidFill>
                            <a:schemeClr val="tx1"/>
                          </a:solidFill>
                        </a:rPr>
                        <a:t>sufficency</a:t>
                      </a:r>
                      <a:endParaRPr lang="en-US" sz="3200" dirty="0">
                        <a:solidFill>
                          <a:schemeClr val="tx1"/>
                        </a:solidFill>
                      </a:endParaRPr>
                    </a:p>
                  </a:txBody>
                  <a:tcPr/>
                </a:tc>
                <a:extLst>
                  <a:ext uri="{0D108BD9-81ED-4DB2-BD59-A6C34878D82A}">
                    <a16:rowId xmlns:a16="http://schemas.microsoft.com/office/drawing/2014/main" val="270984274"/>
                  </a:ext>
                </a:extLst>
              </a:tr>
              <a:tr h="1208423">
                <a:tc>
                  <a:txBody>
                    <a:bodyPr/>
                    <a:lstStyle/>
                    <a:p>
                      <a:r>
                        <a:rPr lang="en-US" sz="3600" dirty="0">
                          <a:solidFill>
                            <a:schemeClr val="bg1"/>
                          </a:solidFill>
                        </a:rPr>
                        <a:t>Practitioners</a:t>
                      </a:r>
                    </a:p>
                  </a:txBody>
                  <a:tcPr>
                    <a:solidFill>
                      <a:schemeClr val="accent1"/>
                    </a:solidFill>
                  </a:tcPr>
                </a:tc>
                <a:tc>
                  <a:txBody>
                    <a:bodyPr/>
                    <a:lstStyle/>
                    <a:p>
                      <a:r>
                        <a:rPr lang="en-US" sz="3200" dirty="0">
                          <a:solidFill>
                            <a:schemeClr val="tx1"/>
                          </a:solidFill>
                        </a:rPr>
                        <a:t>Seamless delivery of transition services leading to higher paying jobs that match career interests and abilities</a:t>
                      </a:r>
                    </a:p>
                  </a:txBody>
                  <a:tcPr/>
                </a:tc>
                <a:extLst>
                  <a:ext uri="{0D108BD9-81ED-4DB2-BD59-A6C34878D82A}">
                    <a16:rowId xmlns:a16="http://schemas.microsoft.com/office/drawing/2014/main" val="1395913218"/>
                  </a:ext>
                </a:extLst>
              </a:tr>
            </a:tbl>
          </a:graphicData>
        </a:graphic>
      </p:graphicFrame>
    </p:spTree>
    <p:extLst>
      <p:ext uri="{BB962C8B-B14F-4D97-AF65-F5344CB8AC3E}">
        <p14:creationId xmlns:p14="http://schemas.microsoft.com/office/powerpoint/2010/main" val="285100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EAF2-5115-333B-87C3-891CF4669538}"/>
              </a:ext>
            </a:extLst>
          </p:cNvPr>
          <p:cNvSpPr>
            <a:spLocks noGrp="1"/>
          </p:cNvSpPr>
          <p:nvPr>
            <p:ph type="title"/>
          </p:nvPr>
        </p:nvSpPr>
        <p:spPr>
          <a:xfrm>
            <a:off x="312008" y="0"/>
            <a:ext cx="11567984" cy="670560"/>
          </a:xfrm>
        </p:spPr>
        <p:txBody>
          <a:bodyPr>
            <a:normAutofit fontScale="90000"/>
          </a:bodyPr>
          <a:lstStyle/>
          <a:p>
            <a:pPr algn="ctr"/>
            <a:r>
              <a:rPr lang="en-US" dirty="0"/>
              <a:t>Transition Timeline</a:t>
            </a:r>
          </a:p>
        </p:txBody>
      </p:sp>
      <p:sp>
        <p:nvSpPr>
          <p:cNvPr id="3" name="Content Placeholder 2">
            <a:extLst>
              <a:ext uri="{FF2B5EF4-FFF2-40B4-BE49-F238E27FC236}">
                <a16:creationId xmlns:a16="http://schemas.microsoft.com/office/drawing/2014/main" id="{8B0DEAFB-433E-D42D-02A9-5A40E12428F5}"/>
              </a:ext>
            </a:extLst>
          </p:cNvPr>
          <p:cNvSpPr>
            <a:spLocks noGrp="1"/>
          </p:cNvSpPr>
          <p:nvPr>
            <p:ph idx="1"/>
          </p:nvPr>
        </p:nvSpPr>
        <p:spPr>
          <a:xfrm>
            <a:off x="8506082" y="5864679"/>
            <a:ext cx="3552568" cy="936625"/>
          </a:xfrm>
          <a:solidFill>
            <a:schemeClr val="bg1"/>
          </a:solidFill>
        </p:spPr>
        <p:txBody>
          <a:bodyPr>
            <a:normAutofit/>
          </a:bodyPr>
          <a:lstStyle/>
          <a:p>
            <a:pPr marL="0" indent="0">
              <a:buNone/>
            </a:pPr>
            <a:r>
              <a:rPr lang="en-US" sz="2000" dirty="0">
                <a:hlinkClick r:id="rId2"/>
              </a:rPr>
              <a:t>https://wapave.org/whats-next-high-school-transition-planning-timeline/</a:t>
            </a:r>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id="{8B089597-F55C-6FF7-F7A9-A69B93A1FA08}"/>
              </a:ext>
            </a:extLst>
          </p:cNvPr>
          <p:cNvPicPr>
            <a:picLocks noChangeAspect="1"/>
          </p:cNvPicPr>
          <p:nvPr/>
        </p:nvPicPr>
        <p:blipFill>
          <a:blip r:embed="rId3"/>
          <a:stretch>
            <a:fillRect/>
          </a:stretch>
        </p:blipFill>
        <p:spPr>
          <a:xfrm>
            <a:off x="133350" y="1035685"/>
            <a:ext cx="8153400" cy="5765619"/>
          </a:xfrm>
          <a:prstGeom prst="rect">
            <a:avLst/>
          </a:prstGeom>
        </p:spPr>
      </p:pic>
    </p:spTree>
    <p:extLst>
      <p:ext uri="{BB962C8B-B14F-4D97-AF65-F5344CB8AC3E}">
        <p14:creationId xmlns:p14="http://schemas.microsoft.com/office/powerpoint/2010/main" val="1822285624"/>
      </p:ext>
    </p:extLst>
  </p:cSld>
  <p:clrMapOvr>
    <a:masterClrMapping/>
  </p:clrMapOvr>
</p:sld>
</file>

<file path=ppt/theme/theme1.xml><?xml version="1.0" encoding="utf-8"?>
<a:theme xmlns:a="http://schemas.openxmlformats.org/drawingml/2006/main" name="NTACT-TheCollaborative">
  <a:themeElements>
    <a:clrScheme name="NTACT-The Collaborative">
      <a:dk1>
        <a:srgbClr val="000000"/>
      </a:dk1>
      <a:lt1>
        <a:srgbClr val="FFFFFF"/>
      </a:lt1>
      <a:dk2>
        <a:srgbClr val="303077"/>
      </a:dk2>
      <a:lt2>
        <a:srgbClr val="E7E6E6"/>
      </a:lt2>
      <a:accent1>
        <a:srgbClr val="0067B2"/>
      </a:accent1>
      <a:accent2>
        <a:srgbClr val="652C8F"/>
      </a:accent2>
      <a:accent3>
        <a:srgbClr val="A5A5A5"/>
      </a:accent3>
      <a:accent4>
        <a:srgbClr val="F46138"/>
      </a:accent4>
      <a:accent5>
        <a:srgbClr val="009438"/>
      </a:accent5>
      <a:accent6>
        <a:srgbClr val="7045BB"/>
      </a:accent6>
      <a:hlink>
        <a:srgbClr val="672A8F"/>
      </a:hlink>
      <a:folHlink>
        <a:srgbClr val="672A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ACT-C_prestemplate_accessible.pptx" id="{908184B5-0C01-0646-9100-FCE8D1EA818B}" vid="{1DECF8DE-81A8-8945-B627-3A92EC23B6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119E051549804D8B823930D5BAFE7B" ma:contentTypeVersion="13" ma:contentTypeDescription="Create a new document." ma:contentTypeScope="" ma:versionID="3bd7e606863498640df394e789d83216">
  <xsd:schema xmlns:xsd="http://www.w3.org/2001/XMLSchema" xmlns:xs="http://www.w3.org/2001/XMLSchema" xmlns:p="http://schemas.microsoft.com/office/2006/metadata/properties" xmlns:ns2="d66e13b4-6ad2-466c-808d-496feaa814d6" xmlns:ns3="5ce4d75c-128b-4f7c-b050-0a3b2b373af0" targetNamespace="http://schemas.microsoft.com/office/2006/metadata/properties" ma:root="true" ma:fieldsID="acb591eb90deb53299b2fb602805da5e" ns2:_="" ns3:_="">
    <xsd:import namespace="d66e13b4-6ad2-466c-808d-496feaa814d6"/>
    <xsd:import namespace="5ce4d75c-128b-4f7c-b050-0a3b2b373a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e13b4-6ad2-466c-808d-496feaa814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e4d75c-128b-4f7c-b050-0a3b2b373af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E369EB-0F5D-40DF-9345-0BB0FB47B7D9}"/>
</file>

<file path=customXml/itemProps2.xml><?xml version="1.0" encoding="utf-8"?>
<ds:datastoreItem xmlns:ds="http://schemas.openxmlformats.org/officeDocument/2006/customXml" ds:itemID="{753C5D02-B2AF-452B-B014-0B1494CF919E}"/>
</file>

<file path=docProps/app.xml><?xml version="1.0" encoding="utf-8"?>
<Properties xmlns="http://schemas.openxmlformats.org/officeDocument/2006/extended-properties" xmlns:vt="http://schemas.openxmlformats.org/officeDocument/2006/docPropsVTypes">
  <Template>NTACT-TheCollaborative</Template>
  <TotalTime>593</TotalTime>
  <Words>1056</Words>
  <Application>Microsoft Macintosh PowerPoint</Application>
  <PresentationFormat>Widescreen</PresentationFormat>
  <Paragraphs>166</Paragraphs>
  <Slides>18</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System Font Regular</vt:lpstr>
      <vt:lpstr>Arial</vt:lpstr>
      <vt:lpstr>Cambria</vt:lpstr>
      <vt:lpstr>Helvetica</vt:lpstr>
      <vt:lpstr>Helvetica Neue</vt:lpstr>
      <vt:lpstr>Montserrat</vt:lpstr>
      <vt:lpstr>Calibri</vt:lpstr>
      <vt:lpstr>Google Sans</vt:lpstr>
      <vt:lpstr>Wingdings</vt:lpstr>
      <vt:lpstr>Times</vt:lpstr>
      <vt:lpstr>Courier New</vt:lpstr>
      <vt:lpstr>NTACT-TheCollaborative</vt:lpstr>
      <vt:lpstr>To the Moon and Back: Working Together to Improve Outcomes  </vt:lpstr>
      <vt:lpstr>NTACT:C</vt:lpstr>
      <vt:lpstr>What does “transition” mean to you? </vt:lpstr>
      <vt:lpstr>Transition Planning is…. </vt:lpstr>
      <vt:lpstr>IDEA 2004</vt:lpstr>
      <vt:lpstr>Where are we Today?  Begin with the End In Mind</vt:lpstr>
      <vt:lpstr>So what’s the big deal? </vt:lpstr>
      <vt:lpstr>EXPECT: High Expectations Lead to…</vt:lpstr>
      <vt:lpstr>Transition Timeline</vt:lpstr>
      <vt:lpstr>ENGAGE: How it is Operationalized</vt:lpstr>
      <vt:lpstr>EMPOWER</vt:lpstr>
      <vt:lpstr>Why are Partnerships Important? </vt:lpstr>
      <vt:lpstr>Partnerships</vt:lpstr>
      <vt:lpstr>Employment</vt:lpstr>
      <vt:lpstr>Postsecondary Education</vt:lpstr>
      <vt:lpstr>Community Engagement &amp; Living</vt:lpstr>
      <vt:lpstr>Wrap Up</vt:lpstr>
      <vt:lpstr>#transitionTA  |  transitionTA.org  |  ntact-collab@uncc.edu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the Moon and Back: Working Together to Improve Outcomes  </dc:title>
  <dc:creator>Morningstar, Mary E.</dc:creator>
  <cp:lastModifiedBy>Morningstar, Mary E.</cp:lastModifiedBy>
  <cp:revision>12</cp:revision>
  <dcterms:created xsi:type="dcterms:W3CDTF">2023-07-26T18:13:09Z</dcterms:created>
  <dcterms:modified xsi:type="dcterms:W3CDTF">2023-07-29T01:13:52Z</dcterms:modified>
</cp:coreProperties>
</file>