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6" r:id="rId5"/>
    <p:sldId id="257" r:id="rId6"/>
    <p:sldId id="268" r:id="rId7"/>
    <p:sldId id="261" r:id="rId8"/>
    <p:sldId id="271" r:id="rId9"/>
    <p:sldId id="270" r:id="rId10"/>
    <p:sldId id="272" r:id="rId11"/>
    <p:sldId id="262" r:id="rId12"/>
    <p:sldId id="273" r:id="rId13"/>
    <p:sldId id="275" r:id="rId14"/>
    <p:sldId id="279" r:id="rId15"/>
    <p:sldId id="265" r:id="rId16"/>
    <p:sldId id="274" r:id="rId17"/>
    <p:sldId id="264" r:id="rId18"/>
    <p:sldId id="267" r:id="rId19"/>
    <p:sldId id="276"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3E5B"/>
    <a:srgbClr val="FFA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4"/>
    <p:restoredTop sz="82478"/>
  </p:normalViewPr>
  <p:slideViewPr>
    <p:cSldViewPr snapToGrid="0" snapToObjects="1">
      <p:cViewPr varScale="1">
        <p:scale>
          <a:sx n="92" d="100"/>
          <a:sy n="92" d="100"/>
        </p:scale>
        <p:origin x="12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67E54-0774-C74E-9609-94F65E2AE52B}" type="doc">
      <dgm:prSet loTypeId="urn:microsoft.com/office/officeart/2005/8/layout/process1" loCatId="" qsTypeId="urn:microsoft.com/office/officeart/2005/8/quickstyle/simple1" qsCatId="simple" csTypeId="urn:microsoft.com/office/officeart/2005/8/colors/colorful2" csCatId="colorful" phldr="1"/>
      <dgm:spPr/>
    </dgm:pt>
    <dgm:pt modelId="{C35C16B7-6DC1-D645-B1B1-766B151B025C}">
      <dgm:prSet phldrT="[Text]" custT="1"/>
      <dgm:spPr>
        <a:solidFill>
          <a:schemeClr val="accent2">
            <a:lumMod val="75000"/>
          </a:schemeClr>
        </a:solidFill>
      </dgm:spPr>
      <dgm:t>
        <a:bodyPr/>
        <a:lstStyle/>
        <a:p>
          <a:pPr algn="ctr"/>
          <a:r>
            <a:rPr lang="en-US" sz="3200" b="1" dirty="0"/>
            <a:t>Decent Work:</a:t>
          </a:r>
        </a:p>
        <a:p>
          <a:pPr algn="l"/>
          <a:r>
            <a:rPr lang="en-US" sz="2400" b="0" dirty="0"/>
            <a:t>Policy</a:t>
          </a:r>
        </a:p>
        <a:p>
          <a:pPr algn="l"/>
          <a:r>
            <a:rPr lang="en-US" sz="2400" b="0" dirty="0"/>
            <a:t>Worker Rights</a:t>
          </a:r>
        </a:p>
        <a:p>
          <a:pPr algn="l"/>
          <a:r>
            <a:rPr lang="en-US" sz="2400" b="0" dirty="0"/>
            <a:t>Communitarian</a:t>
          </a:r>
        </a:p>
        <a:p>
          <a:pPr algn="l"/>
          <a:r>
            <a:rPr lang="en-US" sz="2400" b="0" dirty="0"/>
            <a:t>Safe</a:t>
          </a:r>
        </a:p>
        <a:p>
          <a:pPr algn="l"/>
          <a:r>
            <a:rPr lang="en-US" sz="2400" b="0" dirty="0"/>
            <a:t>Fair Compensation</a:t>
          </a:r>
        </a:p>
        <a:p>
          <a:pPr algn="l"/>
          <a:r>
            <a:rPr lang="en-US" sz="2400" b="0" dirty="0"/>
            <a:t>Time Off</a:t>
          </a:r>
        </a:p>
        <a:p>
          <a:pPr algn="l"/>
          <a:r>
            <a:rPr lang="en-US" sz="2400" b="0" dirty="0"/>
            <a:t>Healthcare</a:t>
          </a:r>
        </a:p>
      </dgm:t>
      <dgm:extLst>
        <a:ext uri="{E40237B7-FDA0-4F09-8148-C483321AD2D9}">
          <dgm14:cNvPr xmlns:dgm14="http://schemas.microsoft.com/office/drawing/2010/diagram" id="0" name="" descr="Decent Work"/>
        </a:ext>
      </dgm:extLst>
    </dgm:pt>
    <dgm:pt modelId="{EF5F9AEC-6963-6E4A-8213-78DEACAF6ACB}" type="parTrans" cxnId="{AD7D4BDC-B32D-2048-B2F0-501451EA4520}">
      <dgm:prSet/>
      <dgm:spPr/>
      <dgm:t>
        <a:bodyPr/>
        <a:lstStyle/>
        <a:p>
          <a:endParaRPr lang="en-US"/>
        </a:p>
      </dgm:t>
    </dgm:pt>
    <dgm:pt modelId="{F4248D45-F327-0148-BF1D-C47FAD2C2DFC}" type="sibTrans" cxnId="{AD7D4BDC-B32D-2048-B2F0-501451EA4520}">
      <dgm:prSet/>
      <dgm:spPr/>
      <dgm:t>
        <a:bodyPr/>
        <a:lstStyle/>
        <a:p>
          <a:endParaRPr lang="en-US"/>
        </a:p>
      </dgm:t>
      <dgm:extLst>
        <a:ext uri="{E40237B7-FDA0-4F09-8148-C483321AD2D9}">
          <dgm14:cNvPr xmlns:dgm14="http://schemas.microsoft.com/office/drawing/2010/diagram" id="0" name="" descr="Arrow"/>
        </a:ext>
      </dgm:extLst>
    </dgm:pt>
    <dgm:pt modelId="{5E41F1AA-BE5D-5245-A529-506A8B964293}">
      <dgm:prSet phldrT="[Text]" custT="1"/>
      <dgm:spPr>
        <a:solidFill>
          <a:schemeClr val="accent6">
            <a:lumMod val="75000"/>
          </a:schemeClr>
        </a:solidFill>
      </dgm:spPr>
      <dgm:t>
        <a:bodyPr/>
        <a:lstStyle/>
        <a:p>
          <a:pPr algn="l"/>
          <a:r>
            <a:rPr lang="en-US" sz="3200" dirty="0"/>
            <a:t>Survival</a:t>
          </a:r>
        </a:p>
        <a:p>
          <a:pPr algn="l"/>
          <a:r>
            <a:rPr lang="en-US" sz="3200" dirty="0"/>
            <a:t>Power</a:t>
          </a:r>
        </a:p>
        <a:p>
          <a:pPr algn="l"/>
          <a:r>
            <a:rPr lang="en-US" sz="3200" dirty="0"/>
            <a:t>Social Connection</a:t>
          </a:r>
        </a:p>
        <a:p>
          <a:pPr algn="l"/>
          <a:r>
            <a:rPr lang="en-US" sz="3200" dirty="0"/>
            <a:t>Self-Determination</a:t>
          </a:r>
        </a:p>
      </dgm:t>
      <dgm:extLst>
        <a:ext uri="{E40237B7-FDA0-4F09-8148-C483321AD2D9}">
          <dgm14:cNvPr xmlns:dgm14="http://schemas.microsoft.com/office/drawing/2010/diagram" id="0" name="" descr="Survival&#13;Power&#13;Social Connection&#13;Self-Determination&#13;&#10;"/>
        </a:ext>
      </dgm:extLst>
    </dgm:pt>
    <dgm:pt modelId="{8C703653-7287-264C-9E93-AE1838BD818C}" type="parTrans" cxnId="{FEC1AFEE-7DB1-B04A-8339-9B796E0DC734}">
      <dgm:prSet/>
      <dgm:spPr/>
      <dgm:t>
        <a:bodyPr/>
        <a:lstStyle/>
        <a:p>
          <a:endParaRPr lang="en-US"/>
        </a:p>
      </dgm:t>
    </dgm:pt>
    <dgm:pt modelId="{17EB1E6C-9A1B-2147-A20C-E084C82177D0}" type="sibTrans" cxnId="{FEC1AFEE-7DB1-B04A-8339-9B796E0DC734}">
      <dgm:prSet/>
      <dgm:spPr/>
      <dgm:t>
        <a:bodyPr/>
        <a:lstStyle/>
        <a:p>
          <a:endParaRPr lang="en-US"/>
        </a:p>
      </dgm:t>
      <dgm:extLst>
        <a:ext uri="{E40237B7-FDA0-4F09-8148-C483321AD2D9}">
          <dgm14:cNvPr xmlns:dgm14="http://schemas.microsoft.com/office/drawing/2010/diagram" id="0" name="" descr="Arrow"/>
        </a:ext>
      </dgm:extLst>
    </dgm:pt>
    <dgm:pt modelId="{CA3322A2-F0E4-B844-868B-F29BB0F22090}">
      <dgm:prSet phldrT="[Text]" custT="1"/>
      <dgm:spPr>
        <a:solidFill>
          <a:schemeClr val="accent1">
            <a:lumMod val="75000"/>
          </a:schemeClr>
        </a:solidFill>
      </dgm:spPr>
      <dgm:t>
        <a:bodyPr/>
        <a:lstStyle/>
        <a:p>
          <a:r>
            <a:rPr lang="en-US" sz="4000" dirty="0"/>
            <a:t>Work Fulfillment</a:t>
          </a:r>
        </a:p>
        <a:p>
          <a:r>
            <a:rPr lang="en-US" sz="4000" dirty="0"/>
            <a:t>Well-Being</a:t>
          </a:r>
        </a:p>
      </dgm:t>
      <dgm:extLst>
        <a:ext uri="{E40237B7-FDA0-4F09-8148-C483321AD2D9}">
          <dgm14:cNvPr xmlns:dgm14="http://schemas.microsoft.com/office/drawing/2010/diagram" id="0" name="" descr="Work Fulfillment&#13;Well-Being&#13;&#10;"/>
        </a:ext>
      </dgm:extLst>
    </dgm:pt>
    <dgm:pt modelId="{F4C8107F-016B-3D40-903C-0CF292ADCBC1}" type="parTrans" cxnId="{07EC6611-E6CA-0D4B-B903-69D43BCDD136}">
      <dgm:prSet/>
      <dgm:spPr/>
      <dgm:t>
        <a:bodyPr/>
        <a:lstStyle/>
        <a:p>
          <a:endParaRPr lang="en-US"/>
        </a:p>
      </dgm:t>
    </dgm:pt>
    <dgm:pt modelId="{FDDA1935-9E0C-4847-A8B3-F54D9498A170}" type="sibTrans" cxnId="{07EC6611-E6CA-0D4B-B903-69D43BCDD136}">
      <dgm:prSet/>
      <dgm:spPr/>
      <dgm:t>
        <a:bodyPr/>
        <a:lstStyle/>
        <a:p>
          <a:endParaRPr lang="en-US"/>
        </a:p>
      </dgm:t>
    </dgm:pt>
    <dgm:pt modelId="{CBA146C5-590C-8548-8851-8ABBF3C9F3AA}" type="pres">
      <dgm:prSet presAssocID="{90E67E54-0774-C74E-9609-94F65E2AE52B}" presName="Name0" presStyleCnt="0">
        <dgm:presLayoutVars>
          <dgm:dir/>
          <dgm:resizeHandles val="exact"/>
        </dgm:presLayoutVars>
      </dgm:prSet>
      <dgm:spPr/>
    </dgm:pt>
    <dgm:pt modelId="{45484008-216C-C244-A54B-0B4D0D1800DB}" type="pres">
      <dgm:prSet presAssocID="{C35C16B7-6DC1-D645-B1B1-766B151B025C}" presName="node" presStyleLbl="node1" presStyleIdx="0" presStyleCnt="3">
        <dgm:presLayoutVars>
          <dgm:bulletEnabled val="1"/>
        </dgm:presLayoutVars>
      </dgm:prSet>
      <dgm:spPr/>
    </dgm:pt>
    <dgm:pt modelId="{822206CA-DB6C-9F4D-962F-2E6F080B9929}" type="pres">
      <dgm:prSet presAssocID="{F4248D45-F327-0148-BF1D-C47FAD2C2DFC}" presName="sibTrans" presStyleLbl="sibTrans2D1" presStyleIdx="0" presStyleCnt="2"/>
      <dgm:spPr/>
    </dgm:pt>
    <dgm:pt modelId="{ED53075E-0BE0-1F44-B977-74D637DD1D34}" type="pres">
      <dgm:prSet presAssocID="{F4248D45-F327-0148-BF1D-C47FAD2C2DFC}" presName="connectorText" presStyleLbl="sibTrans2D1" presStyleIdx="0" presStyleCnt="2"/>
      <dgm:spPr/>
    </dgm:pt>
    <dgm:pt modelId="{B2E85067-8872-494F-938E-9BF94A4910ED}" type="pres">
      <dgm:prSet presAssocID="{5E41F1AA-BE5D-5245-A529-506A8B964293}" presName="node" presStyleLbl="node1" presStyleIdx="1" presStyleCnt="3" custScaleX="113816">
        <dgm:presLayoutVars>
          <dgm:bulletEnabled val="1"/>
        </dgm:presLayoutVars>
      </dgm:prSet>
      <dgm:spPr/>
    </dgm:pt>
    <dgm:pt modelId="{B63386D4-F824-4B4C-99FE-40ED1D60D659}" type="pres">
      <dgm:prSet presAssocID="{17EB1E6C-9A1B-2147-A20C-E084C82177D0}" presName="sibTrans" presStyleLbl="sibTrans2D1" presStyleIdx="1" presStyleCnt="2"/>
      <dgm:spPr/>
    </dgm:pt>
    <dgm:pt modelId="{49B31F13-392F-D346-911D-F0829CA71305}" type="pres">
      <dgm:prSet presAssocID="{17EB1E6C-9A1B-2147-A20C-E084C82177D0}" presName="connectorText" presStyleLbl="sibTrans2D1" presStyleIdx="1" presStyleCnt="2"/>
      <dgm:spPr/>
    </dgm:pt>
    <dgm:pt modelId="{E71D8AE4-CFB7-5D45-AB6E-1A66651DBA24}" type="pres">
      <dgm:prSet presAssocID="{CA3322A2-F0E4-B844-868B-F29BB0F22090}" presName="node" presStyleLbl="node1" presStyleIdx="2" presStyleCnt="3">
        <dgm:presLayoutVars>
          <dgm:bulletEnabled val="1"/>
        </dgm:presLayoutVars>
      </dgm:prSet>
      <dgm:spPr/>
    </dgm:pt>
  </dgm:ptLst>
  <dgm:cxnLst>
    <dgm:cxn modelId="{F805A205-2C4E-3C47-872D-23CA780488D4}" type="presOf" srcId="{17EB1E6C-9A1B-2147-A20C-E084C82177D0}" destId="{B63386D4-F824-4B4C-99FE-40ED1D60D659}" srcOrd="0" destOrd="0" presId="urn:microsoft.com/office/officeart/2005/8/layout/process1"/>
    <dgm:cxn modelId="{A5D07B0E-E522-AA40-A6D9-7AFE31A49979}" type="presOf" srcId="{F4248D45-F327-0148-BF1D-C47FAD2C2DFC}" destId="{ED53075E-0BE0-1F44-B977-74D637DD1D34}" srcOrd="1" destOrd="0" presId="urn:microsoft.com/office/officeart/2005/8/layout/process1"/>
    <dgm:cxn modelId="{07EC6611-E6CA-0D4B-B903-69D43BCDD136}" srcId="{90E67E54-0774-C74E-9609-94F65E2AE52B}" destId="{CA3322A2-F0E4-B844-868B-F29BB0F22090}" srcOrd="2" destOrd="0" parTransId="{F4C8107F-016B-3D40-903C-0CF292ADCBC1}" sibTransId="{FDDA1935-9E0C-4847-A8B3-F54D9498A170}"/>
    <dgm:cxn modelId="{D4D43388-2194-474E-AD99-6D31DB803691}" type="presOf" srcId="{17EB1E6C-9A1B-2147-A20C-E084C82177D0}" destId="{49B31F13-392F-D346-911D-F0829CA71305}" srcOrd="1" destOrd="0" presId="urn:microsoft.com/office/officeart/2005/8/layout/process1"/>
    <dgm:cxn modelId="{13009AC7-6268-0F4F-83C8-0D1CC65C5F1A}" type="presOf" srcId="{5E41F1AA-BE5D-5245-A529-506A8B964293}" destId="{B2E85067-8872-494F-938E-9BF94A4910ED}" srcOrd="0" destOrd="0" presId="urn:microsoft.com/office/officeart/2005/8/layout/process1"/>
    <dgm:cxn modelId="{AD7D4BDC-B32D-2048-B2F0-501451EA4520}" srcId="{90E67E54-0774-C74E-9609-94F65E2AE52B}" destId="{C35C16B7-6DC1-D645-B1B1-766B151B025C}" srcOrd="0" destOrd="0" parTransId="{EF5F9AEC-6963-6E4A-8213-78DEACAF6ACB}" sibTransId="{F4248D45-F327-0148-BF1D-C47FAD2C2DFC}"/>
    <dgm:cxn modelId="{4930B3DE-3F64-534C-A2AD-FBB67EE0A275}" type="presOf" srcId="{CA3322A2-F0E4-B844-868B-F29BB0F22090}" destId="{E71D8AE4-CFB7-5D45-AB6E-1A66651DBA24}" srcOrd="0" destOrd="0" presId="urn:microsoft.com/office/officeart/2005/8/layout/process1"/>
    <dgm:cxn modelId="{7A75DDE1-A30B-4948-B1B4-169C8BC4C424}" type="presOf" srcId="{C35C16B7-6DC1-D645-B1B1-766B151B025C}" destId="{45484008-216C-C244-A54B-0B4D0D1800DB}" srcOrd="0" destOrd="0" presId="urn:microsoft.com/office/officeart/2005/8/layout/process1"/>
    <dgm:cxn modelId="{FC92CFE7-877F-2C40-904F-6EE1B9F95D84}" type="presOf" srcId="{90E67E54-0774-C74E-9609-94F65E2AE52B}" destId="{CBA146C5-590C-8548-8851-8ABBF3C9F3AA}" srcOrd="0" destOrd="0" presId="urn:microsoft.com/office/officeart/2005/8/layout/process1"/>
    <dgm:cxn modelId="{FEC1AFEE-7DB1-B04A-8339-9B796E0DC734}" srcId="{90E67E54-0774-C74E-9609-94F65E2AE52B}" destId="{5E41F1AA-BE5D-5245-A529-506A8B964293}" srcOrd="1" destOrd="0" parTransId="{8C703653-7287-264C-9E93-AE1838BD818C}" sibTransId="{17EB1E6C-9A1B-2147-A20C-E084C82177D0}"/>
    <dgm:cxn modelId="{86E4FDF3-74E6-9B40-A8AB-FA58B5DEA6F7}" type="presOf" srcId="{F4248D45-F327-0148-BF1D-C47FAD2C2DFC}" destId="{822206CA-DB6C-9F4D-962F-2E6F080B9929}" srcOrd="0" destOrd="0" presId="urn:microsoft.com/office/officeart/2005/8/layout/process1"/>
    <dgm:cxn modelId="{77296783-E8B7-1743-9016-450B717DC3F4}" type="presParOf" srcId="{CBA146C5-590C-8548-8851-8ABBF3C9F3AA}" destId="{45484008-216C-C244-A54B-0B4D0D1800DB}" srcOrd="0" destOrd="0" presId="urn:microsoft.com/office/officeart/2005/8/layout/process1"/>
    <dgm:cxn modelId="{600A4683-F732-C349-A723-C0E44A360764}" type="presParOf" srcId="{CBA146C5-590C-8548-8851-8ABBF3C9F3AA}" destId="{822206CA-DB6C-9F4D-962F-2E6F080B9929}" srcOrd="1" destOrd="0" presId="urn:microsoft.com/office/officeart/2005/8/layout/process1"/>
    <dgm:cxn modelId="{2CA60DDF-C2AD-D741-9C4E-D1DD3BD47B31}" type="presParOf" srcId="{822206CA-DB6C-9F4D-962F-2E6F080B9929}" destId="{ED53075E-0BE0-1F44-B977-74D637DD1D34}" srcOrd="0" destOrd="0" presId="urn:microsoft.com/office/officeart/2005/8/layout/process1"/>
    <dgm:cxn modelId="{BB8479CA-54B4-1B4D-BA34-8A2F840CF6E5}" type="presParOf" srcId="{CBA146C5-590C-8548-8851-8ABBF3C9F3AA}" destId="{B2E85067-8872-494F-938E-9BF94A4910ED}" srcOrd="2" destOrd="0" presId="urn:microsoft.com/office/officeart/2005/8/layout/process1"/>
    <dgm:cxn modelId="{18372079-1BCA-3B48-9C72-B075628B5019}" type="presParOf" srcId="{CBA146C5-590C-8548-8851-8ABBF3C9F3AA}" destId="{B63386D4-F824-4B4C-99FE-40ED1D60D659}" srcOrd="3" destOrd="0" presId="urn:microsoft.com/office/officeart/2005/8/layout/process1"/>
    <dgm:cxn modelId="{104DAC4A-B2EF-0541-90C1-5888C67FE313}" type="presParOf" srcId="{B63386D4-F824-4B4C-99FE-40ED1D60D659}" destId="{49B31F13-392F-D346-911D-F0829CA71305}" srcOrd="0" destOrd="0" presId="urn:microsoft.com/office/officeart/2005/8/layout/process1"/>
    <dgm:cxn modelId="{1AEBD7E1-0E19-E448-9D71-D32513F342CF}" type="presParOf" srcId="{CBA146C5-590C-8548-8851-8ABBF3C9F3AA}" destId="{E71D8AE4-CFB7-5D45-AB6E-1A66651DBA2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84008-216C-C244-A54B-0B4D0D1800DB}">
      <dsp:nvSpPr>
        <dsp:cNvPr id="0" name=""/>
        <dsp:cNvSpPr/>
      </dsp:nvSpPr>
      <dsp:spPr>
        <a:xfrm>
          <a:off x="433" y="984217"/>
          <a:ext cx="2877048" cy="4234656"/>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Decent Work:</a:t>
          </a:r>
        </a:p>
        <a:p>
          <a:pPr marL="0" lvl="0" indent="0" algn="l" defTabSz="1422400">
            <a:lnSpc>
              <a:spcPct val="90000"/>
            </a:lnSpc>
            <a:spcBef>
              <a:spcPct val="0"/>
            </a:spcBef>
            <a:spcAft>
              <a:spcPct val="35000"/>
            </a:spcAft>
            <a:buNone/>
          </a:pPr>
          <a:r>
            <a:rPr lang="en-US" sz="2400" b="0" kern="1200" dirty="0"/>
            <a:t>Policy</a:t>
          </a:r>
        </a:p>
        <a:p>
          <a:pPr marL="0" lvl="0" indent="0" algn="l" defTabSz="1422400">
            <a:lnSpc>
              <a:spcPct val="90000"/>
            </a:lnSpc>
            <a:spcBef>
              <a:spcPct val="0"/>
            </a:spcBef>
            <a:spcAft>
              <a:spcPct val="35000"/>
            </a:spcAft>
            <a:buNone/>
          </a:pPr>
          <a:r>
            <a:rPr lang="en-US" sz="2400" b="0" kern="1200" dirty="0"/>
            <a:t>Worker Rights</a:t>
          </a:r>
        </a:p>
        <a:p>
          <a:pPr marL="0" lvl="0" indent="0" algn="l" defTabSz="1422400">
            <a:lnSpc>
              <a:spcPct val="90000"/>
            </a:lnSpc>
            <a:spcBef>
              <a:spcPct val="0"/>
            </a:spcBef>
            <a:spcAft>
              <a:spcPct val="35000"/>
            </a:spcAft>
            <a:buNone/>
          </a:pPr>
          <a:r>
            <a:rPr lang="en-US" sz="2400" b="0" kern="1200" dirty="0"/>
            <a:t>Communitarian</a:t>
          </a:r>
        </a:p>
        <a:p>
          <a:pPr marL="0" lvl="0" indent="0" algn="l" defTabSz="1422400">
            <a:lnSpc>
              <a:spcPct val="90000"/>
            </a:lnSpc>
            <a:spcBef>
              <a:spcPct val="0"/>
            </a:spcBef>
            <a:spcAft>
              <a:spcPct val="35000"/>
            </a:spcAft>
            <a:buNone/>
          </a:pPr>
          <a:r>
            <a:rPr lang="en-US" sz="2400" b="0" kern="1200" dirty="0"/>
            <a:t>Safe</a:t>
          </a:r>
        </a:p>
        <a:p>
          <a:pPr marL="0" lvl="0" indent="0" algn="l" defTabSz="1422400">
            <a:lnSpc>
              <a:spcPct val="90000"/>
            </a:lnSpc>
            <a:spcBef>
              <a:spcPct val="0"/>
            </a:spcBef>
            <a:spcAft>
              <a:spcPct val="35000"/>
            </a:spcAft>
            <a:buNone/>
          </a:pPr>
          <a:r>
            <a:rPr lang="en-US" sz="2400" b="0" kern="1200" dirty="0"/>
            <a:t>Fair Compensation</a:t>
          </a:r>
        </a:p>
        <a:p>
          <a:pPr marL="0" lvl="0" indent="0" algn="l" defTabSz="1422400">
            <a:lnSpc>
              <a:spcPct val="90000"/>
            </a:lnSpc>
            <a:spcBef>
              <a:spcPct val="0"/>
            </a:spcBef>
            <a:spcAft>
              <a:spcPct val="35000"/>
            </a:spcAft>
            <a:buNone/>
          </a:pPr>
          <a:r>
            <a:rPr lang="en-US" sz="2400" b="0" kern="1200" dirty="0"/>
            <a:t>Time Off</a:t>
          </a:r>
        </a:p>
        <a:p>
          <a:pPr marL="0" lvl="0" indent="0" algn="l" defTabSz="1422400">
            <a:lnSpc>
              <a:spcPct val="90000"/>
            </a:lnSpc>
            <a:spcBef>
              <a:spcPct val="0"/>
            </a:spcBef>
            <a:spcAft>
              <a:spcPct val="35000"/>
            </a:spcAft>
            <a:buNone/>
          </a:pPr>
          <a:r>
            <a:rPr lang="en-US" sz="2400" b="0" kern="1200" dirty="0"/>
            <a:t>Healthcare</a:t>
          </a:r>
        </a:p>
      </dsp:txBody>
      <dsp:txXfrm>
        <a:off x="84699" y="1068483"/>
        <a:ext cx="2708516" cy="4066124"/>
      </dsp:txXfrm>
    </dsp:sp>
    <dsp:sp modelId="{822206CA-DB6C-9F4D-962F-2E6F080B9929}">
      <dsp:nvSpPr>
        <dsp:cNvPr id="0" name=""/>
        <dsp:cNvSpPr/>
      </dsp:nvSpPr>
      <dsp:spPr>
        <a:xfrm>
          <a:off x="3165187" y="2744791"/>
          <a:ext cx="609934" cy="71350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165187" y="2887493"/>
        <a:ext cx="426954" cy="428104"/>
      </dsp:txXfrm>
    </dsp:sp>
    <dsp:sp modelId="{B2E85067-8872-494F-938E-9BF94A4910ED}">
      <dsp:nvSpPr>
        <dsp:cNvPr id="0" name=""/>
        <dsp:cNvSpPr/>
      </dsp:nvSpPr>
      <dsp:spPr>
        <a:xfrm>
          <a:off x="4028302" y="984217"/>
          <a:ext cx="3274541" cy="4234656"/>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Survival</a:t>
          </a:r>
        </a:p>
        <a:p>
          <a:pPr marL="0" lvl="0" indent="0" algn="l" defTabSz="1422400">
            <a:lnSpc>
              <a:spcPct val="90000"/>
            </a:lnSpc>
            <a:spcBef>
              <a:spcPct val="0"/>
            </a:spcBef>
            <a:spcAft>
              <a:spcPct val="35000"/>
            </a:spcAft>
            <a:buNone/>
          </a:pPr>
          <a:r>
            <a:rPr lang="en-US" sz="3200" kern="1200" dirty="0"/>
            <a:t>Power</a:t>
          </a:r>
        </a:p>
        <a:p>
          <a:pPr marL="0" lvl="0" indent="0" algn="l" defTabSz="1422400">
            <a:lnSpc>
              <a:spcPct val="90000"/>
            </a:lnSpc>
            <a:spcBef>
              <a:spcPct val="0"/>
            </a:spcBef>
            <a:spcAft>
              <a:spcPct val="35000"/>
            </a:spcAft>
            <a:buNone/>
          </a:pPr>
          <a:r>
            <a:rPr lang="en-US" sz="3200" kern="1200" dirty="0"/>
            <a:t>Social Connection</a:t>
          </a:r>
        </a:p>
        <a:p>
          <a:pPr marL="0" lvl="0" indent="0" algn="l" defTabSz="1422400">
            <a:lnSpc>
              <a:spcPct val="90000"/>
            </a:lnSpc>
            <a:spcBef>
              <a:spcPct val="0"/>
            </a:spcBef>
            <a:spcAft>
              <a:spcPct val="35000"/>
            </a:spcAft>
            <a:buNone/>
          </a:pPr>
          <a:r>
            <a:rPr lang="en-US" sz="3200" kern="1200" dirty="0"/>
            <a:t>Self-Determination</a:t>
          </a:r>
        </a:p>
      </dsp:txBody>
      <dsp:txXfrm>
        <a:off x="4124210" y="1080125"/>
        <a:ext cx="3082725" cy="4042840"/>
      </dsp:txXfrm>
    </dsp:sp>
    <dsp:sp modelId="{B63386D4-F824-4B4C-99FE-40ED1D60D659}">
      <dsp:nvSpPr>
        <dsp:cNvPr id="0" name=""/>
        <dsp:cNvSpPr/>
      </dsp:nvSpPr>
      <dsp:spPr>
        <a:xfrm>
          <a:off x="7590548" y="2744791"/>
          <a:ext cx="609934" cy="713508"/>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590548" y="2887493"/>
        <a:ext cx="426954" cy="428104"/>
      </dsp:txXfrm>
    </dsp:sp>
    <dsp:sp modelId="{E71D8AE4-CFB7-5D45-AB6E-1A66651DBA24}">
      <dsp:nvSpPr>
        <dsp:cNvPr id="0" name=""/>
        <dsp:cNvSpPr/>
      </dsp:nvSpPr>
      <dsp:spPr>
        <a:xfrm>
          <a:off x="8453663" y="984217"/>
          <a:ext cx="2877048" cy="4234656"/>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Work Fulfillment</a:t>
          </a:r>
        </a:p>
        <a:p>
          <a:pPr marL="0" lvl="0" indent="0" algn="ctr" defTabSz="1778000">
            <a:lnSpc>
              <a:spcPct val="90000"/>
            </a:lnSpc>
            <a:spcBef>
              <a:spcPct val="0"/>
            </a:spcBef>
            <a:spcAft>
              <a:spcPct val="35000"/>
            </a:spcAft>
            <a:buNone/>
          </a:pPr>
          <a:r>
            <a:rPr lang="en-US" sz="4000" kern="1200" dirty="0"/>
            <a:t>Well-Being</a:t>
          </a:r>
        </a:p>
      </dsp:txBody>
      <dsp:txXfrm>
        <a:off x="8537929" y="1068483"/>
        <a:ext cx="2708516" cy="406612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A0CD6A-638D-974B-B519-524549EA8766}" type="datetimeFigureOut">
              <a:rPr lang="en-US" smtClean="0"/>
              <a:t>8/2/23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641C5-B9BB-3C48-A431-0B87EEA6CAA0}" type="slidenum">
              <a:rPr lang="en-US" smtClean="0"/>
              <a:t>‹#›</a:t>
            </a:fld>
            <a:endParaRPr lang="en-US"/>
          </a:p>
        </p:txBody>
      </p:sp>
    </p:spTree>
    <p:extLst>
      <p:ext uri="{BB962C8B-B14F-4D97-AF65-F5344CB8AC3E}">
        <p14:creationId xmlns:p14="http://schemas.microsoft.com/office/powerpoint/2010/main" val="310918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Anya and who is in the room</a:t>
            </a:r>
          </a:p>
        </p:txBody>
      </p:sp>
      <p:sp>
        <p:nvSpPr>
          <p:cNvPr id="4" name="Slide Number Placeholder 3"/>
          <p:cNvSpPr>
            <a:spLocks noGrp="1"/>
          </p:cNvSpPr>
          <p:nvPr>
            <p:ph type="sldNum" sz="quarter" idx="5"/>
          </p:nvPr>
        </p:nvSpPr>
        <p:spPr/>
        <p:txBody>
          <a:bodyPr/>
          <a:lstStyle/>
          <a:p>
            <a:fld id="{EE7641C5-B9BB-3C48-A431-0B87EEA6CAA0}" type="slidenum">
              <a:rPr lang="en-US" smtClean="0"/>
              <a:t>1</a:t>
            </a:fld>
            <a:endParaRPr lang="en-US"/>
          </a:p>
        </p:txBody>
      </p:sp>
    </p:spTree>
    <p:extLst>
      <p:ext uri="{BB962C8B-B14F-4D97-AF65-F5344CB8AC3E}">
        <p14:creationId xmlns:p14="http://schemas.microsoft.com/office/powerpoint/2010/main" val="1136244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what observed in video and how it maps on to SCCT</a:t>
            </a:r>
          </a:p>
          <a:p>
            <a:endParaRPr lang="en-US" dirty="0"/>
          </a:p>
          <a:p>
            <a:r>
              <a:rPr lang="en-US" dirty="0"/>
              <a:t>Need to be at 15 minutes here</a:t>
            </a:r>
          </a:p>
        </p:txBody>
      </p:sp>
      <p:sp>
        <p:nvSpPr>
          <p:cNvPr id="4" name="Slide Number Placeholder 3"/>
          <p:cNvSpPr>
            <a:spLocks noGrp="1"/>
          </p:cNvSpPr>
          <p:nvPr>
            <p:ph type="sldNum" sz="quarter" idx="5"/>
          </p:nvPr>
        </p:nvSpPr>
        <p:spPr/>
        <p:txBody>
          <a:bodyPr/>
          <a:lstStyle/>
          <a:p>
            <a:fld id="{EE7641C5-B9BB-3C48-A431-0B87EEA6CAA0}" type="slidenum">
              <a:rPr lang="en-US" smtClean="0"/>
              <a:t>10</a:t>
            </a:fld>
            <a:endParaRPr lang="en-US"/>
          </a:p>
        </p:txBody>
      </p:sp>
    </p:spTree>
    <p:extLst>
      <p:ext uri="{BB962C8B-B14F-4D97-AF65-F5344CB8AC3E}">
        <p14:creationId xmlns:p14="http://schemas.microsoft.com/office/powerpoint/2010/main" val="3128949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messaging is important to shape beliefs and ultimately to shape behavior. But messaging is often times multifaceted – verbal and not verbal. From research we know that we when we demonstrate……. By……. We impact behavior in a positive way.</a:t>
            </a:r>
          </a:p>
          <a:p>
            <a:endParaRPr lang="en-US" dirty="0"/>
          </a:p>
          <a:p>
            <a:r>
              <a:rPr lang="en-US" dirty="0"/>
              <a:t>Demonstration: volunteer to talk about who they wanted to be when they were younger: pay attention to what is working and what is not working</a:t>
            </a:r>
          </a:p>
        </p:txBody>
      </p:sp>
      <p:sp>
        <p:nvSpPr>
          <p:cNvPr id="4" name="Slide Number Placeholder 3"/>
          <p:cNvSpPr>
            <a:spLocks noGrp="1"/>
          </p:cNvSpPr>
          <p:nvPr>
            <p:ph type="sldNum" sz="quarter" idx="5"/>
          </p:nvPr>
        </p:nvSpPr>
        <p:spPr/>
        <p:txBody>
          <a:bodyPr/>
          <a:lstStyle/>
          <a:p>
            <a:fld id="{EE7641C5-B9BB-3C48-A431-0B87EEA6CAA0}" type="slidenum">
              <a:rPr lang="en-US" smtClean="0"/>
              <a:t>11</a:t>
            </a:fld>
            <a:endParaRPr lang="en-US"/>
          </a:p>
        </p:txBody>
      </p:sp>
    </p:spTree>
    <p:extLst>
      <p:ext uri="{BB962C8B-B14F-4D97-AF65-F5344CB8AC3E}">
        <p14:creationId xmlns:p14="http://schemas.microsoft.com/office/powerpoint/2010/main" val="1773892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know that we get students talking about things that they are able to do, we increase their ability to do things. What else do you say to the students to support their self-efficacy?</a:t>
            </a:r>
          </a:p>
          <a:p>
            <a:endParaRPr lang="en-US" dirty="0"/>
          </a:p>
          <a:p>
            <a:r>
              <a:rPr lang="en-US" dirty="0"/>
              <a:t>Think back to a time when you had to work hard to achieve something. What kind of support was helpful to you? What was less helpful?</a:t>
            </a:r>
          </a:p>
        </p:txBody>
      </p:sp>
      <p:sp>
        <p:nvSpPr>
          <p:cNvPr id="4" name="Slide Number Placeholder 3"/>
          <p:cNvSpPr>
            <a:spLocks noGrp="1"/>
          </p:cNvSpPr>
          <p:nvPr>
            <p:ph type="sldNum" sz="quarter" idx="5"/>
          </p:nvPr>
        </p:nvSpPr>
        <p:spPr/>
        <p:txBody>
          <a:bodyPr/>
          <a:lstStyle/>
          <a:p>
            <a:fld id="{EE7641C5-B9BB-3C48-A431-0B87EEA6CAA0}" type="slidenum">
              <a:rPr lang="en-US" smtClean="0"/>
              <a:t>12</a:t>
            </a:fld>
            <a:endParaRPr lang="en-US"/>
          </a:p>
        </p:txBody>
      </p:sp>
    </p:spTree>
    <p:extLst>
      <p:ext uri="{BB962C8B-B14F-4D97-AF65-F5344CB8AC3E}">
        <p14:creationId xmlns:p14="http://schemas.microsoft.com/office/powerpoint/2010/main" val="4062372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know that we get students talking about things that they will do, we increase their ability to do things. What else do you say to your students to support their outcome expectations?</a:t>
            </a:r>
          </a:p>
          <a:p>
            <a:endParaRPr lang="en-US" dirty="0"/>
          </a:p>
          <a:p>
            <a:r>
              <a:rPr lang="en-US" dirty="0"/>
              <a:t>Think back to a time when you had set a goal for yourself. What kind of support was helpful to you in determining what that goal was? What was less helpful?</a:t>
            </a:r>
          </a:p>
          <a:p>
            <a:endParaRPr lang="en-US" dirty="0"/>
          </a:p>
        </p:txBody>
      </p:sp>
      <p:sp>
        <p:nvSpPr>
          <p:cNvPr id="4" name="Slide Number Placeholder 3"/>
          <p:cNvSpPr>
            <a:spLocks noGrp="1"/>
          </p:cNvSpPr>
          <p:nvPr>
            <p:ph type="sldNum" sz="quarter" idx="5"/>
          </p:nvPr>
        </p:nvSpPr>
        <p:spPr/>
        <p:txBody>
          <a:bodyPr/>
          <a:lstStyle/>
          <a:p>
            <a:fld id="{EE7641C5-B9BB-3C48-A431-0B87EEA6CAA0}" type="slidenum">
              <a:rPr lang="en-US" smtClean="0"/>
              <a:t>13</a:t>
            </a:fld>
            <a:endParaRPr lang="en-US"/>
          </a:p>
        </p:txBody>
      </p:sp>
    </p:spTree>
    <p:extLst>
      <p:ext uri="{BB962C8B-B14F-4D97-AF65-F5344CB8AC3E}">
        <p14:creationId xmlns:p14="http://schemas.microsoft.com/office/powerpoint/2010/main" val="1312912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hear more statements like these from our students. Now, let’s look at 2 case studies.</a:t>
            </a:r>
          </a:p>
          <a:p>
            <a:endParaRPr lang="en-US" dirty="0"/>
          </a:p>
          <a:p>
            <a:r>
              <a:rPr lang="en-US" dirty="0"/>
              <a:t>Need to be at 30 minutes here</a:t>
            </a:r>
          </a:p>
        </p:txBody>
      </p:sp>
      <p:sp>
        <p:nvSpPr>
          <p:cNvPr id="4" name="Slide Number Placeholder 3"/>
          <p:cNvSpPr>
            <a:spLocks noGrp="1"/>
          </p:cNvSpPr>
          <p:nvPr>
            <p:ph type="sldNum" sz="quarter" idx="5"/>
          </p:nvPr>
        </p:nvSpPr>
        <p:spPr/>
        <p:txBody>
          <a:bodyPr/>
          <a:lstStyle/>
          <a:p>
            <a:fld id="{EE7641C5-B9BB-3C48-A431-0B87EEA6CAA0}" type="slidenum">
              <a:rPr lang="en-US" smtClean="0"/>
              <a:t>14</a:t>
            </a:fld>
            <a:endParaRPr lang="en-US"/>
          </a:p>
        </p:txBody>
      </p:sp>
    </p:spTree>
    <p:extLst>
      <p:ext uri="{BB962C8B-B14F-4D97-AF65-F5344CB8AC3E}">
        <p14:creationId xmlns:p14="http://schemas.microsoft.com/office/powerpoint/2010/main" val="2959165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p>
        </p:txBody>
      </p:sp>
      <p:sp>
        <p:nvSpPr>
          <p:cNvPr id="4" name="Slide Number Placeholder 3"/>
          <p:cNvSpPr>
            <a:spLocks noGrp="1"/>
          </p:cNvSpPr>
          <p:nvPr>
            <p:ph type="sldNum" sz="quarter" idx="5"/>
          </p:nvPr>
        </p:nvSpPr>
        <p:spPr/>
        <p:txBody>
          <a:bodyPr/>
          <a:lstStyle/>
          <a:p>
            <a:fld id="{EE7641C5-B9BB-3C48-A431-0B87EEA6CAA0}" type="slidenum">
              <a:rPr lang="en-US" smtClean="0"/>
              <a:t>15</a:t>
            </a:fld>
            <a:endParaRPr lang="en-US"/>
          </a:p>
        </p:txBody>
      </p:sp>
    </p:spTree>
    <p:extLst>
      <p:ext uri="{BB962C8B-B14F-4D97-AF65-F5344CB8AC3E}">
        <p14:creationId xmlns:p14="http://schemas.microsoft.com/office/powerpoint/2010/main" val="711007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p>
        </p:txBody>
      </p:sp>
      <p:sp>
        <p:nvSpPr>
          <p:cNvPr id="4" name="Slide Number Placeholder 3"/>
          <p:cNvSpPr>
            <a:spLocks noGrp="1"/>
          </p:cNvSpPr>
          <p:nvPr>
            <p:ph type="sldNum" sz="quarter" idx="5"/>
          </p:nvPr>
        </p:nvSpPr>
        <p:spPr/>
        <p:txBody>
          <a:bodyPr/>
          <a:lstStyle/>
          <a:p>
            <a:fld id="{EE7641C5-B9BB-3C48-A431-0B87EEA6CAA0}" type="slidenum">
              <a:rPr lang="en-US" smtClean="0"/>
              <a:t>16</a:t>
            </a:fld>
            <a:endParaRPr lang="en-US"/>
          </a:p>
        </p:txBody>
      </p:sp>
    </p:spTree>
    <p:extLst>
      <p:ext uri="{BB962C8B-B14F-4D97-AF65-F5344CB8AC3E}">
        <p14:creationId xmlns:p14="http://schemas.microsoft.com/office/powerpoint/2010/main" val="1557545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a:t>
            </a:r>
          </a:p>
        </p:txBody>
      </p:sp>
      <p:sp>
        <p:nvSpPr>
          <p:cNvPr id="4" name="Slide Number Placeholder 3"/>
          <p:cNvSpPr>
            <a:spLocks noGrp="1"/>
          </p:cNvSpPr>
          <p:nvPr>
            <p:ph type="sldNum" sz="quarter" idx="5"/>
          </p:nvPr>
        </p:nvSpPr>
        <p:spPr/>
        <p:txBody>
          <a:bodyPr/>
          <a:lstStyle/>
          <a:p>
            <a:fld id="{EE7641C5-B9BB-3C48-A431-0B87EEA6CAA0}" type="slidenum">
              <a:rPr lang="en-US" smtClean="0"/>
              <a:t>17</a:t>
            </a:fld>
            <a:endParaRPr lang="en-US"/>
          </a:p>
        </p:txBody>
      </p:sp>
    </p:spTree>
    <p:extLst>
      <p:ext uri="{BB962C8B-B14F-4D97-AF65-F5344CB8AC3E}">
        <p14:creationId xmlns:p14="http://schemas.microsoft.com/office/powerpoint/2010/main" val="2411198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a:t>
            </a:r>
          </a:p>
        </p:txBody>
      </p:sp>
      <p:sp>
        <p:nvSpPr>
          <p:cNvPr id="4" name="Slide Number Placeholder 3"/>
          <p:cNvSpPr>
            <a:spLocks noGrp="1"/>
          </p:cNvSpPr>
          <p:nvPr>
            <p:ph type="sldNum" sz="quarter" idx="5"/>
          </p:nvPr>
        </p:nvSpPr>
        <p:spPr/>
        <p:txBody>
          <a:bodyPr/>
          <a:lstStyle/>
          <a:p>
            <a:fld id="{EE7641C5-B9BB-3C48-A431-0B87EEA6CAA0}" type="slidenum">
              <a:rPr lang="en-US" smtClean="0"/>
              <a:t>18</a:t>
            </a:fld>
            <a:endParaRPr lang="en-US"/>
          </a:p>
        </p:txBody>
      </p:sp>
    </p:spTree>
    <p:extLst>
      <p:ext uri="{BB962C8B-B14F-4D97-AF65-F5344CB8AC3E}">
        <p14:creationId xmlns:p14="http://schemas.microsoft.com/office/powerpoint/2010/main" val="234830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641C5-B9BB-3C48-A431-0B87EEA6CAA0}" type="slidenum">
              <a:rPr lang="en-US" smtClean="0"/>
              <a:t>2</a:t>
            </a:fld>
            <a:endParaRPr lang="en-US"/>
          </a:p>
        </p:txBody>
      </p:sp>
    </p:spTree>
    <p:extLst>
      <p:ext uri="{BB962C8B-B14F-4D97-AF65-F5344CB8AC3E}">
        <p14:creationId xmlns:p14="http://schemas.microsoft.com/office/powerpoint/2010/main" val="2812561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work is important?</a:t>
            </a:r>
          </a:p>
          <a:p>
            <a:endParaRPr lang="en-US" dirty="0"/>
          </a:p>
          <a:p>
            <a:r>
              <a:rPr lang="en-US" dirty="0"/>
              <a:t>Decent work: supported by government and policy, worker rights, ongoing dialogue, safe, fair compensation, time off, healthcare</a:t>
            </a:r>
          </a:p>
        </p:txBody>
      </p:sp>
      <p:sp>
        <p:nvSpPr>
          <p:cNvPr id="4" name="Slide Number Placeholder 3"/>
          <p:cNvSpPr>
            <a:spLocks noGrp="1"/>
          </p:cNvSpPr>
          <p:nvPr>
            <p:ph type="sldNum" sz="quarter" idx="5"/>
          </p:nvPr>
        </p:nvSpPr>
        <p:spPr/>
        <p:txBody>
          <a:bodyPr/>
          <a:lstStyle/>
          <a:p>
            <a:fld id="{EE7641C5-B9BB-3C48-A431-0B87EEA6CAA0}" type="slidenum">
              <a:rPr lang="en-US" smtClean="0"/>
              <a:t>3</a:t>
            </a:fld>
            <a:endParaRPr lang="en-US"/>
          </a:p>
        </p:txBody>
      </p:sp>
    </p:spTree>
    <p:extLst>
      <p:ext uri="{BB962C8B-B14F-4D97-AF65-F5344CB8AC3E}">
        <p14:creationId xmlns:p14="http://schemas.microsoft.com/office/powerpoint/2010/main" val="63987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impact students’ ability to engage in decent/meaningful work? </a:t>
            </a:r>
          </a:p>
          <a:p>
            <a:endParaRPr lang="en-US" dirty="0"/>
          </a:p>
          <a:p>
            <a:r>
              <a:rPr lang="en-US" dirty="0"/>
              <a:t>Brainstorm on a piece of paper – social, personal, cultural, economic</a:t>
            </a:r>
          </a:p>
        </p:txBody>
      </p:sp>
      <p:sp>
        <p:nvSpPr>
          <p:cNvPr id="4" name="Slide Number Placeholder 3"/>
          <p:cNvSpPr>
            <a:spLocks noGrp="1"/>
          </p:cNvSpPr>
          <p:nvPr>
            <p:ph type="sldNum" sz="quarter" idx="5"/>
          </p:nvPr>
        </p:nvSpPr>
        <p:spPr/>
        <p:txBody>
          <a:bodyPr/>
          <a:lstStyle/>
          <a:p>
            <a:fld id="{EE7641C5-B9BB-3C48-A431-0B87EEA6CAA0}" type="slidenum">
              <a:rPr lang="en-US" smtClean="0"/>
              <a:t>4</a:t>
            </a:fld>
            <a:endParaRPr lang="en-US"/>
          </a:p>
        </p:txBody>
      </p:sp>
    </p:spTree>
    <p:extLst>
      <p:ext uri="{BB962C8B-B14F-4D97-AF65-F5344CB8AC3E}">
        <p14:creationId xmlns:p14="http://schemas.microsoft.com/office/powerpoint/2010/main" val="3358534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Cognitive Career Theory provides a framework to this about facilitators and barriers to career achievement</a:t>
            </a:r>
          </a:p>
        </p:txBody>
      </p:sp>
      <p:sp>
        <p:nvSpPr>
          <p:cNvPr id="4" name="Slide Number Placeholder 3"/>
          <p:cNvSpPr>
            <a:spLocks noGrp="1"/>
          </p:cNvSpPr>
          <p:nvPr>
            <p:ph type="sldNum" sz="quarter" idx="5"/>
          </p:nvPr>
        </p:nvSpPr>
        <p:spPr/>
        <p:txBody>
          <a:bodyPr/>
          <a:lstStyle/>
          <a:p>
            <a:fld id="{EE7641C5-B9BB-3C48-A431-0B87EEA6CAA0}" type="slidenum">
              <a:rPr lang="en-US" smtClean="0"/>
              <a:t>5</a:t>
            </a:fld>
            <a:endParaRPr lang="en-US"/>
          </a:p>
        </p:txBody>
      </p:sp>
    </p:spTree>
    <p:extLst>
      <p:ext uri="{BB962C8B-B14F-4D97-AF65-F5344CB8AC3E}">
        <p14:creationId xmlns:p14="http://schemas.microsoft.com/office/powerpoint/2010/main" val="2360785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student who brings their own unique attributes and identities. The student exists within a context such as culture, social, family, history, background. The student and the student’s context influence each other. And, the student and the socio-cultural context influence the learning experiences that a student has. Learning experiences include formal and informal experiences like school, working with VR staff, talking to parents/adults/peers – any experiences that help us figure out who we are in this world. It is not surprising that our learning experiences influence our beliefs about our ability – self-efficacy and our beliefs about our future – outcome expectations. And then both of these beliefs influence our interests, goals, actions, and ultimately career attainment. And we cannot ignore the ongoing influences of </a:t>
            </a:r>
            <a:r>
              <a:rPr lang="en-US" dirty="0" err="1"/>
              <a:t>socialcultural</a:t>
            </a:r>
            <a:r>
              <a:rPr lang="en-US" dirty="0"/>
              <a:t> context throughout that path. </a:t>
            </a:r>
          </a:p>
        </p:txBody>
      </p:sp>
      <p:sp>
        <p:nvSpPr>
          <p:cNvPr id="4" name="Slide Number Placeholder 3"/>
          <p:cNvSpPr>
            <a:spLocks noGrp="1"/>
          </p:cNvSpPr>
          <p:nvPr>
            <p:ph type="sldNum" sz="quarter" idx="5"/>
          </p:nvPr>
        </p:nvSpPr>
        <p:spPr/>
        <p:txBody>
          <a:bodyPr/>
          <a:lstStyle/>
          <a:p>
            <a:fld id="{EE7641C5-B9BB-3C48-A431-0B87EEA6CAA0}" type="slidenum">
              <a:rPr lang="en-US" smtClean="0"/>
              <a:t>6</a:t>
            </a:fld>
            <a:endParaRPr lang="en-US"/>
          </a:p>
        </p:txBody>
      </p:sp>
    </p:spTree>
    <p:extLst>
      <p:ext uri="{BB962C8B-B14F-4D97-AF65-F5344CB8AC3E}">
        <p14:creationId xmlns:p14="http://schemas.microsoft.com/office/powerpoint/2010/main" val="1188132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learning experiences include messages about what is possible and achievable for us. What were the messages that you received when you were growing up? What are messages that students receive from educators and VR professionals (and others)?</a:t>
            </a:r>
          </a:p>
          <a:p>
            <a:endParaRPr lang="en-US" dirty="0"/>
          </a:p>
        </p:txBody>
      </p:sp>
      <p:sp>
        <p:nvSpPr>
          <p:cNvPr id="4" name="Slide Number Placeholder 3"/>
          <p:cNvSpPr>
            <a:spLocks noGrp="1"/>
          </p:cNvSpPr>
          <p:nvPr>
            <p:ph type="sldNum" sz="quarter" idx="5"/>
          </p:nvPr>
        </p:nvSpPr>
        <p:spPr/>
        <p:txBody>
          <a:bodyPr/>
          <a:lstStyle/>
          <a:p>
            <a:fld id="{EE7641C5-B9BB-3C48-A431-0B87EEA6CAA0}" type="slidenum">
              <a:rPr lang="en-US" smtClean="0"/>
              <a:t>7</a:t>
            </a:fld>
            <a:endParaRPr lang="en-US"/>
          </a:p>
        </p:txBody>
      </p:sp>
    </p:spTree>
    <p:extLst>
      <p:ext uri="{BB962C8B-B14F-4D97-AF65-F5344CB8AC3E}">
        <p14:creationId xmlns:p14="http://schemas.microsoft.com/office/powerpoint/2010/main" val="334907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we maximize positive messages?</a:t>
            </a:r>
          </a:p>
        </p:txBody>
      </p:sp>
      <p:sp>
        <p:nvSpPr>
          <p:cNvPr id="4" name="Slide Number Placeholder 3"/>
          <p:cNvSpPr>
            <a:spLocks noGrp="1"/>
          </p:cNvSpPr>
          <p:nvPr>
            <p:ph type="sldNum" sz="quarter" idx="5"/>
          </p:nvPr>
        </p:nvSpPr>
        <p:spPr/>
        <p:txBody>
          <a:bodyPr/>
          <a:lstStyle/>
          <a:p>
            <a:fld id="{EE7641C5-B9BB-3C48-A431-0B87EEA6CAA0}" type="slidenum">
              <a:rPr lang="en-US" smtClean="0"/>
              <a:t>8</a:t>
            </a:fld>
            <a:endParaRPr lang="en-US"/>
          </a:p>
        </p:txBody>
      </p:sp>
    </p:spTree>
    <p:extLst>
      <p:ext uri="{BB962C8B-B14F-4D97-AF65-F5344CB8AC3E}">
        <p14:creationId xmlns:p14="http://schemas.microsoft.com/office/powerpoint/2010/main" val="371356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stood out to you about this video? How does this video relate to the conversation about supporting employment for students?</a:t>
            </a:r>
          </a:p>
        </p:txBody>
      </p:sp>
      <p:sp>
        <p:nvSpPr>
          <p:cNvPr id="4" name="Slide Number Placeholder 3"/>
          <p:cNvSpPr>
            <a:spLocks noGrp="1"/>
          </p:cNvSpPr>
          <p:nvPr>
            <p:ph type="sldNum" sz="quarter" idx="5"/>
          </p:nvPr>
        </p:nvSpPr>
        <p:spPr/>
        <p:txBody>
          <a:bodyPr/>
          <a:lstStyle/>
          <a:p>
            <a:fld id="{EE7641C5-B9BB-3C48-A431-0B87EEA6CAA0}" type="slidenum">
              <a:rPr lang="en-US" smtClean="0"/>
              <a:t>9</a:t>
            </a:fld>
            <a:endParaRPr lang="en-US"/>
          </a:p>
        </p:txBody>
      </p:sp>
    </p:spTree>
    <p:extLst>
      <p:ext uri="{BB962C8B-B14F-4D97-AF65-F5344CB8AC3E}">
        <p14:creationId xmlns:p14="http://schemas.microsoft.com/office/powerpoint/2010/main" val="1346744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94C87-A39D-604D-A940-D029CF8F14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A849F-DF6D-8C46-AFC7-7FF4CDAE8B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D52C93-3881-3C42-8968-351789567EA0}"/>
              </a:ext>
            </a:extLst>
          </p:cNvPr>
          <p:cNvSpPr>
            <a:spLocks noGrp="1"/>
          </p:cNvSpPr>
          <p:nvPr>
            <p:ph type="dt" sz="half" idx="10"/>
          </p:nvPr>
        </p:nvSpPr>
        <p:spPr/>
        <p:txBody>
          <a:bodyPr/>
          <a:lstStyle/>
          <a:p>
            <a:fld id="{0C63C240-5578-D44C-8B84-A6645AED36D0}" type="datetimeFigureOut">
              <a:rPr lang="en-US" smtClean="0"/>
              <a:t>8/2/23</a:t>
            </a:fld>
            <a:endParaRPr lang="en-US"/>
          </a:p>
        </p:txBody>
      </p:sp>
      <p:sp>
        <p:nvSpPr>
          <p:cNvPr id="5" name="Footer Placeholder 4">
            <a:extLst>
              <a:ext uri="{FF2B5EF4-FFF2-40B4-BE49-F238E27FC236}">
                <a16:creationId xmlns:a16="http://schemas.microsoft.com/office/drawing/2014/main" id="{1FF596F0-3746-FD48-A81C-9706C22A9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680B6-FA5B-0F47-B57D-D59DF2797874}"/>
              </a:ext>
            </a:extLst>
          </p:cNvPr>
          <p:cNvSpPr>
            <a:spLocks noGrp="1"/>
          </p:cNvSpPr>
          <p:nvPr>
            <p:ph type="sldNum" sz="quarter" idx="12"/>
          </p:nvPr>
        </p:nvSpPr>
        <p:spPr/>
        <p:txBody>
          <a:bodyPr/>
          <a:lstStyle/>
          <a:p>
            <a:fld id="{898483A9-5C03-9F41-93A3-A5AA03DAA2B2}" type="slidenum">
              <a:rPr lang="en-US" smtClean="0"/>
              <a:t>‹#›</a:t>
            </a:fld>
            <a:endParaRPr lang="en-US"/>
          </a:p>
        </p:txBody>
      </p:sp>
    </p:spTree>
    <p:extLst>
      <p:ext uri="{BB962C8B-B14F-4D97-AF65-F5344CB8AC3E}">
        <p14:creationId xmlns:p14="http://schemas.microsoft.com/office/powerpoint/2010/main" val="273614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7002A-CC0C-E34F-986A-267766B503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06AC7B-66F6-9442-99CC-45A21299DE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85EEF-571C-A944-9B27-B34B9BB4BF0C}"/>
              </a:ext>
            </a:extLst>
          </p:cNvPr>
          <p:cNvSpPr>
            <a:spLocks noGrp="1"/>
          </p:cNvSpPr>
          <p:nvPr>
            <p:ph type="dt" sz="half" idx="10"/>
          </p:nvPr>
        </p:nvSpPr>
        <p:spPr/>
        <p:txBody>
          <a:bodyPr/>
          <a:lstStyle/>
          <a:p>
            <a:fld id="{0C63C240-5578-D44C-8B84-A6645AED36D0}" type="datetimeFigureOut">
              <a:rPr lang="en-US" smtClean="0"/>
              <a:t>8/2/23</a:t>
            </a:fld>
            <a:endParaRPr lang="en-US"/>
          </a:p>
        </p:txBody>
      </p:sp>
      <p:sp>
        <p:nvSpPr>
          <p:cNvPr id="5" name="Footer Placeholder 4">
            <a:extLst>
              <a:ext uri="{FF2B5EF4-FFF2-40B4-BE49-F238E27FC236}">
                <a16:creationId xmlns:a16="http://schemas.microsoft.com/office/drawing/2014/main" id="{711689C5-E371-434A-B2A4-2CFC1994F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9019B-D655-BD4E-B7A7-DEE302FFF7E4}"/>
              </a:ext>
            </a:extLst>
          </p:cNvPr>
          <p:cNvSpPr>
            <a:spLocks noGrp="1"/>
          </p:cNvSpPr>
          <p:nvPr>
            <p:ph type="sldNum" sz="quarter" idx="12"/>
          </p:nvPr>
        </p:nvSpPr>
        <p:spPr/>
        <p:txBody>
          <a:bodyPr/>
          <a:lstStyle/>
          <a:p>
            <a:fld id="{898483A9-5C03-9F41-93A3-A5AA03DAA2B2}" type="slidenum">
              <a:rPr lang="en-US" smtClean="0"/>
              <a:t>‹#›</a:t>
            </a:fld>
            <a:endParaRPr lang="en-US"/>
          </a:p>
        </p:txBody>
      </p:sp>
    </p:spTree>
    <p:extLst>
      <p:ext uri="{BB962C8B-B14F-4D97-AF65-F5344CB8AC3E}">
        <p14:creationId xmlns:p14="http://schemas.microsoft.com/office/powerpoint/2010/main" val="150170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67779A-911A-B34F-B338-C2D7A13DEE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459D7A-2374-4540-95AB-136614C891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08DE3-7E13-364B-A051-E2145C86E2BB}"/>
              </a:ext>
            </a:extLst>
          </p:cNvPr>
          <p:cNvSpPr>
            <a:spLocks noGrp="1"/>
          </p:cNvSpPr>
          <p:nvPr>
            <p:ph type="dt" sz="half" idx="10"/>
          </p:nvPr>
        </p:nvSpPr>
        <p:spPr/>
        <p:txBody>
          <a:bodyPr/>
          <a:lstStyle/>
          <a:p>
            <a:fld id="{0C63C240-5578-D44C-8B84-A6645AED36D0}" type="datetimeFigureOut">
              <a:rPr lang="en-US" smtClean="0"/>
              <a:t>8/2/23</a:t>
            </a:fld>
            <a:endParaRPr lang="en-US"/>
          </a:p>
        </p:txBody>
      </p:sp>
      <p:sp>
        <p:nvSpPr>
          <p:cNvPr id="5" name="Footer Placeholder 4">
            <a:extLst>
              <a:ext uri="{FF2B5EF4-FFF2-40B4-BE49-F238E27FC236}">
                <a16:creationId xmlns:a16="http://schemas.microsoft.com/office/drawing/2014/main" id="{4C61C733-75E5-B448-A8C5-86649DF86A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94ACE-8186-BF40-B1DA-C2A5F166828B}"/>
              </a:ext>
            </a:extLst>
          </p:cNvPr>
          <p:cNvSpPr>
            <a:spLocks noGrp="1"/>
          </p:cNvSpPr>
          <p:nvPr>
            <p:ph type="sldNum" sz="quarter" idx="12"/>
          </p:nvPr>
        </p:nvSpPr>
        <p:spPr/>
        <p:txBody>
          <a:bodyPr/>
          <a:lstStyle/>
          <a:p>
            <a:fld id="{898483A9-5C03-9F41-93A3-A5AA03DAA2B2}" type="slidenum">
              <a:rPr lang="en-US" smtClean="0"/>
              <a:t>‹#›</a:t>
            </a:fld>
            <a:endParaRPr lang="en-US"/>
          </a:p>
        </p:txBody>
      </p:sp>
    </p:spTree>
    <p:extLst>
      <p:ext uri="{BB962C8B-B14F-4D97-AF65-F5344CB8AC3E}">
        <p14:creationId xmlns:p14="http://schemas.microsoft.com/office/powerpoint/2010/main" val="3543608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BB662-B599-1F4B-896A-E005943486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255E60-1F6B-F34F-8620-E339EF0B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96CD9-4AD7-A941-BDF5-32FECBFBC1C3}"/>
              </a:ext>
            </a:extLst>
          </p:cNvPr>
          <p:cNvSpPr>
            <a:spLocks noGrp="1"/>
          </p:cNvSpPr>
          <p:nvPr>
            <p:ph type="dt" sz="half" idx="10"/>
          </p:nvPr>
        </p:nvSpPr>
        <p:spPr/>
        <p:txBody>
          <a:bodyPr/>
          <a:lstStyle/>
          <a:p>
            <a:fld id="{0C63C240-5578-D44C-8B84-A6645AED36D0}" type="datetimeFigureOut">
              <a:rPr lang="en-US" smtClean="0"/>
              <a:t>8/2/23</a:t>
            </a:fld>
            <a:endParaRPr lang="en-US"/>
          </a:p>
        </p:txBody>
      </p:sp>
      <p:sp>
        <p:nvSpPr>
          <p:cNvPr id="5" name="Footer Placeholder 4">
            <a:extLst>
              <a:ext uri="{FF2B5EF4-FFF2-40B4-BE49-F238E27FC236}">
                <a16:creationId xmlns:a16="http://schemas.microsoft.com/office/drawing/2014/main" id="{BABAB134-9066-944B-958C-DEE5320B5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B5B376-EBC5-9B44-9010-BBD5A4C461DE}"/>
              </a:ext>
            </a:extLst>
          </p:cNvPr>
          <p:cNvSpPr>
            <a:spLocks noGrp="1"/>
          </p:cNvSpPr>
          <p:nvPr>
            <p:ph type="sldNum" sz="quarter" idx="12"/>
          </p:nvPr>
        </p:nvSpPr>
        <p:spPr/>
        <p:txBody>
          <a:bodyPr/>
          <a:lstStyle/>
          <a:p>
            <a:fld id="{898483A9-5C03-9F41-93A3-A5AA03DAA2B2}" type="slidenum">
              <a:rPr lang="en-US" smtClean="0"/>
              <a:t>‹#›</a:t>
            </a:fld>
            <a:endParaRPr lang="en-US"/>
          </a:p>
        </p:txBody>
      </p:sp>
    </p:spTree>
    <p:extLst>
      <p:ext uri="{BB962C8B-B14F-4D97-AF65-F5344CB8AC3E}">
        <p14:creationId xmlns:p14="http://schemas.microsoft.com/office/powerpoint/2010/main" val="44145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6DC56-ADD7-F545-9291-02DE75A44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E501F4-0B23-E648-8281-0B46640274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E1387F-B012-EF44-BD9C-06FD3EC83936}"/>
              </a:ext>
            </a:extLst>
          </p:cNvPr>
          <p:cNvSpPr>
            <a:spLocks noGrp="1"/>
          </p:cNvSpPr>
          <p:nvPr>
            <p:ph type="dt" sz="half" idx="10"/>
          </p:nvPr>
        </p:nvSpPr>
        <p:spPr/>
        <p:txBody>
          <a:bodyPr/>
          <a:lstStyle/>
          <a:p>
            <a:fld id="{0C63C240-5578-D44C-8B84-A6645AED36D0}" type="datetimeFigureOut">
              <a:rPr lang="en-US" smtClean="0"/>
              <a:t>8/2/23</a:t>
            </a:fld>
            <a:endParaRPr lang="en-US"/>
          </a:p>
        </p:txBody>
      </p:sp>
      <p:sp>
        <p:nvSpPr>
          <p:cNvPr id="5" name="Footer Placeholder 4">
            <a:extLst>
              <a:ext uri="{FF2B5EF4-FFF2-40B4-BE49-F238E27FC236}">
                <a16:creationId xmlns:a16="http://schemas.microsoft.com/office/drawing/2014/main" id="{7C91EA50-B7AB-764B-92CB-E100526C2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DF4F3-95AF-834F-986D-8FB52303B9B6}"/>
              </a:ext>
            </a:extLst>
          </p:cNvPr>
          <p:cNvSpPr>
            <a:spLocks noGrp="1"/>
          </p:cNvSpPr>
          <p:nvPr>
            <p:ph type="sldNum" sz="quarter" idx="12"/>
          </p:nvPr>
        </p:nvSpPr>
        <p:spPr/>
        <p:txBody>
          <a:bodyPr/>
          <a:lstStyle/>
          <a:p>
            <a:fld id="{898483A9-5C03-9F41-93A3-A5AA03DAA2B2}" type="slidenum">
              <a:rPr lang="en-US" smtClean="0"/>
              <a:t>‹#›</a:t>
            </a:fld>
            <a:endParaRPr lang="en-US"/>
          </a:p>
        </p:txBody>
      </p:sp>
    </p:spTree>
    <p:extLst>
      <p:ext uri="{BB962C8B-B14F-4D97-AF65-F5344CB8AC3E}">
        <p14:creationId xmlns:p14="http://schemas.microsoft.com/office/powerpoint/2010/main" val="327700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F754D-03CA-9445-A050-8A9D67F82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57DB2-D2D9-B241-9CEB-2F98791A9E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11B22F-5080-7040-B676-56B491B499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7818B9-0D80-394F-BBAE-0A158A2AA852}"/>
              </a:ext>
            </a:extLst>
          </p:cNvPr>
          <p:cNvSpPr>
            <a:spLocks noGrp="1"/>
          </p:cNvSpPr>
          <p:nvPr>
            <p:ph type="dt" sz="half" idx="10"/>
          </p:nvPr>
        </p:nvSpPr>
        <p:spPr/>
        <p:txBody>
          <a:bodyPr/>
          <a:lstStyle/>
          <a:p>
            <a:fld id="{0C63C240-5578-D44C-8B84-A6645AED36D0}" type="datetimeFigureOut">
              <a:rPr lang="en-US" smtClean="0"/>
              <a:t>8/2/23</a:t>
            </a:fld>
            <a:endParaRPr lang="en-US"/>
          </a:p>
        </p:txBody>
      </p:sp>
      <p:sp>
        <p:nvSpPr>
          <p:cNvPr id="6" name="Footer Placeholder 5">
            <a:extLst>
              <a:ext uri="{FF2B5EF4-FFF2-40B4-BE49-F238E27FC236}">
                <a16:creationId xmlns:a16="http://schemas.microsoft.com/office/drawing/2014/main" id="{7493ABA3-B5EC-5E43-B042-80C33BA0FA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54F44-BE21-A04D-88D5-961AF1898FF0}"/>
              </a:ext>
            </a:extLst>
          </p:cNvPr>
          <p:cNvSpPr>
            <a:spLocks noGrp="1"/>
          </p:cNvSpPr>
          <p:nvPr>
            <p:ph type="sldNum" sz="quarter" idx="12"/>
          </p:nvPr>
        </p:nvSpPr>
        <p:spPr/>
        <p:txBody>
          <a:bodyPr/>
          <a:lstStyle/>
          <a:p>
            <a:fld id="{898483A9-5C03-9F41-93A3-A5AA03DAA2B2}" type="slidenum">
              <a:rPr lang="en-US" smtClean="0"/>
              <a:t>‹#›</a:t>
            </a:fld>
            <a:endParaRPr lang="en-US"/>
          </a:p>
        </p:txBody>
      </p:sp>
    </p:spTree>
    <p:extLst>
      <p:ext uri="{BB962C8B-B14F-4D97-AF65-F5344CB8AC3E}">
        <p14:creationId xmlns:p14="http://schemas.microsoft.com/office/powerpoint/2010/main" val="7054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E1A0-C15B-BB4F-95B0-08A32215B1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E87CE9-CCD1-FB43-8452-E1377940AC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CF566-889D-9F4F-A777-06CCA95A3F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0459E7-696C-7B42-A945-BE857EC3DD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2411F3-C720-FC45-8E1A-CD03B7ADCA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CDC4DD-B1EE-A642-9F8E-551BE35E69A7}"/>
              </a:ext>
            </a:extLst>
          </p:cNvPr>
          <p:cNvSpPr>
            <a:spLocks noGrp="1"/>
          </p:cNvSpPr>
          <p:nvPr>
            <p:ph type="dt" sz="half" idx="10"/>
          </p:nvPr>
        </p:nvSpPr>
        <p:spPr/>
        <p:txBody>
          <a:bodyPr/>
          <a:lstStyle/>
          <a:p>
            <a:fld id="{0C63C240-5578-D44C-8B84-A6645AED36D0}" type="datetimeFigureOut">
              <a:rPr lang="en-US" smtClean="0"/>
              <a:t>8/2/23</a:t>
            </a:fld>
            <a:endParaRPr lang="en-US"/>
          </a:p>
        </p:txBody>
      </p:sp>
      <p:sp>
        <p:nvSpPr>
          <p:cNvPr id="8" name="Footer Placeholder 7">
            <a:extLst>
              <a:ext uri="{FF2B5EF4-FFF2-40B4-BE49-F238E27FC236}">
                <a16:creationId xmlns:a16="http://schemas.microsoft.com/office/drawing/2014/main" id="{18547FC4-D347-504E-908C-D95E91A854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3E11F5-E1B2-E34C-B054-B17317BA135C}"/>
              </a:ext>
            </a:extLst>
          </p:cNvPr>
          <p:cNvSpPr>
            <a:spLocks noGrp="1"/>
          </p:cNvSpPr>
          <p:nvPr>
            <p:ph type="sldNum" sz="quarter" idx="12"/>
          </p:nvPr>
        </p:nvSpPr>
        <p:spPr/>
        <p:txBody>
          <a:bodyPr/>
          <a:lstStyle/>
          <a:p>
            <a:fld id="{898483A9-5C03-9F41-93A3-A5AA03DAA2B2}" type="slidenum">
              <a:rPr lang="en-US" smtClean="0"/>
              <a:t>‹#›</a:t>
            </a:fld>
            <a:endParaRPr lang="en-US"/>
          </a:p>
        </p:txBody>
      </p:sp>
    </p:spTree>
    <p:extLst>
      <p:ext uri="{BB962C8B-B14F-4D97-AF65-F5344CB8AC3E}">
        <p14:creationId xmlns:p14="http://schemas.microsoft.com/office/powerpoint/2010/main" val="2892002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1023F-C496-274F-9992-0685A9F6CD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498A1B-CD45-4B44-B8C0-DCF0A79E58F3}"/>
              </a:ext>
            </a:extLst>
          </p:cNvPr>
          <p:cNvSpPr>
            <a:spLocks noGrp="1"/>
          </p:cNvSpPr>
          <p:nvPr>
            <p:ph type="dt" sz="half" idx="10"/>
          </p:nvPr>
        </p:nvSpPr>
        <p:spPr/>
        <p:txBody>
          <a:bodyPr/>
          <a:lstStyle/>
          <a:p>
            <a:fld id="{0C63C240-5578-D44C-8B84-A6645AED36D0}" type="datetimeFigureOut">
              <a:rPr lang="en-US" smtClean="0"/>
              <a:t>8/2/23</a:t>
            </a:fld>
            <a:endParaRPr lang="en-US"/>
          </a:p>
        </p:txBody>
      </p:sp>
      <p:sp>
        <p:nvSpPr>
          <p:cNvPr id="4" name="Footer Placeholder 3">
            <a:extLst>
              <a:ext uri="{FF2B5EF4-FFF2-40B4-BE49-F238E27FC236}">
                <a16:creationId xmlns:a16="http://schemas.microsoft.com/office/drawing/2014/main" id="{414949B9-0FD1-9948-8698-776F58403A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28D800-B895-E142-B43A-B949EFAADE0E}"/>
              </a:ext>
            </a:extLst>
          </p:cNvPr>
          <p:cNvSpPr>
            <a:spLocks noGrp="1"/>
          </p:cNvSpPr>
          <p:nvPr>
            <p:ph type="sldNum" sz="quarter" idx="12"/>
          </p:nvPr>
        </p:nvSpPr>
        <p:spPr/>
        <p:txBody>
          <a:bodyPr/>
          <a:lstStyle/>
          <a:p>
            <a:fld id="{898483A9-5C03-9F41-93A3-A5AA03DAA2B2}" type="slidenum">
              <a:rPr lang="en-US" smtClean="0"/>
              <a:t>‹#›</a:t>
            </a:fld>
            <a:endParaRPr lang="en-US"/>
          </a:p>
        </p:txBody>
      </p:sp>
    </p:spTree>
    <p:extLst>
      <p:ext uri="{BB962C8B-B14F-4D97-AF65-F5344CB8AC3E}">
        <p14:creationId xmlns:p14="http://schemas.microsoft.com/office/powerpoint/2010/main" val="2781209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0C230F-200F-9C4C-9DA2-D3FB54FAE637}"/>
              </a:ext>
            </a:extLst>
          </p:cNvPr>
          <p:cNvSpPr>
            <a:spLocks noGrp="1"/>
          </p:cNvSpPr>
          <p:nvPr>
            <p:ph type="dt" sz="half" idx="10"/>
          </p:nvPr>
        </p:nvSpPr>
        <p:spPr/>
        <p:txBody>
          <a:bodyPr/>
          <a:lstStyle/>
          <a:p>
            <a:fld id="{0C63C240-5578-D44C-8B84-A6645AED36D0}" type="datetimeFigureOut">
              <a:rPr lang="en-US" smtClean="0"/>
              <a:t>8/2/23</a:t>
            </a:fld>
            <a:endParaRPr lang="en-US"/>
          </a:p>
        </p:txBody>
      </p:sp>
      <p:sp>
        <p:nvSpPr>
          <p:cNvPr id="3" name="Footer Placeholder 2">
            <a:extLst>
              <a:ext uri="{FF2B5EF4-FFF2-40B4-BE49-F238E27FC236}">
                <a16:creationId xmlns:a16="http://schemas.microsoft.com/office/drawing/2014/main" id="{9D5E6B8D-6EA4-F843-9F4C-4C1EDCDCA9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E0115C-7B5A-D642-94B6-604F76B16A76}"/>
              </a:ext>
            </a:extLst>
          </p:cNvPr>
          <p:cNvSpPr>
            <a:spLocks noGrp="1"/>
          </p:cNvSpPr>
          <p:nvPr>
            <p:ph type="sldNum" sz="quarter" idx="12"/>
          </p:nvPr>
        </p:nvSpPr>
        <p:spPr/>
        <p:txBody>
          <a:bodyPr/>
          <a:lstStyle/>
          <a:p>
            <a:fld id="{898483A9-5C03-9F41-93A3-A5AA03DAA2B2}" type="slidenum">
              <a:rPr lang="en-US" smtClean="0"/>
              <a:t>‹#›</a:t>
            </a:fld>
            <a:endParaRPr lang="en-US"/>
          </a:p>
        </p:txBody>
      </p:sp>
    </p:spTree>
    <p:extLst>
      <p:ext uri="{BB962C8B-B14F-4D97-AF65-F5344CB8AC3E}">
        <p14:creationId xmlns:p14="http://schemas.microsoft.com/office/powerpoint/2010/main" val="405769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76D50-8330-D242-AD25-B99D46FDC4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10B059-3677-F845-9E6B-89BC9C541D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855A33-83E3-024F-B196-EB8CC2A5C0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45EF44-5FC7-884C-A9BA-3F5378860A04}"/>
              </a:ext>
            </a:extLst>
          </p:cNvPr>
          <p:cNvSpPr>
            <a:spLocks noGrp="1"/>
          </p:cNvSpPr>
          <p:nvPr>
            <p:ph type="dt" sz="half" idx="10"/>
          </p:nvPr>
        </p:nvSpPr>
        <p:spPr/>
        <p:txBody>
          <a:bodyPr/>
          <a:lstStyle/>
          <a:p>
            <a:fld id="{0C63C240-5578-D44C-8B84-A6645AED36D0}" type="datetimeFigureOut">
              <a:rPr lang="en-US" smtClean="0"/>
              <a:t>8/2/23</a:t>
            </a:fld>
            <a:endParaRPr lang="en-US"/>
          </a:p>
        </p:txBody>
      </p:sp>
      <p:sp>
        <p:nvSpPr>
          <p:cNvPr id="6" name="Footer Placeholder 5">
            <a:extLst>
              <a:ext uri="{FF2B5EF4-FFF2-40B4-BE49-F238E27FC236}">
                <a16:creationId xmlns:a16="http://schemas.microsoft.com/office/drawing/2014/main" id="{F8AA4D5A-CC4E-A34E-8375-A02CE1F322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4EE84-FD19-C94C-83AC-E24069257E4E}"/>
              </a:ext>
            </a:extLst>
          </p:cNvPr>
          <p:cNvSpPr>
            <a:spLocks noGrp="1"/>
          </p:cNvSpPr>
          <p:nvPr>
            <p:ph type="sldNum" sz="quarter" idx="12"/>
          </p:nvPr>
        </p:nvSpPr>
        <p:spPr/>
        <p:txBody>
          <a:bodyPr/>
          <a:lstStyle/>
          <a:p>
            <a:fld id="{898483A9-5C03-9F41-93A3-A5AA03DAA2B2}" type="slidenum">
              <a:rPr lang="en-US" smtClean="0"/>
              <a:t>‹#›</a:t>
            </a:fld>
            <a:endParaRPr lang="en-US"/>
          </a:p>
        </p:txBody>
      </p:sp>
    </p:spTree>
    <p:extLst>
      <p:ext uri="{BB962C8B-B14F-4D97-AF65-F5344CB8AC3E}">
        <p14:creationId xmlns:p14="http://schemas.microsoft.com/office/powerpoint/2010/main" val="110545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A35EC-7807-0948-ABE1-398E06269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042DE2-B59D-7C4F-92A1-1A9251A067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F64083-F761-1A4C-A075-C918C8F3A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DDD9A-E9D9-4B49-B4C6-2571E4B55E88}"/>
              </a:ext>
            </a:extLst>
          </p:cNvPr>
          <p:cNvSpPr>
            <a:spLocks noGrp="1"/>
          </p:cNvSpPr>
          <p:nvPr>
            <p:ph type="dt" sz="half" idx="10"/>
          </p:nvPr>
        </p:nvSpPr>
        <p:spPr/>
        <p:txBody>
          <a:bodyPr/>
          <a:lstStyle/>
          <a:p>
            <a:fld id="{0C63C240-5578-D44C-8B84-A6645AED36D0}" type="datetimeFigureOut">
              <a:rPr lang="en-US" smtClean="0"/>
              <a:t>8/2/23</a:t>
            </a:fld>
            <a:endParaRPr lang="en-US"/>
          </a:p>
        </p:txBody>
      </p:sp>
      <p:sp>
        <p:nvSpPr>
          <p:cNvPr id="6" name="Footer Placeholder 5">
            <a:extLst>
              <a:ext uri="{FF2B5EF4-FFF2-40B4-BE49-F238E27FC236}">
                <a16:creationId xmlns:a16="http://schemas.microsoft.com/office/drawing/2014/main" id="{DA8BA6E5-8389-F843-8282-22A09EE7F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A1ABFE-F3DA-9042-BEED-9FB6FBB2A8BD}"/>
              </a:ext>
            </a:extLst>
          </p:cNvPr>
          <p:cNvSpPr>
            <a:spLocks noGrp="1"/>
          </p:cNvSpPr>
          <p:nvPr>
            <p:ph type="sldNum" sz="quarter" idx="12"/>
          </p:nvPr>
        </p:nvSpPr>
        <p:spPr/>
        <p:txBody>
          <a:bodyPr/>
          <a:lstStyle/>
          <a:p>
            <a:fld id="{898483A9-5C03-9F41-93A3-A5AA03DAA2B2}" type="slidenum">
              <a:rPr lang="en-US" smtClean="0"/>
              <a:t>‹#›</a:t>
            </a:fld>
            <a:endParaRPr lang="en-US"/>
          </a:p>
        </p:txBody>
      </p:sp>
    </p:spTree>
    <p:extLst>
      <p:ext uri="{BB962C8B-B14F-4D97-AF65-F5344CB8AC3E}">
        <p14:creationId xmlns:p14="http://schemas.microsoft.com/office/powerpoint/2010/main" val="2494685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BFFCBA-8714-624B-82AE-6DE21746D5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3D06A0-3F7F-8043-A5C8-5FE1FB988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BE0E7B-FEDE-A246-8B1C-36E26199F1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3C240-5578-D44C-8B84-A6645AED36D0}" type="datetimeFigureOut">
              <a:rPr lang="en-US" smtClean="0"/>
              <a:t>8/2/23</a:t>
            </a:fld>
            <a:endParaRPr lang="en-US"/>
          </a:p>
        </p:txBody>
      </p:sp>
      <p:sp>
        <p:nvSpPr>
          <p:cNvPr id="5" name="Footer Placeholder 4">
            <a:extLst>
              <a:ext uri="{FF2B5EF4-FFF2-40B4-BE49-F238E27FC236}">
                <a16:creationId xmlns:a16="http://schemas.microsoft.com/office/drawing/2014/main" id="{EF3AA029-95CE-D844-ADB7-475E0A5E47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454721-30BE-D44B-9D33-D799EF091D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8483A9-5C03-9F41-93A3-A5AA03DAA2B2}" type="slidenum">
              <a:rPr lang="en-US" smtClean="0"/>
              <a:t>‹#›</a:t>
            </a:fld>
            <a:endParaRPr lang="en-US"/>
          </a:p>
        </p:txBody>
      </p:sp>
    </p:spTree>
    <p:extLst>
      <p:ext uri="{BB962C8B-B14F-4D97-AF65-F5344CB8AC3E}">
        <p14:creationId xmlns:p14="http://schemas.microsoft.com/office/powerpoint/2010/main" val="3673321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xB2vZTQIusg?feature=oembed" TargetMode="Externa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213F2-EBE2-9F4C-90C2-C675AA1996E6}"/>
              </a:ext>
            </a:extLst>
          </p:cNvPr>
          <p:cNvSpPr>
            <a:spLocks noGrp="1"/>
          </p:cNvSpPr>
          <p:nvPr>
            <p:ph type="ctrTitle"/>
          </p:nvPr>
        </p:nvSpPr>
        <p:spPr>
          <a:xfrm>
            <a:off x="7380408" y="14398"/>
            <a:ext cx="4679788" cy="3692028"/>
          </a:xfrm>
          <a:noFill/>
        </p:spPr>
        <p:txBody>
          <a:bodyPr>
            <a:normAutofit/>
          </a:bodyPr>
          <a:lstStyle/>
          <a:p>
            <a:pPr algn="l"/>
            <a:r>
              <a:rPr lang="en-US" sz="4400" dirty="0">
                <a:latin typeface="Arial" panose="020B0604020202020204" pitchFamily="34" charset="0"/>
                <a:cs typeface="Arial" panose="020B0604020202020204" pitchFamily="34" charset="0"/>
              </a:rPr>
              <a:t>Engaging Students in Meaningful Conversations about Work</a:t>
            </a:r>
          </a:p>
        </p:txBody>
      </p:sp>
      <p:sp>
        <p:nvSpPr>
          <p:cNvPr id="3" name="Subtitle 2">
            <a:extLst>
              <a:ext uri="{FF2B5EF4-FFF2-40B4-BE49-F238E27FC236}">
                <a16:creationId xmlns:a16="http://schemas.microsoft.com/office/drawing/2014/main" id="{DFA0734A-6711-A24C-A037-E071503811FE}"/>
              </a:ext>
            </a:extLst>
          </p:cNvPr>
          <p:cNvSpPr>
            <a:spLocks noGrp="1"/>
          </p:cNvSpPr>
          <p:nvPr>
            <p:ph type="subTitle" idx="1"/>
          </p:nvPr>
        </p:nvSpPr>
        <p:spPr>
          <a:xfrm>
            <a:off x="7380407" y="4629234"/>
            <a:ext cx="4679787" cy="1485319"/>
          </a:xfrm>
          <a:noFill/>
        </p:spPr>
        <p:txBody>
          <a:bodyPr>
            <a:normAutofit/>
          </a:bodyPr>
          <a:lstStyle/>
          <a:p>
            <a:pPr algn="l"/>
            <a:r>
              <a:rPr lang="en-US" dirty="0">
                <a:latin typeface="Arial" panose="020B0604020202020204" pitchFamily="34" charset="0"/>
                <a:cs typeface="Arial" panose="020B0604020202020204" pitchFamily="34" charset="0"/>
              </a:rPr>
              <a:t>Anya Sheftel, Ph.D.</a:t>
            </a:r>
          </a:p>
          <a:p>
            <a:pPr algn="l"/>
            <a:r>
              <a:rPr lang="en-US" dirty="0">
                <a:latin typeface="Arial" panose="020B0604020202020204" pitchFamily="34" charset="0"/>
                <a:cs typeface="Arial" panose="020B0604020202020204" pitchFamily="34" charset="0"/>
              </a:rPr>
              <a:t>Washington State University</a:t>
            </a:r>
          </a:p>
        </p:txBody>
      </p:sp>
      <p:pic>
        <p:nvPicPr>
          <p:cNvPr id="5" name="Picture 4" descr="Two blank speech balloons">
            <a:extLst>
              <a:ext uri="{FF2B5EF4-FFF2-40B4-BE49-F238E27FC236}">
                <a16:creationId xmlns:a16="http://schemas.microsoft.com/office/drawing/2014/main" id="{A923640D-9E5D-E141-A5DA-2FAE8B600D10}"/>
              </a:ext>
            </a:extLst>
          </p:cNvPr>
          <p:cNvPicPr>
            <a:picLocks noChangeAspect="1"/>
          </p:cNvPicPr>
          <p:nvPr/>
        </p:nvPicPr>
        <p:blipFill rotWithShape="1">
          <a:blip r:embed="rId3"/>
          <a:srcRect l="17131" r="19139"/>
          <a:stretch/>
        </p:blipFill>
        <p:spPr>
          <a:xfrm>
            <a:off x="20" y="10"/>
            <a:ext cx="6992881" cy="6857990"/>
          </a:xfrm>
          <a:prstGeom prst="rect">
            <a:avLst/>
          </a:prstGeom>
        </p:spPr>
      </p:pic>
    </p:spTree>
    <p:extLst>
      <p:ext uri="{BB962C8B-B14F-4D97-AF65-F5344CB8AC3E}">
        <p14:creationId xmlns:p14="http://schemas.microsoft.com/office/powerpoint/2010/main" val="3955244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descr="Learning Experiences">
            <a:extLst>
              <a:ext uri="{FF2B5EF4-FFF2-40B4-BE49-F238E27FC236}">
                <a16:creationId xmlns:a16="http://schemas.microsoft.com/office/drawing/2014/main" id="{4C67044F-64F0-B846-9ECB-51C273D4B29C}"/>
              </a:ext>
            </a:extLst>
          </p:cNvPr>
          <p:cNvGrpSpPr/>
          <p:nvPr/>
        </p:nvGrpSpPr>
        <p:grpSpPr>
          <a:xfrm>
            <a:off x="2553096" y="2197670"/>
            <a:ext cx="2711917" cy="2462660"/>
            <a:chOff x="4209533" y="1747790"/>
            <a:chExt cx="3361037" cy="3052119"/>
          </a:xfrm>
        </p:grpSpPr>
        <p:sp>
          <p:nvSpPr>
            <p:cNvPr id="48" name="Oval 47">
              <a:extLst>
                <a:ext uri="{FF2B5EF4-FFF2-40B4-BE49-F238E27FC236}">
                  <a16:creationId xmlns:a16="http://schemas.microsoft.com/office/drawing/2014/main" id="{02F396D5-AD1A-B842-9594-AAB5C4049F90}"/>
                </a:ext>
              </a:extLst>
            </p:cNvPr>
            <p:cNvSpPr/>
            <p:nvPr/>
          </p:nvSpPr>
          <p:spPr>
            <a:xfrm>
              <a:off x="4363993" y="1747790"/>
              <a:ext cx="3052119" cy="305211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5BA2053-883F-6646-AE4E-8C373D1F9EEA}"/>
                </a:ext>
              </a:extLst>
            </p:cNvPr>
            <p:cNvSpPr txBox="1"/>
            <p:nvPr/>
          </p:nvSpPr>
          <p:spPr>
            <a:xfrm>
              <a:off x="4209533" y="2984589"/>
              <a:ext cx="3361037" cy="411712"/>
            </a:xfrm>
            <a:prstGeom prst="rect">
              <a:avLst/>
            </a:prstGeom>
            <a:noFill/>
          </p:spPr>
          <p:txBody>
            <a:bodyPr wrap="square" rtlCol="0">
              <a:spAutoFit/>
            </a:bodyPr>
            <a:lstStyle/>
            <a:p>
              <a:pPr algn="ctr"/>
              <a:r>
                <a:rPr lang="en-US" sz="2000" b="1" dirty="0">
                  <a:solidFill>
                    <a:srgbClr val="C00000"/>
                  </a:solidFill>
                </a:rPr>
                <a:t>Learning Experiences</a:t>
              </a:r>
            </a:p>
          </p:txBody>
        </p:sp>
        <p:pic>
          <p:nvPicPr>
            <p:cNvPr id="50" name="Graphic 49" descr="Schoolhouse with solid fill">
              <a:extLst>
                <a:ext uri="{FF2B5EF4-FFF2-40B4-BE49-F238E27FC236}">
                  <a16:creationId xmlns:a16="http://schemas.microsoft.com/office/drawing/2014/main" id="{E82D552A-27DB-6548-A9D6-B568751152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2851" y="1885844"/>
              <a:ext cx="914400" cy="914400"/>
            </a:xfrm>
            <a:prstGeom prst="rect">
              <a:avLst/>
            </a:prstGeom>
          </p:spPr>
        </p:pic>
        <p:pic>
          <p:nvPicPr>
            <p:cNvPr id="56" name="Graphic 55" descr="Apple with solid fill">
              <a:extLst>
                <a:ext uri="{FF2B5EF4-FFF2-40B4-BE49-F238E27FC236}">
                  <a16:creationId xmlns:a16="http://schemas.microsoft.com/office/drawing/2014/main" id="{E8BCB30C-3022-6E48-9120-8D8257353F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2851" y="3665881"/>
              <a:ext cx="914400" cy="914400"/>
            </a:xfrm>
            <a:prstGeom prst="rect">
              <a:avLst/>
            </a:prstGeom>
          </p:spPr>
        </p:pic>
      </p:grpSp>
      <p:grpSp>
        <p:nvGrpSpPr>
          <p:cNvPr id="63" name="Group 62" descr="Self-Efficacy">
            <a:extLst>
              <a:ext uri="{FF2B5EF4-FFF2-40B4-BE49-F238E27FC236}">
                <a16:creationId xmlns:a16="http://schemas.microsoft.com/office/drawing/2014/main" id="{9AC9A6D5-B8ED-B440-8EF2-F8E5AFC0279B}"/>
              </a:ext>
            </a:extLst>
          </p:cNvPr>
          <p:cNvGrpSpPr/>
          <p:nvPr/>
        </p:nvGrpSpPr>
        <p:grpSpPr>
          <a:xfrm>
            <a:off x="4940740" y="1132445"/>
            <a:ext cx="1569085" cy="808134"/>
            <a:chOff x="6788990" y="1677349"/>
            <a:chExt cx="2187146" cy="808134"/>
          </a:xfrm>
        </p:grpSpPr>
        <p:sp>
          <p:nvSpPr>
            <p:cNvPr id="59" name="Rectangle 58">
              <a:extLst>
                <a:ext uri="{FF2B5EF4-FFF2-40B4-BE49-F238E27FC236}">
                  <a16:creationId xmlns:a16="http://schemas.microsoft.com/office/drawing/2014/main" id="{DC31B3D6-F345-D34B-809B-9A12BF17301B}"/>
                </a:ext>
              </a:extLst>
            </p:cNvPr>
            <p:cNvSpPr/>
            <p:nvPr/>
          </p:nvSpPr>
          <p:spPr>
            <a:xfrm>
              <a:off x="6788990" y="1677349"/>
              <a:ext cx="2187146" cy="80813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 name="TextBox 60">
              <a:extLst>
                <a:ext uri="{FF2B5EF4-FFF2-40B4-BE49-F238E27FC236}">
                  <a16:creationId xmlns:a16="http://schemas.microsoft.com/office/drawing/2014/main" id="{30EF318E-BBD5-DE41-B30E-5CB5C5D168BC}"/>
                </a:ext>
              </a:extLst>
            </p:cNvPr>
            <p:cNvSpPr txBox="1"/>
            <p:nvPr/>
          </p:nvSpPr>
          <p:spPr>
            <a:xfrm>
              <a:off x="6788990" y="1840566"/>
              <a:ext cx="2187146" cy="400110"/>
            </a:xfrm>
            <a:prstGeom prst="rect">
              <a:avLst/>
            </a:prstGeom>
            <a:noFill/>
          </p:spPr>
          <p:txBody>
            <a:bodyPr wrap="square" rtlCol="0">
              <a:spAutoFit/>
            </a:bodyPr>
            <a:lstStyle/>
            <a:p>
              <a:pPr algn="ctr"/>
              <a:r>
                <a:rPr lang="en-US" sz="2000" dirty="0"/>
                <a:t>Self-Efficacy </a:t>
              </a:r>
            </a:p>
          </p:txBody>
        </p:sp>
      </p:grpSp>
      <p:grpSp>
        <p:nvGrpSpPr>
          <p:cNvPr id="65" name="Group 64" descr="Interests">
            <a:extLst>
              <a:ext uri="{FF2B5EF4-FFF2-40B4-BE49-F238E27FC236}">
                <a16:creationId xmlns:a16="http://schemas.microsoft.com/office/drawing/2014/main" id="{0088FF73-66D6-4D41-ABD5-21BAE7D30776}"/>
              </a:ext>
            </a:extLst>
          </p:cNvPr>
          <p:cNvGrpSpPr/>
          <p:nvPr/>
        </p:nvGrpSpPr>
        <p:grpSpPr>
          <a:xfrm>
            <a:off x="6507263" y="3085390"/>
            <a:ext cx="1088705" cy="708898"/>
            <a:chOff x="6788990" y="1677349"/>
            <a:chExt cx="2187146" cy="808134"/>
          </a:xfrm>
        </p:grpSpPr>
        <p:sp>
          <p:nvSpPr>
            <p:cNvPr id="66" name="Rectangle 65">
              <a:extLst>
                <a:ext uri="{FF2B5EF4-FFF2-40B4-BE49-F238E27FC236}">
                  <a16:creationId xmlns:a16="http://schemas.microsoft.com/office/drawing/2014/main" id="{2BF4B42F-37A9-E146-A567-9877B3374887}"/>
                </a:ext>
              </a:extLst>
            </p:cNvPr>
            <p:cNvSpPr/>
            <p:nvPr/>
          </p:nvSpPr>
          <p:spPr>
            <a:xfrm>
              <a:off x="6788990" y="1677349"/>
              <a:ext cx="2187146" cy="80813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 name="TextBox 66">
              <a:extLst>
                <a:ext uri="{FF2B5EF4-FFF2-40B4-BE49-F238E27FC236}">
                  <a16:creationId xmlns:a16="http://schemas.microsoft.com/office/drawing/2014/main" id="{30D2D1E5-3AA2-CF49-9C22-96B06CFEDBC2}"/>
                </a:ext>
              </a:extLst>
            </p:cNvPr>
            <p:cNvSpPr txBox="1"/>
            <p:nvPr/>
          </p:nvSpPr>
          <p:spPr>
            <a:xfrm>
              <a:off x="6788990" y="1819651"/>
              <a:ext cx="2187146" cy="456120"/>
            </a:xfrm>
            <a:prstGeom prst="rect">
              <a:avLst/>
            </a:prstGeom>
            <a:noFill/>
          </p:spPr>
          <p:txBody>
            <a:bodyPr wrap="square" rtlCol="0">
              <a:spAutoFit/>
            </a:bodyPr>
            <a:lstStyle/>
            <a:p>
              <a:pPr algn="ctr"/>
              <a:r>
                <a:rPr lang="en-US" sz="2000" dirty="0">
                  <a:solidFill>
                    <a:schemeClr val="bg1"/>
                  </a:solidFill>
                </a:rPr>
                <a:t>Interests </a:t>
              </a:r>
            </a:p>
          </p:txBody>
        </p:sp>
      </p:grpSp>
      <p:grpSp>
        <p:nvGrpSpPr>
          <p:cNvPr id="77" name="Group 76" descr="Outcome Expectations">
            <a:extLst>
              <a:ext uri="{FF2B5EF4-FFF2-40B4-BE49-F238E27FC236}">
                <a16:creationId xmlns:a16="http://schemas.microsoft.com/office/drawing/2014/main" id="{D40C133D-B1E3-1546-9538-E0EC83172A44}"/>
              </a:ext>
            </a:extLst>
          </p:cNvPr>
          <p:cNvGrpSpPr/>
          <p:nvPr/>
        </p:nvGrpSpPr>
        <p:grpSpPr>
          <a:xfrm>
            <a:off x="4940740" y="4917421"/>
            <a:ext cx="1569085" cy="808134"/>
            <a:chOff x="6788990" y="1677349"/>
            <a:chExt cx="2187146" cy="808134"/>
          </a:xfrm>
        </p:grpSpPr>
        <p:sp>
          <p:nvSpPr>
            <p:cNvPr id="78" name="Rectangle 77">
              <a:extLst>
                <a:ext uri="{FF2B5EF4-FFF2-40B4-BE49-F238E27FC236}">
                  <a16:creationId xmlns:a16="http://schemas.microsoft.com/office/drawing/2014/main" id="{B0366367-98FF-3A47-B53E-025093FB2FA8}"/>
                </a:ext>
              </a:extLst>
            </p:cNvPr>
            <p:cNvSpPr/>
            <p:nvPr/>
          </p:nvSpPr>
          <p:spPr>
            <a:xfrm>
              <a:off x="6788990" y="1677349"/>
              <a:ext cx="2187146" cy="80813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9" name="TextBox 78">
              <a:extLst>
                <a:ext uri="{FF2B5EF4-FFF2-40B4-BE49-F238E27FC236}">
                  <a16:creationId xmlns:a16="http://schemas.microsoft.com/office/drawing/2014/main" id="{848328D9-A6D6-9242-81C1-4FA088F2000F}"/>
                </a:ext>
              </a:extLst>
            </p:cNvPr>
            <p:cNvSpPr txBox="1"/>
            <p:nvPr/>
          </p:nvSpPr>
          <p:spPr>
            <a:xfrm>
              <a:off x="6788990" y="1729353"/>
              <a:ext cx="2187146" cy="707886"/>
            </a:xfrm>
            <a:prstGeom prst="rect">
              <a:avLst/>
            </a:prstGeom>
            <a:noFill/>
          </p:spPr>
          <p:txBody>
            <a:bodyPr wrap="square" rtlCol="0">
              <a:spAutoFit/>
            </a:bodyPr>
            <a:lstStyle/>
            <a:p>
              <a:pPr algn="ctr"/>
              <a:r>
                <a:rPr lang="en-US" sz="2000" dirty="0"/>
                <a:t>Outcome</a:t>
              </a:r>
            </a:p>
            <a:p>
              <a:pPr algn="ctr"/>
              <a:r>
                <a:rPr lang="en-US" sz="2000" dirty="0"/>
                <a:t>Expectations </a:t>
              </a:r>
            </a:p>
          </p:txBody>
        </p:sp>
      </p:grpSp>
      <p:grpSp>
        <p:nvGrpSpPr>
          <p:cNvPr id="80" name="Group 79" descr="Goas">
            <a:extLst>
              <a:ext uri="{FF2B5EF4-FFF2-40B4-BE49-F238E27FC236}">
                <a16:creationId xmlns:a16="http://schemas.microsoft.com/office/drawing/2014/main" id="{2291B107-22A9-9048-B96C-024F5D204913}"/>
              </a:ext>
            </a:extLst>
          </p:cNvPr>
          <p:cNvGrpSpPr/>
          <p:nvPr/>
        </p:nvGrpSpPr>
        <p:grpSpPr>
          <a:xfrm>
            <a:off x="7808842" y="3102042"/>
            <a:ext cx="1088705" cy="708898"/>
            <a:chOff x="6788990" y="1677349"/>
            <a:chExt cx="2187146" cy="808134"/>
          </a:xfrm>
        </p:grpSpPr>
        <p:sp>
          <p:nvSpPr>
            <p:cNvPr id="81" name="Rectangle 80">
              <a:extLst>
                <a:ext uri="{FF2B5EF4-FFF2-40B4-BE49-F238E27FC236}">
                  <a16:creationId xmlns:a16="http://schemas.microsoft.com/office/drawing/2014/main" id="{4BA354D6-3AD8-7B46-82B6-D3D0280A3216}"/>
                </a:ext>
              </a:extLst>
            </p:cNvPr>
            <p:cNvSpPr/>
            <p:nvPr/>
          </p:nvSpPr>
          <p:spPr>
            <a:xfrm>
              <a:off x="6788990" y="1677349"/>
              <a:ext cx="2187146" cy="80813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2" name="TextBox 81">
              <a:extLst>
                <a:ext uri="{FF2B5EF4-FFF2-40B4-BE49-F238E27FC236}">
                  <a16:creationId xmlns:a16="http://schemas.microsoft.com/office/drawing/2014/main" id="{EEE2614D-BF93-0C4C-B48F-6D90AFF2A5A3}"/>
                </a:ext>
              </a:extLst>
            </p:cNvPr>
            <p:cNvSpPr txBox="1"/>
            <p:nvPr/>
          </p:nvSpPr>
          <p:spPr>
            <a:xfrm>
              <a:off x="6788990" y="1819651"/>
              <a:ext cx="2187146" cy="456120"/>
            </a:xfrm>
            <a:prstGeom prst="rect">
              <a:avLst/>
            </a:prstGeom>
            <a:noFill/>
          </p:spPr>
          <p:txBody>
            <a:bodyPr wrap="square" rtlCol="0">
              <a:spAutoFit/>
            </a:bodyPr>
            <a:lstStyle/>
            <a:p>
              <a:pPr algn="ctr"/>
              <a:r>
                <a:rPr lang="en-US" sz="2000" dirty="0">
                  <a:solidFill>
                    <a:schemeClr val="bg1"/>
                  </a:solidFill>
                </a:rPr>
                <a:t>Goals </a:t>
              </a:r>
            </a:p>
          </p:txBody>
        </p:sp>
      </p:grpSp>
      <p:grpSp>
        <p:nvGrpSpPr>
          <p:cNvPr id="83" name="Group 82" descr="Actions">
            <a:extLst>
              <a:ext uri="{FF2B5EF4-FFF2-40B4-BE49-F238E27FC236}">
                <a16:creationId xmlns:a16="http://schemas.microsoft.com/office/drawing/2014/main" id="{6C0536CA-DC3A-DE45-9282-2D0A9CDF379A}"/>
              </a:ext>
            </a:extLst>
          </p:cNvPr>
          <p:cNvGrpSpPr/>
          <p:nvPr/>
        </p:nvGrpSpPr>
        <p:grpSpPr>
          <a:xfrm>
            <a:off x="9110421" y="3100383"/>
            <a:ext cx="1088705" cy="708898"/>
            <a:chOff x="6788990" y="1677349"/>
            <a:chExt cx="2187146" cy="808134"/>
          </a:xfrm>
        </p:grpSpPr>
        <p:sp>
          <p:nvSpPr>
            <p:cNvPr id="84" name="Rectangle 83">
              <a:extLst>
                <a:ext uri="{FF2B5EF4-FFF2-40B4-BE49-F238E27FC236}">
                  <a16:creationId xmlns:a16="http://schemas.microsoft.com/office/drawing/2014/main" id="{017EF5A7-DBFD-2644-885A-D8BACE9060F0}"/>
                </a:ext>
              </a:extLst>
            </p:cNvPr>
            <p:cNvSpPr/>
            <p:nvPr/>
          </p:nvSpPr>
          <p:spPr>
            <a:xfrm>
              <a:off x="6788990" y="1677349"/>
              <a:ext cx="2187146" cy="80813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5" name="TextBox 84">
              <a:extLst>
                <a:ext uri="{FF2B5EF4-FFF2-40B4-BE49-F238E27FC236}">
                  <a16:creationId xmlns:a16="http://schemas.microsoft.com/office/drawing/2014/main" id="{56AAC285-F0A0-0C45-8C03-D9E5EB278ED9}"/>
                </a:ext>
              </a:extLst>
            </p:cNvPr>
            <p:cNvSpPr txBox="1"/>
            <p:nvPr/>
          </p:nvSpPr>
          <p:spPr>
            <a:xfrm>
              <a:off x="6788990" y="1819651"/>
              <a:ext cx="2187146" cy="456120"/>
            </a:xfrm>
            <a:prstGeom prst="rect">
              <a:avLst/>
            </a:prstGeom>
            <a:noFill/>
          </p:spPr>
          <p:txBody>
            <a:bodyPr wrap="square" rtlCol="0">
              <a:spAutoFit/>
            </a:bodyPr>
            <a:lstStyle/>
            <a:p>
              <a:pPr algn="ctr"/>
              <a:r>
                <a:rPr lang="en-US" sz="2000" dirty="0">
                  <a:solidFill>
                    <a:schemeClr val="bg1"/>
                  </a:solidFill>
                </a:rPr>
                <a:t>Actions </a:t>
              </a:r>
            </a:p>
          </p:txBody>
        </p:sp>
      </p:grpSp>
      <p:grpSp>
        <p:nvGrpSpPr>
          <p:cNvPr id="92" name="Group 91" descr="Context and Background ">
            <a:extLst>
              <a:ext uri="{FF2B5EF4-FFF2-40B4-BE49-F238E27FC236}">
                <a16:creationId xmlns:a16="http://schemas.microsoft.com/office/drawing/2014/main" id="{773ED690-C57E-6D44-BF40-15B2B1AF6CAC}"/>
              </a:ext>
            </a:extLst>
          </p:cNvPr>
          <p:cNvGrpSpPr/>
          <p:nvPr/>
        </p:nvGrpSpPr>
        <p:grpSpPr>
          <a:xfrm>
            <a:off x="41276" y="3749449"/>
            <a:ext cx="2711918" cy="2462660"/>
            <a:chOff x="165908" y="1849851"/>
            <a:chExt cx="2711918" cy="2462660"/>
          </a:xfrm>
        </p:grpSpPr>
        <p:sp>
          <p:nvSpPr>
            <p:cNvPr id="46" name="Oval 45">
              <a:extLst>
                <a:ext uri="{FF2B5EF4-FFF2-40B4-BE49-F238E27FC236}">
                  <a16:creationId xmlns:a16="http://schemas.microsoft.com/office/drawing/2014/main" id="{7972B121-FEA4-8642-BA0F-F59747BDF736}"/>
                </a:ext>
              </a:extLst>
            </p:cNvPr>
            <p:cNvSpPr/>
            <p:nvPr/>
          </p:nvSpPr>
          <p:spPr>
            <a:xfrm>
              <a:off x="290535" y="1849851"/>
              <a:ext cx="2462661" cy="24626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2A63222-FB33-2B42-ABF2-A459AFBF386B}"/>
                </a:ext>
              </a:extLst>
            </p:cNvPr>
            <p:cNvSpPr txBox="1"/>
            <p:nvPr/>
          </p:nvSpPr>
          <p:spPr>
            <a:xfrm>
              <a:off x="165908" y="1992186"/>
              <a:ext cx="2711917" cy="332198"/>
            </a:xfrm>
            <a:prstGeom prst="rect">
              <a:avLst/>
            </a:prstGeom>
            <a:noFill/>
          </p:spPr>
          <p:txBody>
            <a:bodyPr wrap="square" rtlCol="0">
              <a:spAutoFit/>
            </a:bodyPr>
            <a:lstStyle/>
            <a:p>
              <a:pPr algn="ctr"/>
              <a:r>
                <a:rPr lang="en-US" sz="2000" dirty="0"/>
                <a:t>Context</a:t>
              </a:r>
            </a:p>
          </p:txBody>
        </p:sp>
        <p:sp>
          <p:nvSpPr>
            <p:cNvPr id="45" name="TextBox 44">
              <a:extLst>
                <a:ext uri="{FF2B5EF4-FFF2-40B4-BE49-F238E27FC236}">
                  <a16:creationId xmlns:a16="http://schemas.microsoft.com/office/drawing/2014/main" id="{93DC9A0C-7C99-7942-B899-30F09EC14E15}"/>
                </a:ext>
              </a:extLst>
            </p:cNvPr>
            <p:cNvSpPr txBox="1"/>
            <p:nvPr/>
          </p:nvSpPr>
          <p:spPr>
            <a:xfrm>
              <a:off x="165909" y="3696013"/>
              <a:ext cx="2711917" cy="332198"/>
            </a:xfrm>
            <a:prstGeom prst="rect">
              <a:avLst/>
            </a:prstGeom>
            <a:noFill/>
          </p:spPr>
          <p:txBody>
            <a:bodyPr wrap="square" rtlCol="0">
              <a:spAutoFit/>
            </a:bodyPr>
            <a:lstStyle/>
            <a:p>
              <a:pPr algn="ctr"/>
              <a:r>
                <a:rPr lang="en-US" sz="2000" dirty="0"/>
                <a:t>Background</a:t>
              </a:r>
            </a:p>
          </p:txBody>
        </p:sp>
        <p:pic>
          <p:nvPicPr>
            <p:cNvPr id="91" name="Graphic 90" descr="Group success with solid fill">
              <a:extLst>
                <a:ext uri="{FF2B5EF4-FFF2-40B4-BE49-F238E27FC236}">
                  <a16:creationId xmlns:a16="http://schemas.microsoft.com/office/drawing/2014/main" id="{8D07769F-0E80-234A-959D-C4678EC142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7941" y="2623981"/>
              <a:ext cx="914400" cy="914400"/>
            </a:xfrm>
            <a:prstGeom prst="rect">
              <a:avLst/>
            </a:prstGeom>
          </p:spPr>
        </p:pic>
      </p:grpSp>
      <p:grpSp>
        <p:nvGrpSpPr>
          <p:cNvPr id="159" name="Group 158" descr="Student">
            <a:extLst>
              <a:ext uri="{FF2B5EF4-FFF2-40B4-BE49-F238E27FC236}">
                <a16:creationId xmlns:a16="http://schemas.microsoft.com/office/drawing/2014/main" id="{3BB9BEC8-06A9-254F-B633-DAB08415A3ED}"/>
              </a:ext>
            </a:extLst>
          </p:cNvPr>
          <p:cNvGrpSpPr/>
          <p:nvPr/>
        </p:nvGrpSpPr>
        <p:grpSpPr>
          <a:xfrm>
            <a:off x="27139" y="853106"/>
            <a:ext cx="2711917" cy="2462660"/>
            <a:chOff x="27139" y="853106"/>
            <a:chExt cx="2711917" cy="2462660"/>
          </a:xfrm>
        </p:grpSpPr>
        <p:sp>
          <p:nvSpPr>
            <p:cNvPr id="94" name="Oval 93">
              <a:extLst>
                <a:ext uri="{FF2B5EF4-FFF2-40B4-BE49-F238E27FC236}">
                  <a16:creationId xmlns:a16="http://schemas.microsoft.com/office/drawing/2014/main" id="{DDCA4375-ED9B-C149-925E-142BD8124396}"/>
                </a:ext>
              </a:extLst>
            </p:cNvPr>
            <p:cNvSpPr/>
            <p:nvPr/>
          </p:nvSpPr>
          <p:spPr>
            <a:xfrm>
              <a:off x="151769" y="853106"/>
              <a:ext cx="2462661" cy="2462660"/>
            </a:xfrm>
            <a:prstGeom prst="ellipse">
              <a:avLst/>
            </a:prstGeom>
            <a:solidFill>
              <a:srgbClr val="FFA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A person in a yellow circle">
              <a:extLst>
                <a:ext uri="{FF2B5EF4-FFF2-40B4-BE49-F238E27FC236}">
                  <a16:creationId xmlns:a16="http://schemas.microsoft.com/office/drawing/2014/main" id="{705D4FAD-517B-C243-AA8B-4029B0528C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7567" y="1630268"/>
              <a:ext cx="1131059" cy="1131058"/>
            </a:xfrm>
            <a:prstGeom prst="rect">
              <a:avLst/>
            </a:prstGeom>
          </p:spPr>
        </p:pic>
        <p:sp>
          <p:nvSpPr>
            <p:cNvPr id="98" name="TextBox 97">
              <a:extLst>
                <a:ext uri="{FF2B5EF4-FFF2-40B4-BE49-F238E27FC236}">
                  <a16:creationId xmlns:a16="http://schemas.microsoft.com/office/drawing/2014/main" id="{4DE4F9DE-8302-F94F-982E-24C01D77119F}"/>
                </a:ext>
              </a:extLst>
            </p:cNvPr>
            <p:cNvSpPr txBox="1"/>
            <p:nvPr/>
          </p:nvSpPr>
          <p:spPr>
            <a:xfrm>
              <a:off x="27139" y="1087823"/>
              <a:ext cx="2711917" cy="400110"/>
            </a:xfrm>
            <a:prstGeom prst="rect">
              <a:avLst/>
            </a:prstGeom>
            <a:noFill/>
          </p:spPr>
          <p:txBody>
            <a:bodyPr wrap="square" rtlCol="0">
              <a:spAutoFit/>
            </a:bodyPr>
            <a:lstStyle/>
            <a:p>
              <a:pPr algn="ctr"/>
              <a:r>
                <a:rPr lang="en-US" sz="2000" dirty="0"/>
                <a:t>Student</a:t>
              </a:r>
            </a:p>
          </p:txBody>
        </p:sp>
      </p:grpSp>
      <p:grpSp>
        <p:nvGrpSpPr>
          <p:cNvPr id="102" name="Group 101" descr="Career">
            <a:extLst>
              <a:ext uri="{FF2B5EF4-FFF2-40B4-BE49-F238E27FC236}">
                <a16:creationId xmlns:a16="http://schemas.microsoft.com/office/drawing/2014/main" id="{DB510ECB-7AC2-A84B-BE37-0EC881824E11}"/>
              </a:ext>
            </a:extLst>
          </p:cNvPr>
          <p:cNvGrpSpPr/>
          <p:nvPr/>
        </p:nvGrpSpPr>
        <p:grpSpPr>
          <a:xfrm>
            <a:off x="10577384" y="2893466"/>
            <a:ext cx="1462847" cy="1122480"/>
            <a:chOff x="6788990" y="1677349"/>
            <a:chExt cx="2187146" cy="808134"/>
          </a:xfrm>
        </p:grpSpPr>
        <p:sp>
          <p:nvSpPr>
            <p:cNvPr id="103" name="Rectangle 102">
              <a:extLst>
                <a:ext uri="{FF2B5EF4-FFF2-40B4-BE49-F238E27FC236}">
                  <a16:creationId xmlns:a16="http://schemas.microsoft.com/office/drawing/2014/main" id="{E352CE7B-8ACC-E249-9730-248C69D4FD1C}"/>
                </a:ext>
              </a:extLst>
            </p:cNvPr>
            <p:cNvSpPr/>
            <p:nvPr/>
          </p:nvSpPr>
          <p:spPr>
            <a:xfrm>
              <a:off x="6788990" y="1677349"/>
              <a:ext cx="2187146" cy="80813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4" name="TextBox 103">
              <a:extLst>
                <a:ext uri="{FF2B5EF4-FFF2-40B4-BE49-F238E27FC236}">
                  <a16:creationId xmlns:a16="http://schemas.microsoft.com/office/drawing/2014/main" id="{90E2A06B-EAEA-A248-AB6C-E4E3480896AF}"/>
                </a:ext>
              </a:extLst>
            </p:cNvPr>
            <p:cNvSpPr txBox="1"/>
            <p:nvPr/>
          </p:nvSpPr>
          <p:spPr>
            <a:xfrm>
              <a:off x="6788990" y="1903982"/>
              <a:ext cx="2187146" cy="243020"/>
            </a:xfrm>
            <a:prstGeom prst="rect">
              <a:avLst/>
            </a:prstGeom>
            <a:noFill/>
          </p:spPr>
          <p:txBody>
            <a:bodyPr wrap="square" rtlCol="0">
              <a:spAutoFit/>
            </a:bodyPr>
            <a:lstStyle/>
            <a:p>
              <a:pPr algn="ctr"/>
              <a:r>
                <a:rPr lang="en-US" sz="2000" dirty="0">
                  <a:solidFill>
                    <a:schemeClr val="bg1"/>
                  </a:solidFill>
                </a:rPr>
                <a:t>Career </a:t>
              </a:r>
            </a:p>
          </p:txBody>
        </p:sp>
      </p:grpSp>
      <p:cxnSp>
        <p:nvCxnSpPr>
          <p:cNvPr id="108" name="Straight Arrow Connector 107" descr="Bidirectional arrow between student and context and background">
            <a:extLst>
              <a:ext uri="{FF2B5EF4-FFF2-40B4-BE49-F238E27FC236}">
                <a16:creationId xmlns:a16="http://schemas.microsoft.com/office/drawing/2014/main" id="{FDBFC8D2-1EAC-AA42-945B-7BE425A8AE11}"/>
              </a:ext>
            </a:extLst>
          </p:cNvPr>
          <p:cNvCxnSpPr>
            <a:cxnSpLocks/>
          </p:cNvCxnSpPr>
          <p:nvPr/>
        </p:nvCxnSpPr>
        <p:spPr>
          <a:xfrm>
            <a:off x="1383100" y="3216910"/>
            <a:ext cx="858" cy="576018"/>
          </a:xfrm>
          <a:prstGeom prst="straightConnector1">
            <a:avLst/>
          </a:prstGeom>
          <a:ln w="635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descr="Arrow to Learning Experiences">
            <a:extLst>
              <a:ext uri="{FF2B5EF4-FFF2-40B4-BE49-F238E27FC236}">
                <a16:creationId xmlns:a16="http://schemas.microsoft.com/office/drawing/2014/main" id="{1D896192-7DD6-6E4C-95A2-B05A11BB7E87}"/>
              </a:ext>
            </a:extLst>
          </p:cNvPr>
          <p:cNvCxnSpPr>
            <a:cxnSpLocks/>
          </p:cNvCxnSpPr>
          <p:nvPr/>
        </p:nvCxnSpPr>
        <p:spPr>
          <a:xfrm>
            <a:off x="2490783" y="2515358"/>
            <a:ext cx="387036" cy="26940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descr="Arrow to Learning Experiences">
            <a:extLst>
              <a:ext uri="{FF2B5EF4-FFF2-40B4-BE49-F238E27FC236}">
                <a16:creationId xmlns:a16="http://schemas.microsoft.com/office/drawing/2014/main" id="{9828892E-2FF1-2C4E-9D26-18A05A124821}"/>
              </a:ext>
            </a:extLst>
          </p:cNvPr>
          <p:cNvCxnSpPr>
            <a:cxnSpLocks/>
          </p:cNvCxnSpPr>
          <p:nvPr/>
        </p:nvCxnSpPr>
        <p:spPr>
          <a:xfrm flipV="1">
            <a:off x="2448759" y="4057883"/>
            <a:ext cx="429060" cy="36340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descr="Arrow to self-efficacy">
            <a:extLst>
              <a:ext uri="{FF2B5EF4-FFF2-40B4-BE49-F238E27FC236}">
                <a16:creationId xmlns:a16="http://schemas.microsoft.com/office/drawing/2014/main" id="{83F6601B-994B-514B-AAB3-51F600CE386E}"/>
              </a:ext>
            </a:extLst>
          </p:cNvPr>
          <p:cNvCxnSpPr>
            <a:cxnSpLocks/>
          </p:cNvCxnSpPr>
          <p:nvPr/>
        </p:nvCxnSpPr>
        <p:spPr>
          <a:xfrm flipV="1">
            <a:off x="4809095" y="1952863"/>
            <a:ext cx="407738" cy="61522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descr="Arrow to outcome expectations">
            <a:extLst>
              <a:ext uri="{FF2B5EF4-FFF2-40B4-BE49-F238E27FC236}">
                <a16:creationId xmlns:a16="http://schemas.microsoft.com/office/drawing/2014/main" id="{AC7B16F6-301C-FF48-9E05-8A99E6F3A708}"/>
              </a:ext>
            </a:extLst>
          </p:cNvPr>
          <p:cNvCxnSpPr>
            <a:cxnSpLocks/>
          </p:cNvCxnSpPr>
          <p:nvPr/>
        </p:nvCxnSpPr>
        <p:spPr>
          <a:xfrm>
            <a:off x="4790106" y="4272670"/>
            <a:ext cx="426727" cy="64475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descr="Arrow to outcome expectations">
            <a:extLst>
              <a:ext uri="{FF2B5EF4-FFF2-40B4-BE49-F238E27FC236}">
                <a16:creationId xmlns:a16="http://schemas.microsoft.com/office/drawing/2014/main" id="{AC1DF08B-73D9-C44E-B742-1E88FA91D17F}"/>
              </a:ext>
            </a:extLst>
          </p:cNvPr>
          <p:cNvCxnSpPr>
            <a:stCxn id="59" idx="2"/>
          </p:cNvCxnSpPr>
          <p:nvPr/>
        </p:nvCxnSpPr>
        <p:spPr>
          <a:xfrm flipH="1">
            <a:off x="5725282" y="1940579"/>
            <a:ext cx="1" cy="297684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descr="Arrow to goals">
            <a:extLst>
              <a:ext uri="{FF2B5EF4-FFF2-40B4-BE49-F238E27FC236}">
                <a16:creationId xmlns:a16="http://schemas.microsoft.com/office/drawing/2014/main" id="{952D22A5-79BB-794C-9EBF-359780791AC4}"/>
              </a:ext>
            </a:extLst>
          </p:cNvPr>
          <p:cNvCxnSpPr>
            <a:cxnSpLocks/>
          </p:cNvCxnSpPr>
          <p:nvPr/>
        </p:nvCxnSpPr>
        <p:spPr>
          <a:xfrm>
            <a:off x="7578237" y="3454706"/>
            <a:ext cx="378258"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descr="Arrow to actions">
            <a:extLst>
              <a:ext uri="{FF2B5EF4-FFF2-40B4-BE49-F238E27FC236}">
                <a16:creationId xmlns:a16="http://schemas.microsoft.com/office/drawing/2014/main" id="{37A8D03C-60DD-1641-B915-706714B4C985}"/>
              </a:ext>
            </a:extLst>
          </p:cNvPr>
          <p:cNvCxnSpPr>
            <a:cxnSpLocks/>
          </p:cNvCxnSpPr>
          <p:nvPr/>
        </p:nvCxnSpPr>
        <p:spPr>
          <a:xfrm>
            <a:off x="8897547" y="3477309"/>
            <a:ext cx="378258"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descr="Arrow to career">
            <a:extLst>
              <a:ext uri="{FF2B5EF4-FFF2-40B4-BE49-F238E27FC236}">
                <a16:creationId xmlns:a16="http://schemas.microsoft.com/office/drawing/2014/main" id="{D18DC502-DCB4-834B-A51C-C1A037B2712E}"/>
              </a:ext>
            </a:extLst>
          </p:cNvPr>
          <p:cNvCxnSpPr>
            <a:cxnSpLocks/>
          </p:cNvCxnSpPr>
          <p:nvPr/>
        </p:nvCxnSpPr>
        <p:spPr>
          <a:xfrm>
            <a:off x="10199126" y="3439839"/>
            <a:ext cx="378258"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descr="Arrow to interests">
            <a:extLst>
              <a:ext uri="{FF2B5EF4-FFF2-40B4-BE49-F238E27FC236}">
                <a16:creationId xmlns:a16="http://schemas.microsoft.com/office/drawing/2014/main" id="{3C174BCE-025B-6040-A738-CC7B285CA727}"/>
              </a:ext>
            </a:extLst>
          </p:cNvPr>
          <p:cNvCxnSpPr>
            <a:cxnSpLocks/>
            <a:stCxn id="61" idx="3"/>
          </p:cNvCxnSpPr>
          <p:nvPr/>
        </p:nvCxnSpPr>
        <p:spPr>
          <a:xfrm>
            <a:off x="6509825" y="1495717"/>
            <a:ext cx="541790" cy="151738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descr="Arrow to goals">
            <a:extLst>
              <a:ext uri="{FF2B5EF4-FFF2-40B4-BE49-F238E27FC236}">
                <a16:creationId xmlns:a16="http://schemas.microsoft.com/office/drawing/2014/main" id="{61F41DC2-6D41-2E43-B7A9-7F98140385C4}"/>
              </a:ext>
            </a:extLst>
          </p:cNvPr>
          <p:cNvCxnSpPr>
            <a:cxnSpLocks/>
            <a:stCxn id="61" idx="3"/>
            <a:endCxn id="81" idx="0"/>
          </p:cNvCxnSpPr>
          <p:nvPr/>
        </p:nvCxnSpPr>
        <p:spPr>
          <a:xfrm>
            <a:off x="6509825" y="1495717"/>
            <a:ext cx="1843370" cy="160632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descr="Arrow to actions">
            <a:extLst>
              <a:ext uri="{FF2B5EF4-FFF2-40B4-BE49-F238E27FC236}">
                <a16:creationId xmlns:a16="http://schemas.microsoft.com/office/drawing/2014/main" id="{CFAA4495-FACB-6F45-B819-C717F9BBA554}"/>
              </a:ext>
            </a:extLst>
          </p:cNvPr>
          <p:cNvCxnSpPr>
            <a:cxnSpLocks/>
            <a:stCxn id="61" idx="3"/>
            <a:endCxn id="84" idx="0"/>
          </p:cNvCxnSpPr>
          <p:nvPr/>
        </p:nvCxnSpPr>
        <p:spPr>
          <a:xfrm>
            <a:off x="6509825" y="1495717"/>
            <a:ext cx="3144949" cy="160466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descr="Arrow to interests">
            <a:extLst>
              <a:ext uri="{FF2B5EF4-FFF2-40B4-BE49-F238E27FC236}">
                <a16:creationId xmlns:a16="http://schemas.microsoft.com/office/drawing/2014/main" id="{1F6F9F6F-9C79-D946-A405-B3AD553220B7}"/>
              </a:ext>
            </a:extLst>
          </p:cNvPr>
          <p:cNvCxnSpPr>
            <a:cxnSpLocks/>
            <a:stCxn id="79" idx="3"/>
            <a:endCxn id="66" idx="2"/>
          </p:cNvCxnSpPr>
          <p:nvPr/>
        </p:nvCxnSpPr>
        <p:spPr>
          <a:xfrm flipV="1">
            <a:off x="6509825" y="3794288"/>
            <a:ext cx="541791" cy="152908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descr="Arrow to goals">
            <a:extLst>
              <a:ext uri="{FF2B5EF4-FFF2-40B4-BE49-F238E27FC236}">
                <a16:creationId xmlns:a16="http://schemas.microsoft.com/office/drawing/2014/main" id="{92244BAC-2AFF-004C-9952-405A0E6AB663}"/>
              </a:ext>
            </a:extLst>
          </p:cNvPr>
          <p:cNvCxnSpPr>
            <a:cxnSpLocks/>
            <a:stCxn id="79" idx="3"/>
            <a:endCxn id="81" idx="2"/>
          </p:cNvCxnSpPr>
          <p:nvPr/>
        </p:nvCxnSpPr>
        <p:spPr>
          <a:xfrm flipV="1">
            <a:off x="6509825" y="3810940"/>
            <a:ext cx="1843370" cy="151242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descr="Arrow to actions">
            <a:extLst>
              <a:ext uri="{FF2B5EF4-FFF2-40B4-BE49-F238E27FC236}">
                <a16:creationId xmlns:a16="http://schemas.microsoft.com/office/drawing/2014/main" id="{6E7E35C6-8711-B44D-BC9D-65CB2F8151E9}"/>
              </a:ext>
            </a:extLst>
          </p:cNvPr>
          <p:cNvCxnSpPr>
            <a:cxnSpLocks/>
            <a:stCxn id="79" idx="3"/>
          </p:cNvCxnSpPr>
          <p:nvPr/>
        </p:nvCxnSpPr>
        <p:spPr>
          <a:xfrm flipV="1">
            <a:off x="6509825" y="3854816"/>
            <a:ext cx="2956745" cy="146855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5" name="Group 154" descr="Contextual influences">
            <a:extLst>
              <a:ext uri="{FF2B5EF4-FFF2-40B4-BE49-F238E27FC236}">
                <a16:creationId xmlns:a16="http://schemas.microsoft.com/office/drawing/2014/main" id="{F982A65C-936C-0549-8F85-B87240BA1E46}"/>
              </a:ext>
            </a:extLst>
          </p:cNvPr>
          <p:cNvGrpSpPr/>
          <p:nvPr/>
        </p:nvGrpSpPr>
        <p:grpSpPr>
          <a:xfrm>
            <a:off x="7253416" y="148503"/>
            <a:ext cx="4786815" cy="882317"/>
            <a:chOff x="6788990" y="1677350"/>
            <a:chExt cx="2187146" cy="633022"/>
          </a:xfrm>
        </p:grpSpPr>
        <p:sp>
          <p:nvSpPr>
            <p:cNvPr id="156" name="Rectangle 155">
              <a:extLst>
                <a:ext uri="{FF2B5EF4-FFF2-40B4-BE49-F238E27FC236}">
                  <a16:creationId xmlns:a16="http://schemas.microsoft.com/office/drawing/2014/main" id="{FBAD78F7-C163-CD43-B064-BC8DB4BDB3A6}"/>
                </a:ext>
              </a:extLst>
            </p:cNvPr>
            <p:cNvSpPr/>
            <p:nvPr/>
          </p:nvSpPr>
          <p:spPr>
            <a:xfrm>
              <a:off x="6788990" y="1677350"/>
              <a:ext cx="2187146" cy="63302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7" name="TextBox 156">
              <a:extLst>
                <a:ext uri="{FF2B5EF4-FFF2-40B4-BE49-F238E27FC236}">
                  <a16:creationId xmlns:a16="http://schemas.microsoft.com/office/drawing/2014/main" id="{D6E5BF0D-CF0E-C64F-BD74-78BBC72C0741}"/>
                </a:ext>
              </a:extLst>
            </p:cNvPr>
            <p:cNvSpPr txBox="1"/>
            <p:nvPr/>
          </p:nvSpPr>
          <p:spPr>
            <a:xfrm>
              <a:off x="6788990" y="1774377"/>
              <a:ext cx="2187146" cy="287059"/>
            </a:xfrm>
            <a:prstGeom prst="rect">
              <a:avLst/>
            </a:prstGeom>
            <a:noFill/>
          </p:spPr>
          <p:txBody>
            <a:bodyPr wrap="square" rtlCol="0">
              <a:spAutoFit/>
            </a:bodyPr>
            <a:lstStyle/>
            <a:p>
              <a:pPr algn="ctr"/>
              <a:r>
                <a:rPr lang="en-US" sz="2000" dirty="0"/>
                <a:t>Contextual Influences </a:t>
              </a:r>
            </a:p>
          </p:txBody>
        </p:sp>
      </p:grpSp>
      <p:sp>
        <p:nvSpPr>
          <p:cNvPr id="52" name="TextBox 51">
            <a:extLst>
              <a:ext uri="{FF2B5EF4-FFF2-40B4-BE49-F238E27FC236}">
                <a16:creationId xmlns:a16="http://schemas.microsoft.com/office/drawing/2014/main" id="{9911F609-1F57-CE4B-99D4-51992FD00F46}"/>
              </a:ext>
            </a:extLst>
          </p:cNvPr>
          <p:cNvSpPr txBox="1"/>
          <p:nvPr/>
        </p:nvSpPr>
        <p:spPr>
          <a:xfrm>
            <a:off x="123568" y="6364415"/>
            <a:ext cx="1717008" cy="369332"/>
          </a:xfrm>
          <a:prstGeom prst="rect">
            <a:avLst/>
          </a:prstGeom>
          <a:noFill/>
        </p:spPr>
        <p:txBody>
          <a:bodyPr wrap="none" rtlCol="0">
            <a:spAutoFit/>
          </a:bodyPr>
          <a:lstStyle/>
          <a:p>
            <a:r>
              <a:rPr lang="en-US" dirty="0"/>
              <a:t>Lent et al (2002)</a:t>
            </a:r>
          </a:p>
        </p:txBody>
      </p:sp>
    </p:spTree>
    <p:extLst>
      <p:ext uri="{BB962C8B-B14F-4D97-AF65-F5344CB8AC3E}">
        <p14:creationId xmlns:p14="http://schemas.microsoft.com/office/powerpoint/2010/main" val="1741160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7CEBE-CE6B-A64F-9F7B-BE12D3C578FB}"/>
              </a:ext>
            </a:extLst>
          </p:cNvPr>
          <p:cNvSpPr>
            <a:spLocks noGrp="1"/>
          </p:cNvSpPr>
          <p:nvPr>
            <p:ph type="title"/>
          </p:nvPr>
        </p:nvSpPr>
        <p:spPr>
          <a:xfrm>
            <a:off x="3200400" y="556994"/>
            <a:ext cx="8153399" cy="1672499"/>
          </a:xfrm>
        </p:spPr>
        <p:txBody>
          <a:bodyPr vert="horz" lIns="91440" tIns="45720" rIns="91440" bIns="45720" rtlCol="0" anchor="ctr">
            <a:normAutofit/>
          </a:bodyPr>
          <a:lstStyle/>
          <a:p>
            <a:r>
              <a:rPr lang="en-US" sz="4000" b="1" dirty="0">
                <a:latin typeface="Arial" panose="020B0604020202020204" pitchFamily="34" charset="0"/>
                <a:cs typeface="Arial" panose="020B0604020202020204" pitchFamily="34" charset="0"/>
              </a:rPr>
              <a:t>Big Picture</a:t>
            </a:r>
            <a:endParaRPr lang="en-US" sz="4000" b="1" kern="1200" dirty="0">
              <a:solidFill>
                <a:schemeClr val="tx1"/>
              </a:solidFill>
              <a:latin typeface="Arial" panose="020B0604020202020204" pitchFamily="34" charset="0"/>
              <a:cs typeface="Arial" panose="020B0604020202020204" pitchFamily="34" charset="0"/>
            </a:endParaRPr>
          </a:p>
        </p:txBody>
      </p:sp>
      <p:pic>
        <p:nvPicPr>
          <p:cNvPr id="7" name="Picture 6" descr="Magnifying glass on clear background">
            <a:extLst>
              <a:ext uri="{FF2B5EF4-FFF2-40B4-BE49-F238E27FC236}">
                <a16:creationId xmlns:a16="http://schemas.microsoft.com/office/drawing/2014/main" id="{2389F63D-045D-D7C6-143B-461164F3D2F7}"/>
              </a:ext>
            </a:extLst>
          </p:cNvPr>
          <p:cNvPicPr>
            <a:picLocks noChangeAspect="1"/>
          </p:cNvPicPr>
          <p:nvPr/>
        </p:nvPicPr>
        <p:blipFill rotWithShape="1">
          <a:blip r:embed="rId3"/>
          <a:srcRect l="33098" r="6820"/>
          <a:stretch/>
        </p:blipFill>
        <p:spPr>
          <a:xfrm>
            <a:off x="-4642" y="10"/>
            <a:ext cx="3006061" cy="3339639"/>
          </a:xfrm>
          <a:prstGeom prst="rect">
            <a:avLst/>
          </a:prstGeom>
        </p:spPr>
      </p:pic>
      <p:sp>
        <p:nvSpPr>
          <p:cNvPr id="3" name="Title 1">
            <a:extLst>
              <a:ext uri="{FF2B5EF4-FFF2-40B4-BE49-F238E27FC236}">
                <a16:creationId xmlns:a16="http://schemas.microsoft.com/office/drawing/2014/main" id="{FA0B5F84-B145-514B-9D54-5D3C6007AEB9}"/>
              </a:ext>
            </a:extLst>
          </p:cNvPr>
          <p:cNvSpPr txBox="1">
            <a:spLocks/>
          </p:cNvSpPr>
          <p:nvPr/>
        </p:nvSpPr>
        <p:spPr>
          <a:xfrm>
            <a:off x="6600265" y="2413645"/>
            <a:ext cx="4753534" cy="3694734"/>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2000" b="1">
                <a:latin typeface="Arial" panose="020B0604020202020204" pitchFamily="34" charset="0"/>
                <a:ea typeface="+mn-ea"/>
                <a:cs typeface="Arial" panose="020B0604020202020204" pitchFamily="34" charset="0"/>
              </a:rPr>
              <a:t>Statements about ability and skill translate to self-efficacy about work</a:t>
            </a:r>
          </a:p>
        </p:txBody>
      </p:sp>
      <p:sp>
        <p:nvSpPr>
          <p:cNvPr id="4" name="Title 1">
            <a:extLst>
              <a:ext uri="{FF2B5EF4-FFF2-40B4-BE49-F238E27FC236}">
                <a16:creationId xmlns:a16="http://schemas.microsoft.com/office/drawing/2014/main" id="{F2694F05-5222-354F-BF8D-0F5D5D5595A2}"/>
              </a:ext>
            </a:extLst>
          </p:cNvPr>
          <p:cNvSpPr txBox="1">
            <a:spLocks/>
          </p:cNvSpPr>
          <p:nvPr/>
        </p:nvSpPr>
        <p:spPr>
          <a:xfrm>
            <a:off x="940434" y="2485641"/>
            <a:ext cx="4957119" cy="4100510"/>
          </a:xfrm>
          <a:prstGeom prst="rect">
            <a:avLst/>
          </a:prstGeom>
          <a:solidFill>
            <a:schemeClr val="accent1">
              <a:lumMod val="50000"/>
            </a:schemeClr>
          </a:solidFill>
          <a:ln w="635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2400" b="1" dirty="0">
              <a:solidFill>
                <a:schemeClr val="bg1"/>
              </a:solidFill>
              <a:latin typeface="Arial" panose="020B0604020202020204" pitchFamily="34" charset="0"/>
              <a:cs typeface="Arial" panose="020B0604020202020204" pitchFamily="34" charset="0"/>
            </a:endParaRPr>
          </a:p>
          <a:p>
            <a:pPr>
              <a:spcAft>
                <a:spcPts val="600"/>
              </a:spcAft>
            </a:pPr>
            <a:r>
              <a:rPr lang="en-US" sz="2400" b="1" dirty="0">
                <a:solidFill>
                  <a:schemeClr val="bg1"/>
                </a:solidFill>
                <a:latin typeface="Arial" panose="020B0604020202020204" pitchFamily="34" charset="0"/>
                <a:cs typeface="Arial" panose="020B0604020202020204" pitchFamily="34" charset="0"/>
              </a:rPr>
              <a:t>Demonstrate:</a:t>
            </a:r>
          </a:p>
          <a:p>
            <a:pPr>
              <a:spcAft>
                <a:spcPts val="600"/>
              </a:spcAft>
            </a:pPr>
            <a:endParaRPr lang="en-US" sz="2400" dirty="0">
              <a:solidFill>
                <a:schemeClr val="bg1"/>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sz="2400" i="1" dirty="0">
                <a:solidFill>
                  <a:schemeClr val="bg1"/>
                </a:solidFill>
                <a:latin typeface="Arial" panose="020B0604020202020204" pitchFamily="34" charset="0"/>
                <a:cs typeface="Arial" panose="020B0604020202020204" pitchFamily="34" charset="0"/>
              </a:rPr>
              <a:t>Curiosity</a:t>
            </a:r>
          </a:p>
          <a:p>
            <a:pPr marL="342900" indent="-342900">
              <a:spcAft>
                <a:spcPts val="600"/>
              </a:spcAft>
              <a:buFont typeface="Arial" panose="020B0604020202020204" pitchFamily="34" charset="0"/>
              <a:buChar char="•"/>
            </a:pPr>
            <a:r>
              <a:rPr lang="en-US" sz="2400" i="1" dirty="0">
                <a:solidFill>
                  <a:schemeClr val="bg1"/>
                </a:solidFill>
                <a:latin typeface="Arial" panose="020B0604020202020204" pitchFamily="34" charset="0"/>
                <a:cs typeface="Arial" panose="020B0604020202020204" pitchFamily="34" charset="0"/>
              </a:rPr>
              <a:t>Non-Judgement</a:t>
            </a:r>
          </a:p>
          <a:p>
            <a:pPr marL="342900" indent="-342900">
              <a:spcAft>
                <a:spcPts val="600"/>
              </a:spcAft>
              <a:buFont typeface="Arial" panose="020B0604020202020204" pitchFamily="34" charset="0"/>
              <a:buChar char="•"/>
            </a:pPr>
            <a:r>
              <a:rPr lang="en-US" sz="2400" i="1" dirty="0">
                <a:solidFill>
                  <a:schemeClr val="bg1"/>
                </a:solidFill>
                <a:latin typeface="Arial" panose="020B0604020202020204" pitchFamily="34" charset="0"/>
                <a:cs typeface="Arial" panose="020B0604020202020204" pitchFamily="34" charset="0"/>
              </a:rPr>
              <a:t>Excitement</a:t>
            </a:r>
          </a:p>
          <a:p>
            <a:pPr marL="342900" indent="-342900">
              <a:spcAft>
                <a:spcPts val="600"/>
              </a:spcAft>
              <a:buFont typeface="Arial" panose="020B0604020202020204" pitchFamily="34" charset="0"/>
              <a:buChar char="•"/>
            </a:pPr>
            <a:r>
              <a:rPr lang="en-US" sz="2400" i="1" dirty="0">
                <a:solidFill>
                  <a:schemeClr val="bg1"/>
                </a:solidFill>
                <a:latin typeface="Arial" panose="020B0604020202020204" pitchFamily="34" charset="0"/>
                <a:cs typeface="Arial" panose="020B0604020202020204" pitchFamily="34" charset="0"/>
              </a:rPr>
              <a:t>Openness</a:t>
            </a:r>
          </a:p>
          <a:p>
            <a:pPr marL="342900" indent="-342900">
              <a:spcAft>
                <a:spcPts val="600"/>
              </a:spcAft>
              <a:buFont typeface="Arial" panose="020B0604020202020204" pitchFamily="34" charset="0"/>
              <a:buChar char="•"/>
            </a:pPr>
            <a:r>
              <a:rPr lang="en-US" sz="2400" i="1" dirty="0">
                <a:solidFill>
                  <a:schemeClr val="bg1"/>
                </a:solidFill>
                <a:latin typeface="Arial" panose="020B0604020202020204" pitchFamily="34" charset="0"/>
                <a:cs typeface="Arial" panose="020B0604020202020204" pitchFamily="34" charset="0"/>
              </a:rPr>
              <a:t>Respect</a:t>
            </a: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089B033-7480-9640-B5CB-8A6170F16AE5}"/>
              </a:ext>
            </a:extLst>
          </p:cNvPr>
          <p:cNvSpPr txBox="1">
            <a:spLocks/>
          </p:cNvSpPr>
          <p:nvPr/>
        </p:nvSpPr>
        <p:spPr>
          <a:xfrm>
            <a:off x="6396683" y="2485641"/>
            <a:ext cx="4957119" cy="4100510"/>
          </a:xfrm>
          <a:prstGeom prst="rect">
            <a:avLst/>
          </a:prstGeom>
          <a:solidFill>
            <a:srgbClr val="BF3E5B"/>
          </a:solidFill>
          <a:ln w="635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2400" b="1" dirty="0">
              <a:solidFill>
                <a:schemeClr val="bg1"/>
              </a:solidFill>
              <a:latin typeface="Arial" panose="020B0604020202020204" pitchFamily="34" charset="0"/>
              <a:cs typeface="Arial" panose="020B0604020202020204" pitchFamily="34" charset="0"/>
            </a:endParaRPr>
          </a:p>
          <a:p>
            <a:pPr>
              <a:spcAft>
                <a:spcPts val="600"/>
              </a:spcAft>
            </a:pPr>
            <a:endParaRPr lang="en-US" sz="2400" b="1" dirty="0">
              <a:solidFill>
                <a:schemeClr val="bg1"/>
              </a:solidFill>
              <a:latin typeface="Arial" panose="020B0604020202020204" pitchFamily="34" charset="0"/>
              <a:cs typeface="Arial" panose="020B0604020202020204" pitchFamily="34" charset="0"/>
            </a:endParaRPr>
          </a:p>
          <a:p>
            <a:pPr>
              <a:spcAft>
                <a:spcPts val="600"/>
              </a:spcAft>
            </a:pPr>
            <a:r>
              <a:rPr lang="en-US" sz="2400" b="1" dirty="0">
                <a:solidFill>
                  <a:schemeClr val="bg1"/>
                </a:solidFill>
                <a:latin typeface="Arial" panose="020B0604020202020204" pitchFamily="34" charset="0"/>
                <a:cs typeface="Arial" panose="020B0604020202020204" pitchFamily="34" charset="0"/>
              </a:rPr>
              <a:t>By:</a:t>
            </a:r>
          </a:p>
          <a:p>
            <a:pPr>
              <a:spcAft>
                <a:spcPts val="600"/>
              </a:spcAft>
            </a:pPr>
            <a:endParaRPr lang="en-US" sz="2400" dirty="0">
              <a:solidFill>
                <a:schemeClr val="bg1"/>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sz="2400" i="1" dirty="0">
                <a:solidFill>
                  <a:schemeClr val="bg1"/>
                </a:solidFill>
                <a:latin typeface="Arial" panose="020B0604020202020204" pitchFamily="34" charset="0"/>
                <a:cs typeface="Arial" panose="020B0604020202020204" pitchFamily="34" charset="0"/>
              </a:rPr>
              <a:t>Listening more and talking less</a:t>
            </a:r>
          </a:p>
          <a:p>
            <a:pPr marL="342900" indent="-342900">
              <a:spcAft>
                <a:spcPts val="600"/>
              </a:spcAft>
              <a:buFont typeface="Arial" panose="020B0604020202020204" pitchFamily="34" charset="0"/>
              <a:buChar char="•"/>
            </a:pPr>
            <a:r>
              <a:rPr lang="en-US" sz="2400" i="1" dirty="0">
                <a:solidFill>
                  <a:schemeClr val="bg1"/>
                </a:solidFill>
                <a:latin typeface="Arial" panose="020B0604020202020204" pitchFamily="34" charset="0"/>
                <a:cs typeface="Arial" panose="020B0604020202020204" pitchFamily="34" charset="0"/>
              </a:rPr>
              <a:t>Honoring students’ autonomy</a:t>
            </a:r>
          </a:p>
          <a:p>
            <a:pPr marL="342900" indent="-342900">
              <a:spcAft>
                <a:spcPts val="600"/>
              </a:spcAft>
              <a:buFont typeface="Arial" panose="020B0604020202020204" pitchFamily="34" charset="0"/>
              <a:buChar char="•"/>
            </a:pPr>
            <a:r>
              <a:rPr lang="en-US" sz="2400" i="1" dirty="0">
                <a:solidFill>
                  <a:schemeClr val="bg1"/>
                </a:solidFill>
                <a:latin typeface="Arial" panose="020B0604020202020204" pitchFamily="34" charset="0"/>
                <a:cs typeface="Arial" panose="020B0604020202020204" pitchFamily="34" charset="0"/>
              </a:rPr>
              <a:t>Not providing unsolicited advice</a:t>
            </a:r>
          </a:p>
          <a:p>
            <a:pPr marL="342900" indent="-342900">
              <a:spcAft>
                <a:spcPts val="600"/>
              </a:spcAft>
              <a:buFont typeface="Arial" panose="020B0604020202020204" pitchFamily="34" charset="0"/>
              <a:buChar char="•"/>
            </a:pPr>
            <a:r>
              <a:rPr lang="en-US" sz="2400" i="1" dirty="0">
                <a:solidFill>
                  <a:schemeClr val="bg1"/>
                </a:solidFill>
                <a:latin typeface="Arial" panose="020B0604020202020204" pitchFamily="34" charset="0"/>
                <a:cs typeface="Arial" panose="020B0604020202020204" pitchFamily="34" charset="0"/>
              </a:rPr>
              <a:t>Exploring, not telling</a:t>
            </a:r>
          </a:p>
          <a:p>
            <a:pPr marL="342900" indent="-342900">
              <a:spcAft>
                <a:spcPts val="600"/>
              </a:spcAft>
              <a:buFont typeface="Arial" panose="020B0604020202020204" pitchFamily="34" charset="0"/>
              <a:buChar char="•"/>
            </a:pPr>
            <a:r>
              <a:rPr lang="en-US" sz="2400" i="1" dirty="0">
                <a:solidFill>
                  <a:schemeClr val="bg1"/>
                </a:solidFill>
                <a:latin typeface="Arial" panose="020B0604020202020204" pitchFamily="34" charset="0"/>
                <a:cs typeface="Arial" panose="020B0604020202020204" pitchFamily="34" charset="0"/>
              </a:rPr>
              <a:t>Acknowledging student’s strengths and expertise</a:t>
            </a: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0495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7CEBE-CE6B-A64F-9F7B-BE12D3C578FB}"/>
              </a:ext>
            </a:extLst>
          </p:cNvPr>
          <p:cNvSpPr>
            <a:spLocks noGrp="1"/>
          </p:cNvSpPr>
          <p:nvPr>
            <p:ph type="title"/>
          </p:nvPr>
        </p:nvSpPr>
        <p:spPr>
          <a:xfrm>
            <a:off x="3200400" y="556994"/>
            <a:ext cx="8153399" cy="1672499"/>
          </a:xfrm>
        </p:spPr>
        <p:txBody>
          <a:bodyPr vert="horz" lIns="91440" tIns="45720" rIns="91440" bIns="45720" rtlCol="0" anchor="ctr">
            <a:normAutofit/>
          </a:bodyPr>
          <a:lstStyle/>
          <a:p>
            <a:r>
              <a:rPr lang="en-US" sz="4000" b="1" kern="1200" dirty="0">
                <a:solidFill>
                  <a:schemeClr val="tx1"/>
                </a:solidFill>
                <a:latin typeface="Arial" panose="020B0604020202020204" pitchFamily="34" charset="0"/>
                <a:cs typeface="Arial" panose="020B0604020202020204" pitchFamily="34" charset="0"/>
              </a:rPr>
              <a:t>Self-Efficacy: I can </a:t>
            </a:r>
          </a:p>
        </p:txBody>
      </p:sp>
      <p:pic>
        <p:nvPicPr>
          <p:cNvPr id="7" name="Picture 6" descr="Magnifying glass on clear background">
            <a:extLst>
              <a:ext uri="{FF2B5EF4-FFF2-40B4-BE49-F238E27FC236}">
                <a16:creationId xmlns:a16="http://schemas.microsoft.com/office/drawing/2014/main" id="{2389F63D-045D-D7C6-143B-461164F3D2F7}"/>
              </a:ext>
            </a:extLst>
          </p:cNvPr>
          <p:cNvPicPr>
            <a:picLocks noChangeAspect="1"/>
          </p:cNvPicPr>
          <p:nvPr/>
        </p:nvPicPr>
        <p:blipFill rotWithShape="1">
          <a:blip r:embed="rId3"/>
          <a:srcRect l="33098" r="6820"/>
          <a:stretch/>
        </p:blipFill>
        <p:spPr>
          <a:xfrm>
            <a:off x="-4642" y="10"/>
            <a:ext cx="3006061" cy="3339639"/>
          </a:xfrm>
          <a:prstGeom prst="rect">
            <a:avLst/>
          </a:prstGeom>
        </p:spPr>
      </p:pic>
      <p:sp>
        <p:nvSpPr>
          <p:cNvPr id="3" name="Title 1">
            <a:extLst>
              <a:ext uri="{FF2B5EF4-FFF2-40B4-BE49-F238E27FC236}">
                <a16:creationId xmlns:a16="http://schemas.microsoft.com/office/drawing/2014/main" id="{FA0B5F84-B145-514B-9D54-5D3C6007AEB9}"/>
              </a:ext>
            </a:extLst>
          </p:cNvPr>
          <p:cNvSpPr txBox="1">
            <a:spLocks/>
          </p:cNvSpPr>
          <p:nvPr/>
        </p:nvSpPr>
        <p:spPr>
          <a:xfrm>
            <a:off x="6600265" y="2413645"/>
            <a:ext cx="4753534" cy="3694734"/>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2000" b="1">
                <a:latin typeface="Arial" panose="020B0604020202020204" pitchFamily="34" charset="0"/>
                <a:ea typeface="+mn-ea"/>
                <a:cs typeface="Arial" panose="020B0604020202020204" pitchFamily="34" charset="0"/>
              </a:rPr>
              <a:t>Statements about ability and skill translate to self-efficacy about work</a:t>
            </a:r>
          </a:p>
        </p:txBody>
      </p:sp>
      <p:sp>
        <p:nvSpPr>
          <p:cNvPr id="4" name="Title 1">
            <a:extLst>
              <a:ext uri="{FF2B5EF4-FFF2-40B4-BE49-F238E27FC236}">
                <a16:creationId xmlns:a16="http://schemas.microsoft.com/office/drawing/2014/main" id="{F2694F05-5222-354F-BF8D-0F5D5D5595A2}"/>
              </a:ext>
            </a:extLst>
          </p:cNvPr>
          <p:cNvSpPr txBox="1">
            <a:spLocks/>
          </p:cNvSpPr>
          <p:nvPr/>
        </p:nvSpPr>
        <p:spPr>
          <a:xfrm>
            <a:off x="838200" y="2485641"/>
            <a:ext cx="4957119" cy="4100510"/>
          </a:xfrm>
          <a:prstGeom prst="rect">
            <a:avLst/>
          </a:prstGeom>
          <a:solidFill>
            <a:schemeClr val="accent6">
              <a:lumMod val="75000"/>
            </a:schemeClr>
          </a:solidFill>
          <a:ln w="635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1" dirty="0">
                <a:solidFill>
                  <a:schemeClr val="bg1"/>
                </a:solidFill>
                <a:latin typeface="Arial" panose="020B0604020202020204" pitchFamily="34" charset="0"/>
                <a:cs typeface="Arial" panose="020B0604020202020204" pitchFamily="34" charset="0"/>
              </a:rPr>
              <a:t>Ask:</a:t>
            </a:r>
          </a:p>
          <a:p>
            <a:pPr>
              <a:spcAft>
                <a:spcPts val="600"/>
              </a:spcAft>
            </a:pPr>
            <a:endParaRPr lang="en-US" sz="2400" dirty="0">
              <a:solidFill>
                <a:schemeClr val="bg1"/>
              </a:solidFill>
              <a:latin typeface="Arial" panose="020B0604020202020204" pitchFamily="34" charset="0"/>
              <a:cs typeface="Arial" panose="020B0604020202020204" pitchFamily="34" charset="0"/>
            </a:endParaRPr>
          </a:p>
          <a:p>
            <a:pPr>
              <a:spcAft>
                <a:spcPts val="600"/>
              </a:spcAft>
            </a:pPr>
            <a:r>
              <a:rPr lang="en-US" sz="2400" i="1" dirty="0">
                <a:solidFill>
                  <a:schemeClr val="bg1"/>
                </a:solidFill>
                <a:latin typeface="Arial" panose="020B0604020202020204" pitchFamily="34" charset="0"/>
                <a:cs typeface="Arial" panose="020B0604020202020204" pitchFamily="34" charset="0"/>
              </a:rPr>
              <a:t>Tell me about a time when you set a goal and achieved it.</a:t>
            </a: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r>
              <a:rPr lang="en-US" sz="2400" i="1" dirty="0">
                <a:solidFill>
                  <a:schemeClr val="bg1"/>
                </a:solidFill>
                <a:latin typeface="Arial" panose="020B0604020202020204" pitchFamily="34" charset="0"/>
                <a:cs typeface="Arial" panose="020B0604020202020204" pitchFamily="34" charset="0"/>
              </a:rPr>
              <a:t>How did you achieve this goal?</a:t>
            </a: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r>
              <a:rPr lang="en-US" sz="2400" i="1" dirty="0">
                <a:solidFill>
                  <a:schemeClr val="bg1"/>
                </a:solidFill>
                <a:latin typeface="Arial" panose="020B0604020202020204" pitchFamily="34" charset="0"/>
                <a:cs typeface="Arial" panose="020B0604020202020204" pitchFamily="34" charset="0"/>
              </a:rPr>
              <a:t>What did you learn about what you are good at?</a:t>
            </a:r>
          </a:p>
          <a:p>
            <a:pPr>
              <a:spcAft>
                <a:spcPts val="600"/>
              </a:spcAft>
            </a:pPr>
            <a:endParaRPr lang="en-US" sz="2400" dirty="0">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089B033-7480-9640-B5CB-8A6170F16AE5}"/>
              </a:ext>
            </a:extLst>
          </p:cNvPr>
          <p:cNvSpPr txBox="1">
            <a:spLocks/>
          </p:cNvSpPr>
          <p:nvPr/>
        </p:nvSpPr>
        <p:spPr>
          <a:xfrm>
            <a:off x="6396683" y="2485641"/>
            <a:ext cx="4957119" cy="4100510"/>
          </a:xfrm>
          <a:prstGeom prst="rect">
            <a:avLst/>
          </a:prstGeom>
          <a:solidFill>
            <a:schemeClr val="accent4">
              <a:lumMod val="75000"/>
            </a:schemeClr>
          </a:solidFill>
          <a:ln w="635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1" dirty="0">
                <a:solidFill>
                  <a:schemeClr val="bg1"/>
                </a:solidFill>
                <a:latin typeface="Arial" panose="020B0604020202020204" pitchFamily="34" charset="0"/>
                <a:cs typeface="Arial" panose="020B0604020202020204" pitchFamily="34" charset="0"/>
              </a:rPr>
              <a:t>Notice:</a:t>
            </a:r>
          </a:p>
          <a:p>
            <a:pPr>
              <a:spcAft>
                <a:spcPts val="600"/>
              </a:spcAft>
            </a:pPr>
            <a:endParaRPr lang="en-US" sz="2400" dirty="0">
              <a:solidFill>
                <a:schemeClr val="bg1"/>
              </a:solidFill>
              <a:latin typeface="Arial" panose="020B0604020202020204" pitchFamily="34" charset="0"/>
              <a:cs typeface="Arial" panose="020B0604020202020204" pitchFamily="34" charset="0"/>
            </a:endParaRPr>
          </a:p>
          <a:p>
            <a:pPr>
              <a:spcAft>
                <a:spcPts val="600"/>
              </a:spcAft>
            </a:pPr>
            <a:r>
              <a:rPr lang="en-US" sz="2400" i="1" dirty="0">
                <a:solidFill>
                  <a:schemeClr val="bg1"/>
                </a:solidFill>
                <a:latin typeface="Arial" panose="020B0604020202020204" pitchFamily="34" charset="0"/>
                <a:cs typeface="Arial" panose="020B0604020202020204" pitchFamily="34" charset="0"/>
              </a:rPr>
              <a:t>I just saw you use [insert skill].</a:t>
            </a: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r>
              <a:rPr lang="en-US" sz="2400" i="1" dirty="0">
                <a:solidFill>
                  <a:schemeClr val="bg1"/>
                </a:solidFill>
                <a:latin typeface="Arial" panose="020B0604020202020204" pitchFamily="34" charset="0"/>
                <a:cs typeface="Arial" panose="020B0604020202020204" pitchFamily="34" charset="0"/>
              </a:rPr>
              <a:t>You worked hard on this task and figured it out.</a:t>
            </a: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r>
              <a:rPr lang="en-US" sz="2400" i="1" dirty="0">
                <a:solidFill>
                  <a:schemeClr val="bg1"/>
                </a:solidFill>
                <a:latin typeface="Arial" panose="020B0604020202020204" pitchFamily="34" charset="0"/>
                <a:cs typeface="Arial" panose="020B0604020202020204" pitchFamily="34" charset="0"/>
              </a:rPr>
              <a:t>I am impressed with how well you use [insert skill].</a:t>
            </a:r>
          </a:p>
          <a:p>
            <a:pPr>
              <a:spcAft>
                <a:spcPts val="600"/>
              </a:spcAft>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046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7CEBE-CE6B-A64F-9F7B-BE12D3C578FB}"/>
              </a:ext>
            </a:extLst>
          </p:cNvPr>
          <p:cNvSpPr>
            <a:spLocks noGrp="1"/>
          </p:cNvSpPr>
          <p:nvPr>
            <p:ph type="title"/>
          </p:nvPr>
        </p:nvSpPr>
        <p:spPr>
          <a:xfrm>
            <a:off x="3200400" y="556994"/>
            <a:ext cx="8153399" cy="1672499"/>
          </a:xfrm>
        </p:spPr>
        <p:txBody>
          <a:bodyPr vert="horz" lIns="91440" tIns="45720" rIns="91440" bIns="45720" rtlCol="0" anchor="ctr">
            <a:normAutofit/>
          </a:bodyPr>
          <a:lstStyle/>
          <a:p>
            <a:r>
              <a:rPr lang="en-US" sz="4000" b="1" kern="1200" dirty="0">
                <a:solidFill>
                  <a:schemeClr val="tx1"/>
                </a:solidFill>
                <a:latin typeface="Arial" panose="020B0604020202020204" pitchFamily="34" charset="0"/>
                <a:cs typeface="Arial" panose="020B0604020202020204" pitchFamily="34" charset="0"/>
              </a:rPr>
              <a:t>Outcome Expectations: I will</a:t>
            </a:r>
          </a:p>
        </p:txBody>
      </p:sp>
      <p:pic>
        <p:nvPicPr>
          <p:cNvPr id="7" name="Picture 6" descr="Magnifying glass on clear background">
            <a:extLst>
              <a:ext uri="{FF2B5EF4-FFF2-40B4-BE49-F238E27FC236}">
                <a16:creationId xmlns:a16="http://schemas.microsoft.com/office/drawing/2014/main" id="{2389F63D-045D-D7C6-143B-461164F3D2F7}"/>
              </a:ext>
            </a:extLst>
          </p:cNvPr>
          <p:cNvPicPr>
            <a:picLocks noChangeAspect="1"/>
          </p:cNvPicPr>
          <p:nvPr/>
        </p:nvPicPr>
        <p:blipFill rotWithShape="1">
          <a:blip r:embed="rId3"/>
          <a:srcRect l="33098" r="6820"/>
          <a:stretch/>
        </p:blipFill>
        <p:spPr>
          <a:xfrm>
            <a:off x="-4642" y="10"/>
            <a:ext cx="3006061" cy="3339639"/>
          </a:xfrm>
          <a:prstGeom prst="rect">
            <a:avLst/>
          </a:prstGeom>
        </p:spPr>
      </p:pic>
      <p:sp>
        <p:nvSpPr>
          <p:cNvPr id="3" name="Title 1">
            <a:extLst>
              <a:ext uri="{FF2B5EF4-FFF2-40B4-BE49-F238E27FC236}">
                <a16:creationId xmlns:a16="http://schemas.microsoft.com/office/drawing/2014/main" id="{FA0B5F84-B145-514B-9D54-5D3C6007AEB9}"/>
              </a:ext>
            </a:extLst>
          </p:cNvPr>
          <p:cNvSpPr txBox="1">
            <a:spLocks/>
          </p:cNvSpPr>
          <p:nvPr/>
        </p:nvSpPr>
        <p:spPr>
          <a:xfrm>
            <a:off x="6600265" y="2413645"/>
            <a:ext cx="4753534" cy="3694734"/>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2000" b="1">
                <a:latin typeface="Arial" panose="020B0604020202020204" pitchFamily="34" charset="0"/>
                <a:ea typeface="+mn-ea"/>
                <a:cs typeface="Arial" panose="020B0604020202020204" pitchFamily="34" charset="0"/>
              </a:rPr>
              <a:t>Statements about ability and skill translate to self-efficacy about work</a:t>
            </a:r>
          </a:p>
        </p:txBody>
      </p:sp>
      <p:sp>
        <p:nvSpPr>
          <p:cNvPr id="4" name="Title 1">
            <a:extLst>
              <a:ext uri="{FF2B5EF4-FFF2-40B4-BE49-F238E27FC236}">
                <a16:creationId xmlns:a16="http://schemas.microsoft.com/office/drawing/2014/main" id="{F2694F05-5222-354F-BF8D-0F5D5D5595A2}"/>
              </a:ext>
            </a:extLst>
          </p:cNvPr>
          <p:cNvSpPr txBox="1">
            <a:spLocks/>
          </p:cNvSpPr>
          <p:nvPr/>
        </p:nvSpPr>
        <p:spPr>
          <a:xfrm>
            <a:off x="838200" y="2485641"/>
            <a:ext cx="4957119" cy="4100510"/>
          </a:xfrm>
          <a:prstGeom prst="rect">
            <a:avLst/>
          </a:prstGeom>
          <a:solidFill>
            <a:schemeClr val="accent5">
              <a:lumMod val="50000"/>
            </a:schemeClr>
          </a:solidFill>
          <a:ln w="63500">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2400" b="1" dirty="0">
              <a:solidFill>
                <a:schemeClr val="bg1"/>
              </a:solidFill>
              <a:latin typeface="Arial" panose="020B0604020202020204" pitchFamily="34" charset="0"/>
              <a:cs typeface="Arial" panose="020B0604020202020204" pitchFamily="34" charset="0"/>
            </a:endParaRPr>
          </a:p>
          <a:p>
            <a:pPr>
              <a:spcAft>
                <a:spcPts val="600"/>
              </a:spcAft>
            </a:pPr>
            <a:endParaRPr lang="en-US" sz="2400" b="1" dirty="0">
              <a:solidFill>
                <a:schemeClr val="bg1"/>
              </a:solidFill>
              <a:latin typeface="Arial" panose="020B0604020202020204" pitchFamily="34" charset="0"/>
              <a:cs typeface="Arial" panose="020B0604020202020204" pitchFamily="34" charset="0"/>
            </a:endParaRPr>
          </a:p>
          <a:p>
            <a:pPr>
              <a:spcAft>
                <a:spcPts val="600"/>
              </a:spcAft>
            </a:pPr>
            <a:r>
              <a:rPr lang="en-US" sz="2400" b="1" dirty="0">
                <a:solidFill>
                  <a:schemeClr val="bg1"/>
                </a:solidFill>
                <a:latin typeface="Arial" panose="020B0604020202020204" pitchFamily="34" charset="0"/>
                <a:cs typeface="Arial" panose="020B0604020202020204" pitchFamily="34" charset="0"/>
              </a:rPr>
              <a:t>Ask:</a:t>
            </a:r>
          </a:p>
          <a:p>
            <a:pPr>
              <a:spcAft>
                <a:spcPts val="600"/>
              </a:spcAft>
            </a:pPr>
            <a:endParaRPr lang="en-US" sz="2400" dirty="0">
              <a:solidFill>
                <a:schemeClr val="bg1"/>
              </a:solidFill>
              <a:latin typeface="Arial" panose="020B0604020202020204" pitchFamily="34" charset="0"/>
              <a:cs typeface="Arial" panose="020B0604020202020204" pitchFamily="34" charset="0"/>
            </a:endParaRPr>
          </a:p>
          <a:p>
            <a:pPr>
              <a:spcAft>
                <a:spcPts val="600"/>
              </a:spcAft>
            </a:pPr>
            <a:r>
              <a:rPr lang="en-US" sz="2400" i="1" dirty="0">
                <a:solidFill>
                  <a:schemeClr val="bg1"/>
                </a:solidFill>
                <a:latin typeface="Arial" panose="020B0604020202020204" pitchFamily="34" charset="0"/>
                <a:cs typeface="Arial" panose="020B0604020202020204" pitchFamily="34" charset="0"/>
              </a:rPr>
              <a:t>If you could have any job that you want, what would it be?</a:t>
            </a: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r>
              <a:rPr lang="en-US" sz="2400" i="1" dirty="0">
                <a:solidFill>
                  <a:schemeClr val="bg1"/>
                </a:solidFill>
                <a:latin typeface="Arial" panose="020B0604020202020204" pitchFamily="34" charset="0"/>
                <a:cs typeface="Arial" panose="020B0604020202020204" pitchFamily="34" charset="0"/>
              </a:rPr>
              <a:t>Why do want that job/career?</a:t>
            </a: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r>
              <a:rPr lang="en-US" sz="2400" i="1" dirty="0">
                <a:solidFill>
                  <a:schemeClr val="bg1"/>
                </a:solidFill>
                <a:latin typeface="Arial" panose="020B0604020202020204" pitchFamily="34" charset="0"/>
                <a:cs typeface="Arial" panose="020B0604020202020204" pitchFamily="34" charset="0"/>
              </a:rPr>
              <a:t>What will make you good at that job/career?</a:t>
            </a: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endParaRPr lang="en-US" sz="2400" dirty="0">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089B033-7480-9640-B5CB-8A6170F16AE5}"/>
              </a:ext>
            </a:extLst>
          </p:cNvPr>
          <p:cNvSpPr txBox="1">
            <a:spLocks/>
          </p:cNvSpPr>
          <p:nvPr/>
        </p:nvSpPr>
        <p:spPr>
          <a:xfrm>
            <a:off x="6396683" y="2485641"/>
            <a:ext cx="4957119" cy="4100510"/>
          </a:xfrm>
          <a:prstGeom prst="rect">
            <a:avLst/>
          </a:prstGeom>
          <a:solidFill>
            <a:schemeClr val="accent2">
              <a:lumMod val="75000"/>
            </a:schemeClr>
          </a:solidFill>
          <a:ln w="63500">
            <a:solidFill>
              <a:schemeClr val="tx1"/>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2400" b="1" dirty="0">
              <a:solidFill>
                <a:schemeClr val="bg1"/>
              </a:solidFill>
              <a:latin typeface="Arial" panose="020B0604020202020204" pitchFamily="34" charset="0"/>
              <a:cs typeface="Arial" panose="020B0604020202020204" pitchFamily="34" charset="0"/>
            </a:endParaRPr>
          </a:p>
          <a:p>
            <a:pPr>
              <a:spcAft>
                <a:spcPts val="600"/>
              </a:spcAft>
            </a:pPr>
            <a:endParaRPr lang="en-US" sz="2400" b="1" dirty="0">
              <a:solidFill>
                <a:schemeClr val="bg1"/>
              </a:solidFill>
              <a:latin typeface="Arial" panose="020B0604020202020204" pitchFamily="34" charset="0"/>
              <a:cs typeface="Arial" panose="020B0604020202020204" pitchFamily="34" charset="0"/>
            </a:endParaRPr>
          </a:p>
          <a:p>
            <a:pPr>
              <a:spcAft>
                <a:spcPts val="600"/>
              </a:spcAft>
            </a:pPr>
            <a:r>
              <a:rPr lang="en-US" sz="2400" b="1" dirty="0">
                <a:solidFill>
                  <a:schemeClr val="bg1"/>
                </a:solidFill>
                <a:latin typeface="Arial" panose="020B0604020202020204" pitchFamily="34" charset="0"/>
                <a:cs typeface="Arial" panose="020B0604020202020204" pitchFamily="34" charset="0"/>
              </a:rPr>
              <a:t>Notice:</a:t>
            </a:r>
          </a:p>
          <a:p>
            <a:pPr>
              <a:spcAft>
                <a:spcPts val="600"/>
              </a:spcAft>
            </a:pPr>
            <a:endParaRPr lang="en-US" sz="2400" dirty="0">
              <a:solidFill>
                <a:schemeClr val="bg1"/>
              </a:solidFill>
              <a:latin typeface="Arial" panose="020B0604020202020204" pitchFamily="34" charset="0"/>
              <a:cs typeface="Arial" panose="020B0604020202020204" pitchFamily="34" charset="0"/>
            </a:endParaRPr>
          </a:p>
          <a:p>
            <a:pPr>
              <a:spcAft>
                <a:spcPts val="600"/>
              </a:spcAft>
            </a:pPr>
            <a:r>
              <a:rPr lang="en-US" sz="2400" i="1" dirty="0">
                <a:solidFill>
                  <a:schemeClr val="bg1"/>
                </a:solidFill>
                <a:latin typeface="Arial" panose="020B0604020202020204" pitchFamily="34" charset="0"/>
                <a:cs typeface="Arial" panose="020B0604020202020204" pitchFamily="34" charset="0"/>
              </a:rPr>
              <a:t>You took a risk and you succeeded. </a:t>
            </a: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r>
              <a:rPr lang="en-US" sz="2400" i="1" dirty="0">
                <a:solidFill>
                  <a:schemeClr val="bg1"/>
                </a:solidFill>
                <a:latin typeface="Arial" panose="020B0604020202020204" pitchFamily="34" charset="0"/>
                <a:cs typeface="Arial" panose="020B0604020202020204" pitchFamily="34" charset="0"/>
              </a:rPr>
              <a:t>You stuck with your goal even when things got tough.</a:t>
            </a: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r>
              <a:rPr lang="en-US" sz="2400" i="1" dirty="0">
                <a:solidFill>
                  <a:schemeClr val="bg1"/>
                </a:solidFill>
                <a:latin typeface="Arial" panose="020B0604020202020204" pitchFamily="34" charset="0"/>
                <a:cs typeface="Arial" panose="020B0604020202020204" pitchFamily="34" charset="0"/>
              </a:rPr>
              <a:t>You know what you want and how to get it.</a:t>
            </a: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endParaRPr lang="en-US" sz="2400" i="1" dirty="0">
              <a:solidFill>
                <a:schemeClr val="bg1"/>
              </a:solidFill>
              <a:latin typeface="Arial" panose="020B0604020202020204" pitchFamily="34" charset="0"/>
              <a:cs typeface="Arial" panose="020B0604020202020204" pitchFamily="34" charset="0"/>
            </a:endParaRPr>
          </a:p>
          <a:p>
            <a:pPr>
              <a:spcAft>
                <a:spcPts val="600"/>
              </a:spcAft>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3427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7CEBE-CE6B-A64F-9F7B-BE12D3C578FB}"/>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latin typeface="Arial" panose="020B0604020202020204" pitchFamily="34" charset="0"/>
                <a:cs typeface="Arial" panose="020B0604020202020204" pitchFamily="34" charset="0"/>
              </a:rPr>
              <a:t>To What End? </a:t>
            </a:r>
            <a:r>
              <a:rPr lang="en-US" sz="5400" i="1" dirty="0">
                <a:latin typeface="Arial" panose="020B0604020202020204" pitchFamily="34" charset="0"/>
                <a:cs typeface="Arial" panose="020B0604020202020204" pitchFamily="34" charset="0"/>
              </a:rPr>
              <a:t>Career Statements</a:t>
            </a:r>
          </a:p>
        </p:txBody>
      </p:sp>
      <p:sp>
        <p:nvSpPr>
          <p:cNvPr id="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15DA465-FBE2-DB41-8FA9-6DF84FE36148}"/>
              </a:ext>
            </a:extLst>
          </p:cNvPr>
          <p:cNvSpPr txBox="1">
            <a:spLocks/>
          </p:cNvSpPr>
          <p:nvPr/>
        </p:nvSpPr>
        <p:spPr>
          <a:xfrm>
            <a:off x="572493" y="2071315"/>
            <a:ext cx="6713552" cy="454814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228600">
              <a:spcAft>
                <a:spcPts val="600"/>
              </a:spcAft>
              <a:buFont typeface="Arial" panose="020B0604020202020204" pitchFamily="34" charset="0"/>
              <a:buChar char="•"/>
            </a:pPr>
            <a:r>
              <a:rPr lang="en-US" sz="2400" i="1" dirty="0">
                <a:latin typeface="Arial" panose="020B0604020202020204" pitchFamily="34" charset="0"/>
                <a:ea typeface="+mn-ea"/>
                <a:cs typeface="Arial" panose="020B0604020202020204" pitchFamily="34" charset="0"/>
              </a:rPr>
              <a:t>I </a:t>
            </a:r>
            <a:r>
              <a:rPr lang="en-US" sz="2400" b="1" i="1" dirty="0">
                <a:latin typeface="Arial" panose="020B0604020202020204" pitchFamily="34" charset="0"/>
                <a:ea typeface="+mn-ea"/>
                <a:cs typeface="Arial" panose="020B0604020202020204" pitchFamily="34" charset="0"/>
              </a:rPr>
              <a:t>want </a:t>
            </a:r>
            <a:r>
              <a:rPr lang="en-US" sz="2400" i="1" dirty="0">
                <a:latin typeface="Arial" panose="020B0604020202020204" pitchFamily="34" charset="0"/>
                <a:ea typeface="+mn-ea"/>
                <a:cs typeface="Arial" panose="020B0604020202020204" pitchFamily="34" charset="0"/>
              </a:rPr>
              <a:t>to have a career</a:t>
            </a:r>
          </a:p>
          <a:p>
            <a:pPr marL="228600">
              <a:spcAft>
                <a:spcPts val="600"/>
              </a:spcAft>
            </a:pPr>
            <a:endParaRPr lang="en-US" sz="500" i="1" dirty="0">
              <a:latin typeface="Arial" panose="020B0604020202020204" pitchFamily="34" charset="0"/>
              <a:ea typeface="+mn-ea"/>
              <a:cs typeface="Arial" panose="020B0604020202020204" pitchFamily="34" charset="0"/>
            </a:endParaRPr>
          </a:p>
          <a:p>
            <a:pPr marL="457200" indent="-228600">
              <a:spcAft>
                <a:spcPts val="600"/>
              </a:spcAft>
              <a:buFont typeface="Arial" panose="020B0604020202020204" pitchFamily="34" charset="0"/>
              <a:buChar char="•"/>
            </a:pPr>
            <a:r>
              <a:rPr lang="en-US" sz="2400" i="1" dirty="0">
                <a:latin typeface="Arial" panose="020B0604020202020204" pitchFamily="34" charset="0"/>
                <a:ea typeface="+mn-ea"/>
                <a:cs typeface="Arial" panose="020B0604020202020204" pitchFamily="34" charset="0"/>
              </a:rPr>
              <a:t>I am </a:t>
            </a:r>
            <a:r>
              <a:rPr lang="en-US" sz="2400" b="1" i="1" dirty="0">
                <a:latin typeface="Arial" panose="020B0604020202020204" pitchFamily="34" charset="0"/>
                <a:ea typeface="+mn-ea"/>
                <a:cs typeface="Arial" panose="020B0604020202020204" pitchFamily="34" charset="0"/>
              </a:rPr>
              <a:t>able to </a:t>
            </a:r>
            <a:r>
              <a:rPr lang="en-US" sz="2400" i="1" dirty="0">
                <a:latin typeface="Arial" panose="020B0604020202020204" pitchFamily="34" charset="0"/>
                <a:ea typeface="+mn-ea"/>
                <a:cs typeface="Arial" panose="020B0604020202020204" pitchFamily="34" charset="0"/>
              </a:rPr>
              <a:t>have a career that I want</a:t>
            </a:r>
          </a:p>
          <a:p>
            <a:pPr marL="228600">
              <a:spcAft>
                <a:spcPts val="600"/>
              </a:spcAft>
            </a:pPr>
            <a:endParaRPr lang="en-US" sz="500" i="1" dirty="0">
              <a:latin typeface="Arial" panose="020B0604020202020204" pitchFamily="34" charset="0"/>
              <a:ea typeface="+mn-ea"/>
              <a:cs typeface="Arial" panose="020B0604020202020204" pitchFamily="34" charset="0"/>
            </a:endParaRPr>
          </a:p>
          <a:p>
            <a:pPr marL="457200" indent="-228600">
              <a:spcAft>
                <a:spcPts val="600"/>
              </a:spcAft>
              <a:buFont typeface="Arial" panose="020B0604020202020204" pitchFamily="34" charset="0"/>
              <a:buChar char="•"/>
            </a:pPr>
            <a:r>
              <a:rPr lang="en-US" sz="2400" i="1" dirty="0">
                <a:latin typeface="Arial" panose="020B0604020202020204" pitchFamily="34" charset="0"/>
                <a:ea typeface="+mn-ea"/>
                <a:cs typeface="Arial" panose="020B0604020202020204" pitchFamily="34" charset="0"/>
              </a:rPr>
              <a:t>These are the </a:t>
            </a:r>
            <a:r>
              <a:rPr lang="en-US" sz="2400" b="1" i="1" dirty="0">
                <a:latin typeface="Arial" panose="020B0604020202020204" pitchFamily="34" charset="0"/>
                <a:ea typeface="+mn-ea"/>
                <a:cs typeface="Arial" panose="020B0604020202020204" pitchFamily="34" charset="0"/>
              </a:rPr>
              <a:t>reasons</a:t>
            </a:r>
            <a:r>
              <a:rPr lang="en-US" sz="2400" i="1" dirty="0">
                <a:latin typeface="Arial" panose="020B0604020202020204" pitchFamily="34" charset="0"/>
                <a:ea typeface="+mn-ea"/>
                <a:cs typeface="Arial" panose="020B0604020202020204" pitchFamily="34" charset="0"/>
              </a:rPr>
              <a:t> why this career is important to me</a:t>
            </a:r>
          </a:p>
          <a:p>
            <a:pPr marL="228600">
              <a:spcAft>
                <a:spcPts val="600"/>
              </a:spcAft>
            </a:pPr>
            <a:endParaRPr lang="en-US" sz="500" i="1" dirty="0">
              <a:latin typeface="Arial" panose="020B0604020202020204" pitchFamily="34" charset="0"/>
              <a:ea typeface="+mn-ea"/>
              <a:cs typeface="Arial" panose="020B0604020202020204" pitchFamily="34" charset="0"/>
            </a:endParaRPr>
          </a:p>
          <a:p>
            <a:pPr marL="457200" indent="-228600">
              <a:spcAft>
                <a:spcPts val="600"/>
              </a:spcAft>
              <a:buFont typeface="Arial" panose="020B0604020202020204" pitchFamily="34" charset="0"/>
              <a:buChar char="•"/>
            </a:pPr>
            <a:r>
              <a:rPr lang="en-US" sz="2400" i="1" dirty="0">
                <a:latin typeface="Arial" panose="020B0604020202020204" pitchFamily="34" charset="0"/>
                <a:ea typeface="+mn-ea"/>
                <a:cs typeface="Arial" panose="020B0604020202020204" pitchFamily="34" charset="0"/>
              </a:rPr>
              <a:t>I </a:t>
            </a:r>
            <a:r>
              <a:rPr lang="en-US" sz="2400" b="1" i="1" dirty="0">
                <a:latin typeface="Arial" panose="020B0604020202020204" pitchFamily="34" charset="0"/>
                <a:ea typeface="+mn-ea"/>
                <a:cs typeface="Arial" panose="020B0604020202020204" pitchFamily="34" charset="0"/>
              </a:rPr>
              <a:t>ready</a:t>
            </a:r>
            <a:r>
              <a:rPr lang="en-US" sz="2400" i="1" dirty="0">
                <a:latin typeface="Arial" panose="020B0604020202020204" pitchFamily="34" charset="0"/>
                <a:ea typeface="+mn-ea"/>
                <a:cs typeface="Arial" panose="020B0604020202020204" pitchFamily="34" charset="0"/>
              </a:rPr>
              <a:t> to find out more information about this career</a:t>
            </a:r>
          </a:p>
          <a:p>
            <a:pPr marL="228600">
              <a:spcAft>
                <a:spcPts val="600"/>
              </a:spcAft>
            </a:pPr>
            <a:endParaRPr lang="en-US" sz="500" i="1" dirty="0">
              <a:latin typeface="Arial" panose="020B0604020202020204" pitchFamily="34" charset="0"/>
              <a:ea typeface="+mn-ea"/>
              <a:cs typeface="Arial" panose="020B0604020202020204" pitchFamily="34" charset="0"/>
            </a:endParaRPr>
          </a:p>
          <a:p>
            <a:pPr marL="457200" indent="-228600">
              <a:spcAft>
                <a:spcPts val="600"/>
              </a:spcAft>
              <a:buFont typeface="Arial" panose="020B0604020202020204" pitchFamily="34" charset="0"/>
              <a:buChar char="•"/>
            </a:pPr>
            <a:r>
              <a:rPr lang="en-US" sz="2400" i="1" dirty="0">
                <a:latin typeface="Arial" panose="020B0604020202020204" pitchFamily="34" charset="0"/>
                <a:ea typeface="+mn-ea"/>
                <a:cs typeface="Arial" panose="020B0604020202020204" pitchFamily="34" charset="0"/>
              </a:rPr>
              <a:t>I am </a:t>
            </a:r>
            <a:r>
              <a:rPr lang="en-US" sz="2400" b="1" i="1" dirty="0">
                <a:latin typeface="Arial" panose="020B0604020202020204" pitchFamily="34" charset="0"/>
                <a:ea typeface="+mn-ea"/>
                <a:cs typeface="Arial" panose="020B0604020202020204" pitchFamily="34" charset="0"/>
              </a:rPr>
              <a:t>committed </a:t>
            </a:r>
            <a:r>
              <a:rPr lang="en-US" sz="2400" i="1" dirty="0">
                <a:latin typeface="Arial" panose="020B0604020202020204" pitchFamily="34" charset="0"/>
                <a:ea typeface="+mn-ea"/>
                <a:cs typeface="Arial" panose="020B0604020202020204" pitchFamily="34" charset="0"/>
              </a:rPr>
              <a:t>to participate in work-based learning or other experiences to make me competitive for this career</a:t>
            </a:r>
          </a:p>
          <a:p>
            <a:pPr marL="457200" indent="-228600">
              <a:spcAft>
                <a:spcPts val="600"/>
              </a:spcAft>
              <a:buFont typeface="Arial" panose="020B0604020202020204" pitchFamily="34" charset="0"/>
              <a:buChar char="•"/>
            </a:pPr>
            <a:endParaRPr lang="en-US" sz="500" i="1" dirty="0">
              <a:latin typeface="Arial" panose="020B0604020202020204" pitchFamily="34" charset="0"/>
              <a:ea typeface="+mn-ea"/>
              <a:cs typeface="Arial" panose="020B0604020202020204" pitchFamily="34" charset="0"/>
            </a:endParaRPr>
          </a:p>
          <a:p>
            <a:pPr marL="457200" indent="-228600">
              <a:spcAft>
                <a:spcPts val="600"/>
              </a:spcAft>
              <a:buFont typeface="Arial" panose="020B0604020202020204" pitchFamily="34" charset="0"/>
              <a:buChar char="•"/>
            </a:pPr>
            <a:r>
              <a:rPr lang="en-US" sz="2400" i="1" dirty="0">
                <a:latin typeface="Arial" panose="020B0604020202020204" pitchFamily="34" charset="0"/>
                <a:ea typeface="+mn-ea"/>
                <a:cs typeface="Arial" panose="020B0604020202020204" pitchFamily="34" charset="0"/>
              </a:rPr>
              <a:t>I have a </a:t>
            </a:r>
            <a:r>
              <a:rPr lang="en-US" sz="2400" b="1" i="1" dirty="0">
                <a:latin typeface="Arial" panose="020B0604020202020204" pitchFamily="34" charset="0"/>
                <a:ea typeface="+mn-ea"/>
                <a:cs typeface="Arial" panose="020B0604020202020204" pitchFamily="34" charset="0"/>
              </a:rPr>
              <a:t>plan</a:t>
            </a:r>
            <a:r>
              <a:rPr lang="en-US" sz="2400" i="1" dirty="0">
                <a:latin typeface="Arial" panose="020B0604020202020204" pitchFamily="34" charset="0"/>
                <a:ea typeface="+mn-ea"/>
                <a:cs typeface="Arial" panose="020B0604020202020204" pitchFamily="34" charset="0"/>
              </a:rPr>
              <a:t> of how I am going to pursue this career</a:t>
            </a:r>
          </a:p>
        </p:txBody>
      </p:sp>
      <p:pic>
        <p:nvPicPr>
          <p:cNvPr id="6" name="Picture 5" descr="Colleagues looking at computer">
            <a:extLst>
              <a:ext uri="{FF2B5EF4-FFF2-40B4-BE49-F238E27FC236}">
                <a16:creationId xmlns:a16="http://schemas.microsoft.com/office/drawing/2014/main" id="{78615667-5FCD-A04B-86EA-A86B3DDA8111}"/>
              </a:ext>
            </a:extLst>
          </p:cNvPr>
          <p:cNvPicPr>
            <a:picLocks noChangeAspect="1"/>
          </p:cNvPicPr>
          <p:nvPr/>
        </p:nvPicPr>
        <p:blipFill rotWithShape="1">
          <a:blip r:embed="rId3"/>
          <a:srcRect l="3972" r="31812" b="2"/>
          <a:stretch/>
        </p:blipFill>
        <p:spPr>
          <a:xfrm>
            <a:off x="7675658" y="2093976"/>
            <a:ext cx="3941064" cy="4096512"/>
          </a:xfrm>
          <a:prstGeom prst="rect">
            <a:avLst/>
          </a:prstGeom>
        </p:spPr>
      </p:pic>
    </p:spTree>
    <p:extLst>
      <p:ext uri="{BB962C8B-B14F-4D97-AF65-F5344CB8AC3E}">
        <p14:creationId xmlns:p14="http://schemas.microsoft.com/office/powerpoint/2010/main" val="809968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CEBE-CE6B-A64F-9F7B-BE12D3C578FB}"/>
              </a:ext>
            </a:extLst>
          </p:cNvPr>
          <p:cNvSpPr>
            <a:spLocks noGrp="1"/>
          </p:cNvSpPr>
          <p:nvPr>
            <p:ph type="title"/>
          </p:nvPr>
        </p:nvSpPr>
        <p:spPr>
          <a:xfrm>
            <a:off x="1097691" y="167417"/>
            <a:ext cx="10515600" cy="784053"/>
          </a:xfrm>
        </p:spPr>
        <p:txBody>
          <a:bodyPr>
            <a:normAutofit/>
          </a:bodyPr>
          <a:lstStyle/>
          <a:p>
            <a:pPr algn="ctr"/>
            <a:r>
              <a:rPr lang="en-US" sz="4000" b="1" dirty="0">
                <a:latin typeface="Arial" panose="020B0604020202020204" pitchFamily="34" charset="0"/>
                <a:cs typeface="Arial" panose="020B0604020202020204" pitchFamily="34" charset="0"/>
              </a:rPr>
              <a:t>Case Study 1</a:t>
            </a:r>
          </a:p>
        </p:txBody>
      </p:sp>
      <p:sp>
        <p:nvSpPr>
          <p:cNvPr id="3" name="Title 1">
            <a:extLst>
              <a:ext uri="{FF2B5EF4-FFF2-40B4-BE49-F238E27FC236}">
                <a16:creationId xmlns:a16="http://schemas.microsoft.com/office/drawing/2014/main" id="{44349CAF-3FED-B547-9439-926930CD4389}"/>
              </a:ext>
            </a:extLst>
          </p:cNvPr>
          <p:cNvSpPr txBox="1">
            <a:spLocks/>
          </p:cNvSpPr>
          <p:nvPr/>
        </p:nvSpPr>
        <p:spPr>
          <a:xfrm>
            <a:off x="263573" y="1062684"/>
            <a:ext cx="11512415" cy="573911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You are talking to a 17-year-old white male student who has been diagnosed with ADHD and Autism Spectrum Disorder</a:t>
            </a:r>
          </a:p>
          <a:p>
            <a:pPr marL="457200" indent="-228600">
              <a:spcAft>
                <a:spcPts val="600"/>
              </a:spcAft>
              <a:buFont typeface="Arial" panose="020B0604020202020204" pitchFamily="34" charset="0"/>
              <a:buChar char="•"/>
            </a:pPr>
            <a:endParaRPr lang="en-US" sz="500" dirty="0">
              <a:latin typeface="Arial" panose="020B0604020202020204" pitchFamily="34" charset="0"/>
              <a:ea typeface="+mn-ea"/>
              <a:cs typeface="Arial" panose="020B0604020202020204" pitchFamily="34" charset="0"/>
            </a:endParaRPr>
          </a:p>
          <a:p>
            <a:pPr marL="457200"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Other professionals working with this student told you that he is socially anxious and does not do well talking to other people</a:t>
            </a:r>
          </a:p>
          <a:p>
            <a:pPr marL="457200" indent="-228600">
              <a:spcAft>
                <a:spcPts val="600"/>
              </a:spcAft>
              <a:buFont typeface="Arial" panose="020B0604020202020204" pitchFamily="34" charset="0"/>
              <a:buChar char="•"/>
            </a:pPr>
            <a:endParaRPr lang="en-US" sz="500" dirty="0">
              <a:latin typeface="Arial" panose="020B0604020202020204" pitchFamily="34" charset="0"/>
              <a:ea typeface="+mn-ea"/>
              <a:cs typeface="Arial" panose="020B0604020202020204" pitchFamily="34" charset="0"/>
            </a:endParaRPr>
          </a:p>
          <a:p>
            <a:pPr marL="457200"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When you ask this student what kind of a career he wants to have, he tells “I want to be a doctor”.</a:t>
            </a:r>
          </a:p>
          <a:p>
            <a:pPr marL="457200" indent="-228600">
              <a:spcAft>
                <a:spcPts val="600"/>
              </a:spcAft>
              <a:buFont typeface="Arial" panose="020B0604020202020204" pitchFamily="34" charset="0"/>
              <a:buChar char="•"/>
            </a:pPr>
            <a:endParaRPr lang="en-US" sz="2400" dirty="0">
              <a:latin typeface="Arial" panose="020B0604020202020204" pitchFamily="34" charset="0"/>
              <a:ea typeface="+mn-ea"/>
              <a:cs typeface="Arial" panose="020B0604020202020204" pitchFamily="34" charset="0"/>
            </a:endParaRPr>
          </a:p>
          <a:p>
            <a:pPr marL="457200"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In your small group discuss (10 minutes):</a:t>
            </a:r>
          </a:p>
          <a:p>
            <a:pPr marL="914400" lvl="1"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Your immediate reactions to the student’s goal – what are your biases and assumptions that might influence how you talk to this student about work?</a:t>
            </a:r>
          </a:p>
          <a:p>
            <a:pPr marL="914400" lvl="1"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As a group, develop a list of questions that you may want to ask this student to support his </a:t>
            </a:r>
            <a:r>
              <a:rPr lang="en-US" sz="2400" b="1" dirty="0">
                <a:latin typeface="Arial" panose="020B0604020202020204" pitchFamily="34" charset="0"/>
                <a:ea typeface="+mn-ea"/>
                <a:cs typeface="Arial" panose="020B0604020202020204" pitchFamily="34" charset="0"/>
              </a:rPr>
              <a:t>self-efficacy</a:t>
            </a:r>
            <a:r>
              <a:rPr lang="en-US" sz="2400" dirty="0">
                <a:latin typeface="Arial" panose="020B0604020202020204" pitchFamily="34" charset="0"/>
                <a:ea typeface="+mn-ea"/>
                <a:cs typeface="Arial" panose="020B0604020202020204" pitchFamily="34" charset="0"/>
              </a:rPr>
              <a:t> and </a:t>
            </a:r>
            <a:r>
              <a:rPr lang="en-US" sz="2400" b="1" dirty="0">
                <a:latin typeface="Arial" panose="020B0604020202020204" pitchFamily="34" charset="0"/>
                <a:ea typeface="+mn-ea"/>
                <a:cs typeface="Arial" panose="020B0604020202020204" pitchFamily="34" charset="0"/>
              </a:rPr>
              <a:t>outcome expectations </a:t>
            </a:r>
            <a:r>
              <a:rPr lang="en-US" sz="2400" dirty="0">
                <a:latin typeface="Arial" panose="020B0604020202020204" pitchFamily="34" charset="0"/>
                <a:ea typeface="+mn-ea"/>
                <a:cs typeface="Arial" panose="020B0604020202020204" pitchFamily="34" charset="0"/>
              </a:rPr>
              <a:t>of working in the medical field</a:t>
            </a:r>
          </a:p>
          <a:p>
            <a:pPr marL="914400" lvl="1" indent="-228600">
              <a:spcAft>
                <a:spcPts val="600"/>
              </a:spcAft>
              <a:buFont typeface="Arial" panose="020B0604020202020204" pitchFamily="34" charset="0"/>
              <a:buChar char="•"/>
            </a:pPr>
            <a:r>
              <a:rPr lang="en-US" sz="100" dirty="0">
                <a:latin typeface="Arial" panose="020B0604020202020204" pitchFamily="34" charset="0"/>
                <a:cs typeface="Arial" panose="020B0604020202020204" pitchFamily="34" charset="0"/>
              </a:rPr>
              <a:t>You</a:t>
            </a:r>
            <a:endParaRPr lang="en-US" sz="100" dirty="0">
              <a:latin typeface="Arial" panose="020B0604020202020204" pitchFamily="34" charset="0"/>
              <a:ea typeface="+mn-ea"/>
              <a:cs typeface="Arial" panose="020B0604020202020204" pitchFamily="34" charset="0"/>
            </a:endParaRPr>
          </a:p>
          <a:p>
            <a:pPr marL="914400" lvl="1" indent="-228600">
              <a:spcAft>
                <a:spcPts val="600"/>
              </a:spcAft>
              <a:buFont typeface="Arial" panose="020B0604020202020204" pitchFamily="34" charset="0"/>
              <a:buChar char="•"/>
            </a:pPr>
            <a:r>
              <a:rPr lang="en-US" sz="100" dirty="0">
                <a:latin typeface="Arial" panose="020B0604020202020204" pitchFamily="34" charset="0"/>
                <a:cs typeface="Arial" panose="020B0604020202020204" pitchFamily="34" charset="0"/>
              </a:rPr>
              <a:t>Your </a:t>
            </a:r>
            <a:endParaRPr lang="en-US" sz="100"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8769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CEBE-CE6B-A64F-9F7B-BE12D3C578FB}"/>
              </a:ext>
            </a:extLst>
          </p:cNvPr>
          <p:cNvSpPr>
            <a:spLocks noGrp="1"/>
          </p:cNvSpPr>
          <p:nvPr>
            <p:ph type="title"/>
          </p:nvPr>
        </p:nvSpPr>
        <p:spPr>
          <a:xfrm>
            <a:off x="1097691" y="167417"/>
            <a:ext cx="10515600" cy="784053"/>
          </a:xfrm>
        </p:spPr>
        <p:txBody>
          <a:bodyPr>
            <a:normAutofit/>
          </a:bodyPr>
          <a:lstStyle/>
          <a:p>
            <a:pPr algn="ctr"/>
            <a:r>
              <a:rPr lang="en-US" sz="4000" b="1" dirty="0">
                <a:latin typeface="Arial" panose="020B0604020202020204" pitchFamily="34" charset="0"/>
                <a:cs typeface="Arial" panose="020B0604020202020204" pitchFamily="34" charset="0"/>
              </a:rPr>
              <a:t>Case Study 2</a:t>
            </a:r>
          </a:p>
        </p:txBody>
      </p:sp>
      <p:sp>
        <p:nvSpPr>
          <p:cNvPr id="3" name="Title 1">
            <a:extLst>
              <a:ext uri="{FF2B5EF4-FFF2-40B4-BE49-F238E27FC236}">
                <a16:creationId xmlns:a16="http://schemas.microsoft.com/office/drawing/2014/main" id="{44349CAF-3FED-B547-9439-926930CD4389}"/>
              </a:ext>
            </a:extLst>
          </p:cNvPr>
          <p:cNvSpPr txBox="1">
            <a:spLocks/>
          </p:cNvSpPr>
          <p:nvPr/>
        </p:nvSpPr>
        <p:spPr>
          <a:xfrm>
            <a:off x="263573" y="1062684"/>
            <a:ext cx="11512415" cy="5739112"/>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You are talking to a 15-year-old female Latinx student who was diagnosed with a learning disability</a:t>
            </a:r>
          </a:p>
          <a:p>
            <a:pPr marL="457200" indent="-228600">
              <a:spcAft>
                <a:spcPts val="600"/>
              </a:spcAft>
              <a:buFont typeface="Arial" panose="020B0604020202020204" pitchFamily="34" charset="0"/>
              <a:buChar char="•"/>
            </a:pPr>
            <a:endParaRPr lang="en-US" sz="500" dirty="0">
              <a:latin typeface="Arial" panose="020B0604020202020204" pitchFamily="34" charset="0"/>
              <a:ea typeface="+mn-ea"/>
              <a:cs typeface="Arial" panose="020B0604020202020204" pitchFamily="34" charset="0"/>
            </a:endParaRPr>
          </a:p>
          <a:p>
            <a:pPr marL="457200"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When you ask her about what kind of career she wants to have, she tells you that when she was in elementary school, she wanted to be a teacher but now she doesn’t think she’ll be able to do that “because I won’t be able to go to college”</a:t>
            </a:r>
          </a:p>
          <a:p>
            <a:pPr marL="457200" indent="-228600">
              <a:spcAft>
                <a:spcPts val="600"/>
              </a:spcAft>
              <a:buFont typeface="Arial" panose="020B0604020202020204" pitchFamily="34" charset="0"/>
              <a:buChar char="•"/>
            </a:pPr>
            <a:endParaRPr lang="en-US" sz="500" dirty="0">
              <a:latin typeface="Arial" panose="020B0604020202020204" pitchFamily="34" charset="0"/>
              <a:ea typeface="+mn-ea"/>
              <a:cs typeface="Arial" panose="020B0604020202020204" pitchFamily="34" charset="0"/>
            </a:endParaRPr>
          </a:p>
          <a:p>
            <a:pPr marL="457200"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Other professionals working with this student told you that she is quiet and is difficult to engage in a conversation</a:t>
            </a:r>
          </a:p>
          <a:p>
            <a:pPr marL="457200" indent="-228600">
              <a:spcAft>
                <a:spcPts val="600"/>
              </a:spcAft>
              <a:buFont typeface="Arial" panose="020B0604020202020204" pitchFamily="34" charset="0"/>
              <a:buChar char="•"/>
            </a:pPr>
            <a:endParaRPr lang="en-US" sz="2400" dirty="0">
              <a:latin typeface="Arial" panose="020B0604020202020204" pitchFamily="34" charset="0"/>
              <a:ea typeface="+mn-ea"/>
              <a:cs typeface="Arial" panose="020B0604020202020204" pitchFamily="34" charset="0"/>
            </a:endParaRPr>
          </a:p>
          <a:p>
            <a:pPr marL="457200"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In your small group discuss (10 minutes):</a:t>
            </a:r>
          </a:p>
          <a:p>
            <a:pPr marL="914400" lvl="1"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Your immediate reactions to the student’s goal – what are your biases and assumptions that might influence how you talk to this student about work?</a:t>
            </a:r>
          </a:p>
          <a:p>
            <a:pPr marL="914400" lvl="1"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As a group, develop a list of questions that you may want to ask this student to support her </a:t>
            </a:r>
            <a:r>
              <a:rPr lang="en-US" sz="2400" b="1" dirty="0">
                <a:latin typeface="Arial" panose="020B0604020202020204" pitchFamily="34" charset="0"/>
                <a:ea typeface="+mn-ea"/>
                <a:cs typeface="Arial" panose="020B0604020202020204" pitchFamily="34" charset="0"/>
              </a:rPr>
              <a:t>self-efficacy</a:t>
            </a:r>
            <a:r>
              <a:rPr lang="en-US" sz="2400" dirty="0">
                <a:latin typeface="Arial" panose="020B0604020202020204" pitchFamily="34" charset="0"/>
                <a:ea typeface="+mn-ea"/>
                <a:cs typeface="Arial" panose="020B0604020202020204" pitchFamily="34" charset="0"/>
              </a:rPr>
              <a:t> and </a:t>
            </a:r>
            <a:r>
              <a:rPr lang="en-US" sz="2400" b="1" dirty="0">
                <a:latin typeface="Arial" panose="020B0604020202020204" pitchFamily="34" charset="0"/>
                <a:ea typeface="+mn-ea"/>
                <a:cs typeface="Arial" panose="020B0604020202020204" pitchFamily="34" charset="0"/>
              </a:rPr>
              <a:t>outcome expectations </a:t>
            </a:r>
            <a:r>
              <a:rPr lang="en-US" sz="2400" dirty="0">
                <a:latin typeface="Arial" panose="020B0604020202020204" pitchFamily="34" charset="0"/>
                <a:ea typeface="+mn-ea"/>
                <a:cs typeface="Arial" panose="020B0604020202020204" pitchFamily="34" charset="0"/>
              </a:rPr>
              <a:t>of working in the education field</a:t>
            </a:r>
          </a:p>
          <a:p>
            <a:pPr marL="914400" lvl="1" indent="-228600">
              <a:spcAft>
                <a:spcPts val="600"/>
              </a:spcAft>
              <a:buFont typeface="Arial" panose="020B0604020202020204" pitchFamily="34" charset="0"/>
              <a:buChar char="•"/>
            </a:pPr>
            <a:r>
              <a:rPr lang="en-US" sz="100" dirty="0">
                <a:latin typeface="Arial" panose="020B0604020202020204" pitchFamily="34" charset="0"/>
                <a:cs typeface="Arial" panose="020B0604020202020204" pitchFamily="34" charset="0"/>
              </a:rPr>
              <a:t>You</a:t>
            </a:r>
            <a:endParaRPr lang="en-US" sz="100" dirty="0">
              <a:latin typeface="Arial" panose="020B0604020202020204" pitchFamily="34" charset="0"/>
              <a:ea typeface="+mn-ea"/>
              <a:cs typeface="Arial" panose="020B0604020202020204" pitchFamily="34" charset="0"/>
            </a:endParaRPr>
          </a:p>
          <a:p>
            <a:pPr marL="914400" lvl="1" indent="-228600">
              <a:spcAft>
                <a:spcPts val="600"/>
              </a:spcAft>
              <a:buFont typeface="Arial" panose="020B0604020202020204" pitchFamily="34" charset="0"/>
              <a:buChar char="•"/>
            </a:pPr>
            <a:r>
              <a:rPr lang="en-US" sz="100" dirty="0">
                <a:latin typeface="Arial" panose="020B0604020202020204" pitchFamily="34" charset="0"/>
                <a:cs typeface="Arial" panose="020B0604020202020204" pitchFamily="34" charset="0"/>
              </a:rPr>
              <a:t>Your </a:t>
            </a:r>
            <a:endParaRPr lang="en-US" sz="100"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4262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7CEBE-CE6B-A64F-9F7B-BE12D3C578FB}"/>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kern="1200" dirty="0">
                <a:solidFill>
                  <a:schemeClr val="tx1"/>
                </a:solidFill>
                <a:latin typeface="Arial" panose="020B0604020202020204" pitchFamily="34" charset="0"/>
                <a:cs typeface="Arial" panose="020B0604020202020204" pitchFamily="34" charset="0"/>
              </a:rPr>
              <a:t>Debrief</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4349CAF-3FED-B547-9439-926930CD4389}"/>
              </a:ext>
            </a:extLst>
          </p:cNvPr>
          <p:cNvSpPr txBox="1">
            <a:spLocks/>
          </p:cNvSpPr>
          <p:nvPr/>
        </p:nvSpPr>
        <p:spPr>
          <a:xfrm>
            <a:off x="5126418" y="552091"/>
            <a:ext cx="6514141"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What are you going to take away from this session?</a:t>
            </a:r>
          </a:p>
          <a:p>
            <a:pPr marL="457200" indent="-228600">
              <a:spcAft>
                <a:spcPts val="600"/>
              </a:spcAft>
              <a:buFont typeface="Arial" panose="020B0604020202020204" pitchFamily="34" charset="0"/>
              <a:buChar char="•"/>
            </a:pPr>
            <a:endParaRPr lang="en-US" sz="2400" dirty="0">
              <a:latin typeface="Arial" panose="020B0604020202020204" pitchFamily="34" charset="0"/>
              <a:ea typeface="+mn-ea"/>
              <a:cs typeface="Arial" panose="020B0604020202020204" pitchFamily="34" charset="0"/>
            </a:endParaRPr>
          </a:p>
          <a:p>
            <a:pPr marL="457200"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What would help you increase your own self-efficacy and outcome expectations when it comes to supporting employment and academic achievement of students with disabilities?</a:t>
            </a:r>
          </a:p>
          <a:p>
            <a:pPr marL="457200" indent="-228600">
              <a:spcAft>
                <a:spcPts val="600"/>
              </a:spcAft>
              <a:buFont typeface="Arial" panose="020B0604020202020204" pitchFamily="34" charset="0"/>
              <a:buChar char="•"/>
            </a:pPr>
            <a:endParaRPr lang="en-US" sz="2400" dirty="0">
              <a:latin typeface="Arial" panose="020B0604020202020204" pitchFamily="34" charset="0"/>
              <a:ea typeface="+mn-ea"/>
              <a:cs typeface="Arial" panose="020B0604020202020204" pitchFamily="34" charset="0"/>
            </a:endParaRPr>
          </a:p>
          <a:p>
            <a:pPr marL="457200" indent="-228600">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What, if anything, are you willing to do differently in your conversations with students in the upcoming academic year?</a:t>
            </a:r>
          </a:p>
        </p:txBody>
      </p:sp>
    </p:spTree>
    <p:extLst>
      <p:ext uri="{BB962C8B-B14F-4D97-AF65-F5344CB8AC3E}">
        <p14:creationId xmlns:p14="http://schemas.microsoft.com/office/powerpoint/2010/main" val="23047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D2BFE5-6591-FA45-BDAB-EDD4B748D6A7}"/>
              </a:ext>
            </a:extLst>
          </p:cNvPr>
          <p:cNvSpPr>
            <a:spLocks noGrp="1"/>
          </p:cNvSpPr>
          <p:nvPr>
            <p:ph type="title"/>
          </p:nvPr>
        </p:nvSpPr>
        <p:spPr>
          <a:xfrm>
            <a:off x="7631933" y="365125"/>
            <a:ext cx="3952071" cy="5530319"/>
          </a:xfrm>
        </p:spPr>
        <p:txBody>
          <a:bodyPr vert="horz" lIns="91440" tIns="45720" rIns="91440" bIns="45720" rtlCol="0" anchor="ctr">
            <a:normAutofit/>
          </a:bodyPr>
          <a:lstStyle/>
          <a:p>
            <a:pPr algn="ctr"/>
            <a:r>
              <a:rPr lang="en-US" sz="5200" b="1" dirty="0">
                <a:latin typeface="Arial" panose="020B0604020202020204" pitchFamily="34" charset="0"/>
                <a:cs typeface="Arial" panose="020B0604020202020204" pitchFamily="34" charset="0"/>
              </a:rPr>
              <a:t>Questions</a:t>
            </a:r>
          </a:p>
        </p:txBody>
      </p:sp>
      <p:pic>
        <p:nvPicPr>
          <p:cNvPr id="12" name="Picture 4" descr="Infinite question marks in 3D rendering">
            <a:extLst>
              <a:ext uri="{FF2B5EF4-FFF2-40B4-BE49-F238E27FC236}">
                <a16:creationId xmlns:a16="http://schemas.microsoft.com/office/drawing/2014/main" id="{E037D488-466C-12A0-1959-33C3CD10D075}"/>
              </a:ext>
            </a:extLst>
          </p:cNvPr>
          <p:cNvPicPr>
            <a:picLocks noChangeAspect="1"/>
          </p:cNvPicPr>
          <p:nvPr/>
        </p:nvPicPr>
        <p:blipFill rotWithShape="1">
          <a:blip r:embed="rId3"/>
          <a:srcRect l="24753" r="5278" b="-1"/>
          <a:stretch/>
        </p:blipFill>
        <p:spPr>
          <a:xfrm>
            <a:off x="20" y="10"/>
            <a:ext cx="7188573" cy="6857990"/>
          </a:xfrm>
          <a:prstGeom prst="rect">
            <a:avLst/>
          </a:prstGeom>
        </p:spPr>
      </p:pic>
    </p:spTree>
    <p:extLst>
      <p:ext uri="{BB962C8B-B14F-4D97-AF65-F5344CB8AC3E}">
        <p14:creationId xmlns:p14="http://schemas.microsoft.com/office/powerpoint/2010/main" val="2555000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9F02F9-680F-BB46-8140-C2ABF6ED3488}"/>
              </a:ext>
            </a:extLst>
          </p:cNvPr>
          <p:cNvSpPr>
            <a:spLocks noGrp="1"/>
          </p:cNvSpPr>
          <p:nvPr>
            <p:ph type="title"/>
          </p:nvPr>
        </p:nvSpPr>
        <p:spPr>
          <a:xfrm>
            <a:off x="841248" y="548640"/>
            <a:ext cx="3600860" cy="5431536"/>
          </a:xfrm>
        </p:spPr>
        <p:txBody>
          <a:bodyPr>
            <a:normAutofit/>
          </a:bodyPr>
          <a:lstStyle/>
          <a:p>
            <a:r>
              <a:rPr lang="en-US" sz="5400" b="1" dirty="0">
                <a:latin typeface="Arial" panose="020B0604020202020204" pitchFamily="34" charset="0"/>
                <a:cs typeface="Arial" panose="020B0604020202020204" pitchFamily="34" charset="0"/>
              </a:rPr>
              <a:t>Agenda</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C20D6F-F4D6-A740-980A-7F4D2ADDC093}"/>
              </a:ext>
            </a:extLst>
          </p:cNvPr>
          <p:cNvSpPr>
            <a:spLocks noGrp="1"/>
          </p:cNvSpPr>
          <p:nvPr>
            <p:ph idx="1"/>
          </p:nvPr>
        </p:nvSpPr>
        <p:spPr>
          <a:xfrm>
            <a:off x="5126418" y="552091"/>
            <a:ext cx="6224335" cy="5431536"/>
          </a:xfrm>
        </p:spPr>
        <p:txBody>
          <a:bodyPr anchor="ctr">
            <a:normAutofit/>
          </a:bodyPr>
          <a:lstStyle/>
          <a:p>
            <a:r>
              <a:rPr lang="en-US" sz="3200" dirty="0">
                <a:latin typeface="Arial" panose="020B0604020202020204" pitchFamily="34" charset="0"/>
                <a:cs typeface="Arial" panose="020B0604020202020204" pitchFamily="34" charset="0"/>
              </a:rPr>
              <a:t>Why is Work Important?</a:t>
            </a:r>
          </a:p>
          <a:p>
            <a:r>
              <a:rPr lang="en-US" sz="3200" dirty="0">
                <a:latin typeface="Arial" panose="020B0604020202020204" pitchFamily="34" charset="0"/>
                <a:cs typeface="Arial" panose="020B0604020202020204" pitchFamily="34" charset="0"/>
              </a:rPr>
              <a:t>What Impacts Students’ Career Goals and Achievement?</a:t>
            </a:r>
          </a:p>
          <a:p>
            <a:r>
              <a:rPr lang="en-US" sz="3200" dirty="0">
                <a:latin typeface="Arial" panose="020B0604020202020204" pitchFamily="34" charset="0"/>
                <a:cs typeface="Arial" panose="020B0604020202020204" pitchFamily="34" charset="0"/>
              </a:rPr>
              <a:t>Strategies to Support Students’ Self-Efficacy and Outcome Expectations</a:t>
            </a:r>
          </a:p>
          <a:p>
            <a:r>
              <a:rPr lang="en-US" sz="3200" dirty="0">
                <a:latin typeface="Arial" panose="020B0604020202020204" pitchFamily="34" charset="0"/>
                <a:cs typeface="Arial" panose="020B0604020202020204" pitchFamily="34" charset="0"/>
              </a:rPr>
              <a:t>Case Studies</a:t>
            </a:r>
          </a:p>
          <a:p>
            <a:r>
              <a:rPr lang="en-US" sz="3200" dirty="0">
                <a:latin typeface="Arial" panose="020B0604020202020204" pitchFamily="34" charset="0"/>
                <a:cs typeface="Arial" panose="020B0604020202020204" pitchFamily="34" charset="0"/>
              </a:rPr>
              <a:t>Debrief</a:t>
            </a:r>
          </a:p>
        </p:txBody>
      </p:sp>
    </p:spTree>
    <p:extLst>
      <p:ext uri="{BB962C8B-B14F-4D97-AF65-F5344CB8AC3E}">
        <p14:creationId xmlns:p14="http://schemas.microsoft.com/office/powerpoint/2010/main" val="2900238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C224691-D94F-8348-A5C4-91CA9CB10FA4}"/>
              </a:ext>
            </a:extLst>
          </p:cNvPr>
          <p:cNvGraphicFramePr>
            <a:graphicFrameLocks noGrp="1"/>
          </p:cNvGraphicFramePr>
          <p:nvPr>
            <p:ph idx="1"/>
            <p:extLst>
              <p:ext uri="{D42A27DB-BD31-4B8C-83A1-F6EECF244321}">
                <p14:modId xmlns:p14="http://schemas.microsoft.com/office/powerpoint/2010/main" val="4126198211"/>
              </p:ext>
            </p:extLst>
          </p:nvPr>
        </p:nvGraphicFramePr>
        <p:xfrm>
          <a:off x="420130" y="976186"/>
          <a:ext cx="11331146" cy="6203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32C128F-39FC-C241-9F2C-997C610C1310}"/>
              </a:ext>
            </a:extLst>
          </p:cNvPr>
          <p:cNvSpPr txBox="1"/>
          <p:nvPr/>
        </p:nvSpPr>
        <p:spPr>
          <a:xfrm>
            <a:off x="123568" y="6364415"/>
            <a:ext cx="1815818" cy="369332"/>
          </a:xfrm>
          <a:prstGeom prst="rect">
            <a:avLst/>
          </a:prstGeom>
          <a:noFill/>
        </p:spPr>
        <p:txBody>
          <a:bodyPr wrap="none" rtlCol="0">
            <a:spAutoFit/>
          </a:bodyPr>
          <a:lstStyle/>
          <a:p>
            <a:r>
              <a:rPr lang="en-US" dirty="0"/>
              <a:t>Duffy et al (2016)</a:t>
            </a:r>
          </a:p>
        </p:txBody>
      </p:sp>
      <p:sp>
        <p:nvSpPr>
          <p:cNvPr id="6" name="TextBox 5">
            <a:extLst>
              <a:ext uri="{FF2B5EF4-FFF2-40B4-BE49-F238E27FC236}">
                <a16:creationId xmlns:a16="http://schemas.microsoft.com/office/drawing/2014/main" id="{254B4974-4F80-914E-8FA5-DED4D66BE57F}"/>
              </a:ext>
            </a:extLst>
          </p:cNvPr>
          <p:cNvSpPr txBox="1"/>
          <p:nvPr/>
        </p:nvSpPr>
        <p:spPr>
          <a:xfrm>
            <a:off x="1322173" y="185350"/>
            <a:ext cx="10058400" cy="1077218"/>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WHY IS WORK IMPORTANT?</a:t>
            </a:r>
          </a:p>
          <a:p>
            <a:pPr algn="ctr"/>
            <a:r>
              <a:rPr lang="en-US" sz="2800" b="1" dirty="0">
                <a:latin typeface="Arial" panose="020B0604020202020204" pitchFamily="34" charset="0"/>
                <a:cs typeface="Arial" panose="020B0604020202020204" pitchFamily="34" charset="0"/>
              </a:rPr>
              <a:t>PSYCHOLOGY OF WORKING THEORY</a:t>
            </a:r>
          </a:p>
        </p:txBody>
      </p:sp>
    </p:spTree>
    <p:extLst>
      <p:ext uri="{BB962C8B-B14F-4D97-AF65-F5344CB8AC3E}">
        <p14:creationId xmlns:p14="http://schemas.microsoft.com/office/powerpoint/2010/main" val="2679076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young woman carrying a bag in a school hallway">
            <a:extLst>
              <a:ext uri="{FF2B5EF4-FFF2-40B4-BE49-F238E27FC236}">
                <a16:creationId xmlns:a16="http://schemas.microsoft.com/office/drawing/2014/main" id="{1BAA85BC-B6DB-114D-954A-33A95A4C6BBD}"/>
              </a:ext>
              <a:ext uri="{C183D7F6-B498-43B3-948B-1728B52AA6E4}">
                <adec:decorative xmlns:adec="http://schemas.microsoft.com/office/drawing/2017/decorative" val="0"/>
              </a:ext>
            </a:extLst>
          </p:cNvPr>
          <p:cNvPicPr>
            <a:picLocks noChangeAspect="1"/>
          </p:cNvPicPr>
          <p:nvPr/>
        </p:nvPicPr>
        <p:blipFill rotWithShape="1">
          <a:blip r:embed="rId3">
            <a:alphaModFix amt="50000"/>
          </a:blip>
          <a:srcRect t="9602" b="6129"/>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What Could Impact Students’ Ability to Engage in Decent/Meaningful Work?">
            <a:extLst>
              <a:ext uri="{FF2B5EF4-FFF2-40B4-BE49-F238E27FC236}">
                <a16:creationId xmlns:a16="http://schemas.microsoft.com/office/drawing/2014/main" id="{F7E7CEBE-CE6B-A64F-9F7B-BE12D3C578FB}"/>
              </a:ext>
            </a:extLst>
          </p:cNvPr>
          <p:cNvSpPr>
            <a:spLocks noGrp="1"/>
          </p:cNvSpPr>
          <p:nvPr>
            <p:ph type="title"/>
          </p:nvPr>
        </p:nvSpPr>
        <p:spPr>
          <a:xfrm>
            <a:off x="2276475" y="2247900"/>
            <a:ext cx="7581900" cy="2514600"/>
          </a:xfrm>
        </p:spPr>
        <p:txBody>
          <a:bodyPr vert="horz" lIns="91440" tIns="45720" rIns="91440" bIns="45720" rtlCol="0" anchor="ctr">
            <a:normAutofit/>
          </a:bodyPr>
          <a:lstStyle/>
          <a:p>
            <a:pPr algn="ctr"/>
            <a:r>
              <a:rPr lang="en-US" sz="4600" b="1" dirty="0">
                <a:latin typeface="Arial" panose="020B0604020202020204" pitchFamily="34" charset="0"/>
                <a:cs typeface="Arial" panose="020B0604020202020204" pitchFamily="34" charset="0"/>
              </a:rPr>
              <a:t>What Impacts Students’ Ability to Engage in Decent Work?</a:t>
            </a:r>
          </a:p>
        </p:txBody>
      </p:sp>
    </p:spTree>
    <p:extLst>
      <p:ext uri="{BB962C8B-B14F-4D97-AF65-F5344CB8AC3E}">
        <p14:creationId xmlns:p14="http://schemas.microsoft.com/office/powerpoint/2010/main" val="3334218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2">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descr="Social Cognitive Career Theory">
            <a:extLst>
              <a:ext uri="{FF2B5EF4-FFF2-40B4-BE49-F238E27FC236}">
                <a16:creationId xmlns:a16="http://schemas.microsoft.com/office/drawing/2014/main" id="{4B15A799-D190-7342-9A03-F9DF9A88F52E}"/>
              </a:ext>
            </a:extLst>
          </p:cNvPr>
          <p:cNvSpPr>
            <a:spLocks noGrp="1"/>
          </p:cNvSpPr>
          <p:nvPr>
            <p:ph type="title"/>
          </p:nvPr>
        </p:nvSpPr>
        <p:spPr>
          <a:xfrm>
            <a:off x="838200" y="3343139"/>
            <a:ext cx="10515600" cy="2785947"/>
          </a:xfrm>
        </p:spPr>
        <p:txBody>
          <a:bodyPr vert="horz" lIns="91440" tIns="45720" rIns="91440" bIns="45720" rtlCol="0" anchor="ctr">
            <a:normAutofit/>
          </a:bodyPr>
          <a:lstStyle/>
          <a:p>
            <a:pPr algn="ctr"/>
            <a:r>
              <a:rPr lang="en-US" sz="5200" kern="1200" dirty="0">
                <a:solidFill>
                  <a:schemeClr val="tx1"/>
                </a:solidFill>
                <a:latin typeface="Arial" panose="020B0604020202020204" pitchFamily="34" charset="0"/>
                <a:cs typeface="Arial" panose="020B0604020202020204" pitchFamily="34" charset="0"/>
              </a:rPr>
              <a:t>Social Cognitive Career Theory</a:t>
            </a:r>
          </a:p>
        </p:txBody>
      </p:sp>
      <p:pic>
        <p:nvPicPr>
          <p:cNvPr id="8" name="Picture 7" descr="An Asian wearing a pink scarf smiling&#10;&#10;">
            <a:extLst>
              <a:ext uri="{FF2B5EF4-FFF2-40B4-BE49-F238E27FC236}">
                <a16:creationId xmlns:a16="http://schemas.microsoft.com/office/drawing/2014/main" id="{71E951AB-822D-B04C-9A20-5DB84ABB5231}"/>
              </a:ext>
              <a:ext uri="{C183D7F6-B498-43B3-948B-1728B52AA6E4}">
                <adec:decorative xmlns:adec="http://schemas.microsoft.com/office/drawing/2017/decorative" val="0"/>
              </a:ext>
            </a:extLst>
          </p:cNvPr>
          <p:cNvPicPr>
            <a:picLocks noChangeAspect="1"/>
          </p:cNvPicPr>
          <p:nvPr/>
        </p:nvPicPr>
        <p:blipFill rotWithShape="1">
          <a:blip r:embed="rId3"/>
          <a:srcRect l="19445" r="39442"/>
          <a:stretch/>
        </p:blipFill>
        <p:spPr>
          <a:xfrm>
            <a:off x="184559" y="178616"/>
            <a:ext cx="1818520" cy="2952482"/>
          </a:xfrm>
          <a:prstGeom prst="rect">
            <a:avLst/>
          </a:prstGeom>
        </p:spPr>
      </p:pic>
      <p:pic>
        <p:nvPicPr>
          <p:cNvPr id="12" name="Picture 11" descr="A Black man laughing while holding a phone&#10;&#10;">
            <a:extLst>
              <a:ext uri="{FF2B5EF4-FFF2-40B4-BE49-F238E27FC236}">
                <a16:creationId xmlns:a16="http://schemas.microsoft.com/office/drawing/2014/main" id="{3EDA3A80-A990-3E4C-8622-A05FC4A23CB5}"/>
              </a:ext>
              <a:ext uri="{C183D7F6-B498-43B3-948B-1728B52AA6E4}">
                <adec:decorative xmlns:adec="http://schemas.microsoft.com/office/drawing/2017/decorative" val="0"/>
              </a:ext>
            </a:extLst>
          </p:cNvPr>
          <p:cNvPicPr>
            <a:picLocks noChangeAspect="1"/>
          </p:cNvPicPr>
          <p:nvPr/>
        </p:nvPicPr>
        <p:blipFill rotWithShape="1">
          <a:blip r:embed="rId4"/>
          <a:srcRect l="56103" r="3059"/>
          <a:stretch/>
        </p:blipFill>
        <p:spPr>
          <a:xfrm>
            <a:off x="2186447" y="178616"/>
            <a:ext cx="1806346" cy="2952482"/>
          </a:xfrm>
          <a:prstGeom prst="rect">
            <a:avLst/>
          </a:prstGeom>
        </p:spPr>
      </p:pic>
      <p:pic>
        <p:nvPicPr>
          <p:cNvPr id="10" name="Picture 9" descr="A person holding blueberries in his hands&#10;&#10;">
            <a:extLst>
              <a:ext uri="{FF2B5EF4-FFF2-40B4-BE49-F238E27FC236}">
                <a16:creationId xmlns:a16="http://schemas.microsoft.com/office/drawing/2014/main" id="{1C3493EE-1077-DA48-B513-79630B83BB95}"/>
              </a:ext>
              <a:ext uri="{C183D7F6-B498-43B3-948B-1728B52AA6E4}">
                <adec:decorative xmlns:adec="http://schemas.microsoft.com/office/drawing/2017/decorative" val="0"/>
              </a:ext>
            </a:extLst>
          </p:cNvPr>
          <p:cNvPicPr>
            <a:picLocks noChangeAspect="1"/>
          </p:cNvPicPr>
          <p:nvPr/>
        </p:nvPicPr>
        <p:blipFill rotWithShape="1">
          <a:blip r:embed="rId5"/>
          <a:srcRect l="29188" r="29934"/>
          <a:stretch/>
        </p:blipFill>
        <p:spPr>
          <a:xfrm flipH="1">
            <a:off x="4185320" y="178616"/>
            <a:ext cx="1808144" cy="2952482"/>
          </a:xfrm>
          <a:prstGeom prst="rect">
            <a:avLst/>
          </a:prstGeom>
        </p:spPr>
      </p:pic>
      <p:pic>
        <p:nvPicPr>
          <p:cNvPr id="14" name="Picture 13" descr="A Black woman wearing white sunglasses&#10;&#10;">
            <a:extLst>
              <a:ext uri="{FF2B5EF4-FFF2-40B4-BE49-F238E27FC236}">
                <a16:creationId xmlns:a16="http://schemas.microsoft.com/office/drawing/2014/main" id="{0E7E72C2-E15A-3D4D-8431-A7D769B9F168}"/>
              </a:ext>
              <a:ext uri="{C183D7F6-B498-43B3-948B-1728B52AA6E4}">
                <adec:decorative xmlns:adec="http://schemas.microsoft.com/office/drawing/2017/decorative" val="0"/>
              </a:ext>
            </a:extLst>
          </p:cNvPr>
          <p:cNvPicPr>
            <a:picLocks noChangeAspect="1"/>
          </p:cNvPicPr>
          <p:nvPr/>
        </p:nvPicPr>
        <p:blipFill rotWithShape="1">
          <a:blip r:embed="rId6"/>
          <a:srcRect l="32916" r="27664" b="-1"/>
          <a:stretch/>
        </p:blipFill>
        <p:spPr>
          <a:xfrm>
            <a:off x="6186144" y="178616"/>
            <a:ext cx="1818520" cy="2952482"/>
          </a:xfrm>
          <a:prstGeom prst="rect">
            <a:avLst/>
          </a:prstGeom>
        </p:spPr>
      </p:pic>
      <p:pic>
        <p:nvPicPr>
          <p:cNvPr id="18" name="Picture 17" descr="Two people taking a selfie&#10;&#10;">
            <a:extLst>
              <a:ext uri="{FF2B5EF4-FFF2-40B4-BE49-F238E27FC236}">
                <a16:creationId xmlns:a16="http://schemas.microsoft.com/office/drawing/2014/main" id="{2E18F0C2-EB54-B443-AE7F-6C3875F4BE6F}"/>
              </a:ext>
              <a:ext uri="{C183D7F6-B498-43B3-948B-1728B52AA6E4}">
                <adec:decorative xmlns:adec="http://schemas.microsoft.com/office/drawing/2017/decorative" val="0"/>
              </a:ext>
            </a:extLst>
          </p:cNvPr>
          <p:cNvPicPr>
            <a:picLocks noChangeAspect="1"/>
          </p:cNvPicPr>
          <p:nvPr/>
        </p:nvPicPr>
        <p:blipFill rotWithShape="1">
          <a:blip r:embed="rId7"/>
          <a:srcRect l="21256" r="37906"/>
          <a:stretch/>
        </p:blipFill>
        <p:spPr>
          <a:xfrm>
            <a:off x="8188032" y="178616"/>
            <a:ext cx="1806346" cy="2952482"/>
          </a:xfrm>
          <a:prstGeom prst="rect">
            <a:avLst/>
          </a:prstGeom>
        </p:spPr>
      </p:pic>
      <p:pic>
        <p:nvPicPr>
          <p:cNvPr id="6" name="Picture 5" descr="A Black person holding two white balls over their face&#10;&#10;">
            <a:extLst>
              <a:ext uri="{FF2B5EF4-FFF2-40B4-BE49-F238E27FC236}">
                <a16:creationId xmlns:a16="http://schemas.microsoft.com/office/drawing/2014/main" id="{DE0E6BC3-D59B-9443-935B-EE5A8022C73D}"/>
              </a:ext>
              <a:ext uri="{C183D7F6-B498-43B3-948B-1728B52AA6E4}">
                <adec:decorative xmlns:adec="http://schemas.microsoft.com/office/drawing/2017/decorative" val="0"/>
              </a:ext>
            </a:extLst>
          </p:cNvPr>
          <p:cNvPicPr>
            <a:picLocks noChangeAspect="1"/>
          </p:cNvPicPr>
          <p:nvPr/>
        </p:nvPicPr>
        <p:blipFill rotWithShape="1">
          <a:blip r:embed="rId8"/>
          <a:srcRect l="45989" r="13133"/>
          <a:stretch/>
        </p:blipFill>
        <p:spPr>
          <a:xfrm>
            <a:off x="10186905" y="178616"/>
            <a:ext cx="1808144" cy="2952482"/>
          </a:xfrm>
          <a:prstGeom prst="rect">
            <a:avLst/>
          </a:prstGeom>
        </p:spPr>
      </p:pic>
      <p:sp>
        <p:nvSpPr>
          <p:cNvPr id="26" name="TextBox 25">
            <a:extLst>
              <a:ext uri="{FF2B5EF4-FFF2-40B4-BE49-F238E27FC236}">
                <a16:creationId xmlns:a16="http://schemas.microsoft.com/office/drawing/2014/main" id="{BEA193ED-0799-9D44-B384-DF92FB299572}"/>
              </a:ext>
            </a:extLst>
          </p:cNvPr>
          <p:cNvSpPr txBox="1"/>
          <p:nvPr/>
        </p:nvSpPr>
        <p:spPr>
          <a:xfrm>
            <a:off x="123568" y="6364415"/>
            <a:ext cx="1717008" cy="369332"/>
          </a:xfrm>
          <a:prstGeom prst="rect">
            <a:avLst/>
          </a:prstGeom>
          <a:noFill/>
        </p:spPr>
        <p:txBody>
          <a:bodyPr wrap="none" rtlCol="0">
            <a:spAutoFit/>
          </a:bodyPr>
          <a:lstStyle/>
          <a:p>
            <a:r>
              <a:rPr lang="en-US" dirty="0"/>
              <a:t>Lent et al (2002)</a:t>
            </a:r>
          </a:p>
        </p:txBody>
      </p:sp>
    </p:spTree>
    <p:extLst>
      <p:ext uri="{BB962C8B-B14F-4D97-AF65-F5344CB8AC3E}">
        <p14:creationId xmlns:p14="http://schemas.microsoft.com/office/powerpoint/2010/main" val="263740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descr="Learning Experiences">
            <a:extLst>
              <a:ext uri="{FF2B5EF4-FFF2-40B4-BE49-F238E27FC236}">
                <a16:creationId xmlns:a16="http://schemas.microsoft.com/office/drawing/2014/main" id="{4C67044F-64F0-B846-9ECB-51C273D4B29C}"/>
              </a:ext>
            </a:extLst>
          </p:cNvPr>
          <p:cNvGrpSpPr/>
          <p:nvPr/>
        </p:nvGrpSpPr>
        <p:grpSpPr>
          <a:xfrm>
            <a:off x="2553096" y="2197670"/>
            <a:ext cx="2711917" cy="2462660"/>
            <a:chOff x="4209533" y="1747790"/>
            <a:chExt cx="3361037" cy="3052119"/>
          </a:xfrm>
        </p:grpSpPr>
        <p:sp>
          <p:nvSpPr>
            <p:cNvPr id="48" name="Oval 47">
              <a:extLst>
                <a:ext uri="{FF2B5EF4-FFF2-40B4-BE49-F238E27FC236}">
                  <a16:creationId xmlns:a16="http://schemas.microsoft.com/office/drawing/2014/main" id="{02F396D5-AD1A-B842-9594-AAB5C4049F90}"/>
                </a:ext>
              </a:extLst>
            </p:cNvPr>
            <p:cNvSpPr/>
            <p:nvPr/>
          </p:nvSpPr>
          <p:spPr>
            <a:xfrm>
              <a:off x="4363993" y="1747790"/>
              <a:ext cx="3052119" cy="305211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5BA2053-883F-6646-AE4E-8C373D1F9EEA}"/>
                </a:ext>
              </a:extLst>
            </p:cNvPr>
            <p:cNvSpPr txBox="1"/>
            <p:nvPr/>
          </p:nvSpPr>
          <p:spPr>
            <a:xfrm>
              <a:off x="4209533" y="2984589"/>
              <a:ext cx="3361037" cy="411712"/>
            </a:xfrm>
            <a:prstGeom prst="rect">
              <a:avLst/>
            </a:prstGeom>
            <a:noFill/>
          </p:spPr>
          <p:txBody>
            <a:bodyPr wrap="square" rtlCol="0">
              <a:spAutoFit/>
            </a:bodyPr>
            <a:lstStyle/>
            <a:p>
              <a:pPr algn="ctr"/>
              <a:r>
                <a:rPr lang="en-US" sz="2000" b="1" dirty="0">
                  <a:solidFill>
                    <a:srgbClr val="C00000"/>
                  </a:solidFill>
                </a:rPr>
                <a:t>Learning Experiences</a:t>
              </a:r>
            </a:p>
          </p:txBody>
        </p:sp>
        <p:pic>
          <p:nvPicPr>
            <p:cNvPr id="50" name="Graphic 49" descr="Schoolhouse with solid fill">
              <a:extLst>
                <a:ext uri="{FF2B5EF4-FFF2-40B4-BE49-F238E27FC236}">
                  <a16:creationId xmlns:a16="http://schemas.microsoft.com/office/drawing/2014/main" id="{E82D552A-27DB-6548-A9D6-B568751152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2851" y="1885844"/>
              <a:ext cx="914400" cy="914400"/>
            </a:xfrm>
            <a:prstGeom prst="rect">
              <a:avLst/>
            </a:prstGeom>
          </p:spPr>
        </p:pic>
        <p:pic>
          <p:nvPicPr>
            <p:cNvPr id="56" name="Graphic 55" descr="Apple with solid fill">
              <a:extLst>
                <a:ext uri="{FF2B5EF4-FFF2-40B4-BE49-F238E27FC236}">
                  <a16:creationId xmlns:a16="http://schemas.microsoft.com/office/drawing/2014/main" id="{E8BCB30C-3022-6E48-9120-8D8257353F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2851" y="3665881"/>
              <a:ext cx="914400" cy="914400"/>
            </a:xfrm>
            <a:prstGeom prst="rect">
              <a:avLst/>
            </a:prstGeom>
          </p:spPr>
        </p:pic>
      </p:grpSp>
      <p:grpSp>
        <p:nvGrpSpPr>
          <p:cNvPr id="63" name="Group 62" descr="Self-Efficacy">
            <a:extLst>
              <a:ext uri="{FF2B5EF4-FFF2-40B4-BE49-F238E27FC236}">
                <a16:creationId xmlns:a16="http://schemas.microsoft.com/office/drawing/2014/main" id="{9AC9A6D5-B8ED-B440-8EF2-F8E5AFC0279B}"/>
              </a:ext>
            </a:extLst>
          </p:cNvPr>
          <p:cNvGrpSpPr/>
          <p:nvPr/>
        </p:nvGrpSpPr>
        <p:grpSpPr>
          <a:xfrm>
            <a:off x="4940740" y="1132445"/>
            <a:ext cx="1569085" cy="808134"/>
            <a:chOff x="6788990" y="1677349"/>
            <a:chExt cx="2187146" cy="808134"/>
          </a:xfrm>
        </p:grpSpPr>
        <p:sp>
          <p:nvSpPr>
            <p:cNvPr id="59" name="Rectangle 58">
              <a:extLst>
                <a:ext uri="{FF2B5EF4-FFF2-40B4-BE49-F238E27FC236}">
                  <a16:creationId xmlns:a16="http://schemas.microsoft.com/office/drawing/2014/main" id="{DC31B3D6-F345-D34B-809B-9A12BF17301B}"/>
                </a:ext>
              </a:extLst>
            </p:cNvPr>
            <p:cNvSpPr/>
            <p:nvPr/>
          </p:nvSpPr>
          <p:spPr>
            <a:xfrm>
              <a:off x="6788990" y="1677349"/>
              <a:ext cx="2187146" cy="80813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 name="TextBox 60">
              <a:extLst>
                <a:ext uri="{FF2B5EF4-FFF2-40B4-BE49-F238E27FC236}">
                  <a16:creationId xmlns:a16="http://schemas.microsoft.com/office/drawing/2014/main" id="{30EF318E-BBD5-DE41-B30E-5CB5C5D168BC}"/>
                </a:ext>
              </a:extLst>
            </p:cNvPr>
            <p:cNvSpPr txBox="1"/>
            <p:nvPr/>
          </p:nvSpPr>
          <p:spPr>
            <a:xfrm>
              <a:off x="6788990" y="1840566"/>
              <a:ext cx="2187146" cy="400110"/>
            </a:xfrm>
            <a:prstGeom prst="rect">
              <a:avLst/>
            </a:prstGeom>
            <a:noFill/>
          </p:spPr>
          <p:txBody>
            <a:bodyPr wrap="square" rtlCol="0">
              <a:spAutoFit/>
            </a:bodyPr>
            <a:lstStyle/>
            <a:p>
              <a:pPr algn="ctr"/>
              <a:r>
                <a:rPr lang="en-US" sz="2000" dirty="0"/>
                <a:t>Self-Efficacy </a:t>
              </a:r>
            </a:p>
          </p:txBody>
        </p:sp>
      </p:grpSp>
      <p:grpSp>
        <p:nvGrpSpPr>
          <p:cNvPr id="65" name="Group 64" descr="Interests">
            <a:extLst>
              <a:ext uri="{FF2B5EF4-FFF2-40B4-BE49-F238E27FC236}">
                <a16:creationId xmlns:a16="http://schemas.microsoft.com/office/drawing/2014/main" id="{0088FF73-66D6-4D41-ABD5-21BAE7D30776}"/>
              </a:ext>
            </a:extLst>
          </p:cNvPr>
          <p:cNvGrpSpPr/>
          <p:nvPr/>
        </p:nvGrpSpPr>
        <p:grpSpPr>
          <a:xfrm>
            <a:off x="6507263" y="3085390"/>
            <a:ext cx="1088705" cy="708898"/>
            <a:chOff x="6788990" y="1677349"/>
            <a:chExt cx="2187146" cy="808134"/>
          </a:xfrm>
        </p:grpSpPr>
        <p:sp>
          <p:nvSpPr>
            <p:cNvPr id="66" name="Rectangle 65">
              <a:extLst>
                <a:ext uri="{FF2B5EF4-FFF2-40B4-BE49-F238E27FC236}">
                  <a16:creationId xmlns:a16="http://schemas.microsoft.com/office/drawing/2014/main" id="{2BF4B42F-37A9-E146-A567-9877B3374887}"/>
                </a:ext>
              </a:extLst>
            </p:cNvPr>
            <p:cNvSpPr/>
            <p:nvPr/>
          </p:nvSpPr>
          <p:spPr>
            <a:xfrm>
              <a:off x="6788990" y="1677349"/>
              <a:ext cx="2187146" cy="80813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 name="TextBox 66">
              <a:extLst>
                <a:ext uri="{FF2B5EF4-FFF2-40B4-BE49-F238E27FC236}">
                  <a16:creationId xmlns:a16="http://schemas.microsoft.com/office/drawing/2014/main" id="{30D2D1E5-3AA2-CF49-9C22-96B06CFEDBC2}"/>
                </a:ext>
              </a:extLst>
            </p:cNvPr>
            <p:cNvSpPr txBox="1"/>
            <p:nvPr/>
          </p:nvSpPr>
          <p:spPr>
            <a:xfrm>
              <a:off x="6788990" y="1819651"/>
              <a:ext cx="2187146" cy="456120"/>
            </a:xfrm>
            <a:prstGeom prst="rect">
              <a:avLst/>
            </a:prstGeom>
            <a:noFill/>
          </p:spPr>
          <p:txBody>
            <a:bodyPr wrap="square" rtlCol="0">
              <a:spAutoFit/>
            </a:bodyPr>
            <a:lstStyle/>
            <a:p>
              <a:pPr algn="ctr"/>
              <a:r>
                <a:rPr lang="en-US" sz="2000" dirty="0">
                  <a:solidFill>
                    <a:schemeClr val="bg1"/>
                  </a:solidFill>
                </a:rPr>
                <a:t>Interests </a:t>
              </a:r>
            </a:p>
          </p:txBody>
        </p:sp>
      </p:grpSp>
      <p:grpSp>
        <p:nvGrpSpPr>
          <p:cNvPr id="77" name="Group 76" descr="Outcome Expectations">
            <a:extLst>
              <a:ext uri="{FF2B5EF4-FFF2-40B4-BE49-F238E27FC236}">
                <a16:creationId xmlns:a16="http://schemas.microsoft.com/office/drawing/2014/main" id="{D40C133D-B1E3-1546-9538-E0EC83172A44}"/>
              </a:ext>
            </a:extLst>
          </p:cNvPr>
          <p:cNvGrpSpPr/>
          <p:nvPr/>
        </p:nvGrpSpPr>
        <p:grpSpPr>
          <a:xfrm>
            <a:off x="4940740" y="4917421"/>
            <a:ext cx="1569085" cy="808134"/>
            <a:chOff x="6788990" y="1677349"/>
            <a:chExt cx="2187146" cy="808134"/>
          </a:xfrm>
        </p:grpSpPr>
        <p:sp>
          <p:nvSpPr>
            <p:cNvPr id="78" name="Rectangle 77">
              <a:extLst>
                <a:ext uri="{FF2B5EF4-FFF2-40B4-BE49-F238E27FC236}">
                  <a16:creationId xmlns:a16="http://schemas.microsoft.com/office/drawing/2014/main" id="{B0366367-98FF-3A47-B53E-025093FB2FA8}"/>
                </a:ext>
              </a:extLst>
            </p:cNvPr>
            <p:cNvSpPr/>
            <p:nvPr/>
          </p:nvSpPr>
          <p:spPr>
            <a:xfrm>
              <a:off x="6788990" y="1677349"/>
              <a:ext cx="2187146" cy="80813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9" name="TextBox 78">
              <a:extLst>
                <a:ext uri="{FF2B5EF4-FFF2-40B4-BE49-F238E27FC236}">
                  <a16:creationId xmlns:a16="http://schemas.microsoft.com/office/drawing/2014/main" id="{848328D9-A6D6-9242-81C1-4FA088F2000F}"/>
                </a:ext>
              </a:extLst>
            </p:cNvPr>
            <p:cNvSpPr txBox="1"/>
            <p:nvPr/>
          </p:nvSpPr>
          <p:spPr>
            <a:xfrm>
              <a:off x="6788990" y="1729353"/>
              <a:ext cx="2187146" cy="707886"/>
            </a:xfrm>
            <a:prstGeom prst="rect">
              <a:avLst/>
            </a:prstGeom>
            <a:noFill/>
          </p:spPr>
          <p:txBody>
            <a:bodyPr wrap="square" rtlCol="0">
              <a:spAutoFit/>
            </a:bodyPr>
            <a:lstStyle/>
            <a:p>
              <a:pPr algn="ctr"/>
              <a:r>
                <a:rPr lang="en-US" sz="2000" dirty="0"/>
                <a:t>Outcome</a:t>
              </a:r>
            </a:p>
            <a:p>
              <a:pPr algn="ctr"/>
              <a:r>
                <a:rPr lang="en-US" sz="2000" dirty="0"/>
                <a:t>Expectations </a:t>
              </a:r>
            </a:p>
          </p:txBody>
        </p:sp>
      </p:grpSp>
      <p:grpSp>
        <p:nvGrpSpPr>
          <p:cNvPr id="80" name="Group 79" descr="Goas">
            <a:extLst>
              <a:ext uri="{FF2B5EF4-FFF2-40B4-BE49-F238E27FC236}">
                <a16:creationId xmlns:a16="http://schemas.microsoft.com/office/drawing/2014/main" id="{2291B107-22A9-9048-B96C-024F5D204913}"/>
              </a:ext>
            </a:extLst>
          </p:cNvPr>
          <p:cNvGrpSpPr/>
          <p:nvPr/>
        </p:nvGrpSpPr>
        <p:grpSpPr>
          <a:xfrm>
            <a:off x="7808842" y="3102042"/>
            <a:ext cx="1088705" cy="708898"/>
            <a:chOff x="6788990" y="1677349"/>
            <a:chExt cx="2187146" cy="808134"/>
          </a:xfrm>
        </p:grpSpPr>
        <p:sp>
          <p:nvSpPr>
            <p:cNvPr id="81" name="Rectangle 80">
              <a:extLst>
                <a:ext uri="{FF2B5EF4-FFF2-40B4-BE49-F238E27FC236}">
                  <a16:creationId xmlns:a16="http://schemas.microsoft.com/office/drawing/2014/main" id="{4BA354D6-3AD8-7B46-82B6-D3D0280A3216}"/>
                </a:ext>
              </a:extLst>
            </p:cNvPr>
            <p:cNvSpPr/>
            <p:nvPr/>
          </p:nvSpPr>
          <p:spPr>
            <a:xfrm>
              <a:off x="6788990" y="1677349"/>
              <a:ext cx="2187146" cy="80813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2" name="TextBox 81">
              <a:extLst>
                <a:ext uri="{FF2B5EF4-FFF2-40B4-BE49-F238E27FC236}">
                  <a16:creationId xmlns:a16="http://schemas.microsoft.com/office/drawing/2014/main" id="{EEE2614D-BF93-0C4C-B48F-6D90AFF2A5A3}"/>
                </a:ext>
              </a:extLst>
            </p:cNvPr>
            <p:cNvSpPr txBox="1"/>
            <p:nvPr/>
          </p:nvSpPr>
          <p:spPr>
            <a:xfrm>
              <a:off x="6788990" y="1819651"/>
              <a:ext cx="2187146" cy="456120"/>
            </a:xfrm>
            <a:prstGeom prst="rect">
              <a:avLst/>
            </a:prstGeom>
            <a:noFill/>
          </p:spPr>
          <p:txBody>
            <a:bodyPr wrap="square" rtlCol="0">
              <a:spAutoFit/>
            </a:bodyPr>
            <a:lstStyle/>
            <a:p>
              <a:pPr algn="ctr"/>
              <a:r>
                <a:rPr lang="en-US" sz="2000" dirty="0">
                  <a:solidFill>
                    <a:schemeClr val="bg1"/>
                  </a:solidFill>
                </a:rPr>
                <a:t>Goals </a:t>
              </a:r>
            </a:p>
          </p:txBody>
        </p:sp>
      </p:grpSp>
      <p:grpSp>
        <p:nvGrpSpPr>
          <p:cNvPr id="83" name="Group 82" descr="Actions">
            <a:extLst>
              <a:ext uri="{FF2B5EF4-FFF2-40B4-BE49-F238E27FC236}">
                <a16:creationId xmlns:a16="http://schemas.microsoft.com/office/drawing/2014/main" id="{6C0536CA-DC3A-DE45-9282-2D0A9CDF379A}"/>
              </a:ext>
            </a:extLst>
          </p:cNvPr>
          <p:cNvGrpSpPr/>
          <p:nvPr/>
        </p:nvGrpSpPr>
        <p:grpSpPr>
          <a:xfrm>
            <a:off x="9110421" y="3100383"/>
            <a:ext cx="1088705" cy="708898"/>
            <a:chOff x="6788990" y="1677349"/>
            <a:chExt cx="2187146" cy="808134"/>
          </a:xfrm>
        </p:grpSpPr>
        <p:sp>
          <p:nvSpPr>
            <p:cNvPr id="84" name="Rectangle 83">
              <a:extLst>
                <a:ext uri="{FF2B5EF4-FFF2-40B4-BE49-F238E27FC236}">
                  <a16:creationId xmlns:a16="http://schemas.microsoft.com/office/drawing/2014/main" id="{017EF5A7-DBFD-2644-885A-D8BACE9060F0}"/>
                </a:ext>
              </a:extLst>
            </p:cNvPr>
            <p:cNvSpPr/>
            <p:nvPr/>
          </p:nvSpPr>
          <p:spPr>
            <a:xfrm>
              <a:off x="6788990" y="1677349"/>
              <a:ext cx="2187146" cy="80813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5" name="TextBox 84">
              <a:extLst>
                <a:ext uri="{FF2B5EF4-FFF2-40B4-BE49-F238E27FC236}">
                  <a16:creationId xmlns:a16="http://schemas.microsoft.com/office/drawing/2014/main" id="{56AAC285-F0A0-0C45-8C03-D9E5EB278ED9}"/>
                </a:ext>
              </a:extLst>
            </p:cNvPr>
            <p:cNvSpPr txBox="1"/>
            <p:nvPr/>
          </p:nvSpPr>
          <p:spPr>
            <a:xfrm>
              <a:off x="6788990" y="1819651"/>
              <a:ext cx="2187146" cy="456120"/>
            </a:xfrm>
            <a:prstGeom prst="rect">
              <a:avLst/>
            </a:prstGeom>
            <a:noFill/>
          </p:spPr>
          <p:txBody>
            <a:bodyPr wrap="square" rtlCol="0">
              <a:spAutoFit/>
            </a:bodyPr>
            <a:lstStyle/>
            <a:p>
              <a:pPr algn="ctr"/>
              <a:r>
                <a:rPr lang="en-US" sz="2000" dirty="0">
                  <a:solidFill>
                    <a:schemeClr val="bg1"/>
                  </a:solidFill>
                </a:rPr>
                <a:t>Actions </a:t>
              </a:r>
            </a:p>
          </p:txBody>
        </p:sp>
      </p:grpSp>
      <p:grpSp>
        <p:nvGrpSpPr>
          <p:cNvPr id="92" name="Group 91" descr="Context and Background ">
            <a:extLst>
              <a:ext uri="{FF2B5EF4-FFF2-40B4-BE49-F238E27FC236}">
                <a16:creationId xmlns:a16="http://schemas.microsoft.com/office/drawing/2014/main" id="{773ED690-C57E-6D44-BF40-15B2B1AF6CAC}"/>
              </a:ext>
            </a:extLst>
          </p:cNvPr>
          <p:cNvGrpSpPr/>
          <p:nvPr/>
        </p:nvGrpSpPr>
        <p:grpSpPr>
          <a:xfrm>
            <a:off x="41276" y="3749449"/>
            <a:ext cx="2711918" cy="2462660"/>
            <a:chOff x="165908" y="1849851"/>
            <a:chExt cx="2711918" cy="2462660"/>
          </a:xfrm>
        </p:grpSpPr>
        <p:sp>
          <p:nvSpPr>
            <p:cNvPr id="46" name="Oval 45">
              <a:extLst>
                <a:ext uri="{FF2B5EF4-FFF2-40B4-BE49-F238E27FC236}">
                  <a16:creationId xmlns:a16="http://schemas.microsoft.com/office/drawing/2014/main" id="{7972B121-FEA4-8642-BA0F-F59747BDF736}"/>
                </a:ext>
              </a:extLst>
            </p:cNvPr>
            <p:cNvSpPr/>
            <p:nvPr/>
          </p:nvSpPr>
          <p:spPr>
            <a:xfrm>
              <a:off x="290535" y="1849851"/>
              <a:ext cx="2462661" cy="24626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2A63222-FB33-2B42-ABF2-A459AFBF386B}"/>
                </a:ext>
              </a:extLst>
            </p:cNvPr>
            <p:cNvSpPr txBox="1"/>
            <p:nvPr/>
          </p:nvSpPr>
          <p:spPr>
            <a:xfrm>
              <a:off x="165908" y="1992186"/>
              <a:ext cx="2711917" cy="332198"/>
            </a:xfrm>
            <a:prstGeom prst="rect">
              <a:avLst/>
            </a:prstGeom>
            <a:noFill/>
          </p:spPr>
          <p:txBody>
            <a:bodyPr wrap="square" rtlCol="0">
              <a:spAutoFit/>
            </a:bodyPr>
            <a:lstStyle/>
            <a:p>
              <a:pPr algn="ctr"/>
              <a:r>
                <a:rPr lang="en-US" sz="2000" dirty="0"/>
                <a:t>Context</a:t>
              </a:r>
            </a:p>
          </p:txBody>
        </p:sp>
        <p:sp>
          <p:nvSpPr>
            <p:cNvPr id="45" name="TextBox 44">
              <a:extLst>
                <a:ext uri="{FF2B5EF4-FFF2-40B4-BE49-F238E27FC236}">
                  <a16:creationId xmlns:a16="http://schemas.microsoft.com/office/drawing/2014/main" id="{93DC9A0C-7C99-7942-B899-30F09EC14E15}"/>
                </a:ext>
              </a:extLst>
            </p:cNvPr>
            <p:cNvSpPr txBox="1"/>
            <p:nvPr/>
          </p:nvSpPr>
          <p:spPr>
            <a:xfrm>
              <a:off x="165909" y="3696013"/>
              <a:ext cx="2711917" cy="332198"/>
            </a:xfrm>
            <a:prstGeom prst="rect">
              <a:avLst/>
            </a:prstGeom>
            <a:noFill/>
          </p:spPr>
          <p:txBody>
            <a:bodyPr wrap="square" rtlCol="0">
              <a:spAutoFit/>
            </a:bodyPr>
            <a:lstStyle/>
            <a:p>
              <a:pPr algn="ctr"/>
              <a:r>
                <a:rPr lang="en-US" sz="2000" dirty="0"/>
                <a:t>Background</a:t>
              </a:r>
            </a:p>
          </p:txBody>
        </p:sp>
        <p:pic>
          <p:nvPicPr>
            <p:cNvPr id="91" name="Graphic 90" descr="Group success with solid fill">
              <a:extLst>
                <a:ext uri="{FF2B5EF4-FFF2-40B4-BE49-F238E27FC236}">
                  <a16:creationId xmlns:a16="http://schemas.microsoft.com/office/drawing/2014/main" id="{8D07769F-0E80-234A-959D-C4678EC142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7941" y="2623981"/>
              <a:ext cx="914400" cy="914400"/>
            </a:xfrm>
            <a:prstGeom prst="rect">
              <a:avLst/>
            </a:prstGeom>
          </p:spPr>
        </p:pic>
      </p:grpSp>
      <p:grpSp>
        <p:nvGrpSpPr>
          <p:cNvPr id="159" name="Group 158" descr="Student">
            <a:extLst>
              <a:ext uri="{FF2B5EF4-FFF2-40B4-BE49-F238E27FC236}">
                <a16:creationId xmlns:a16="http://schemas.microsoft.com/office/drawing/2014/main" id="{3BB9BEC8-06A9-254F-B633-DAB08415A3ED}"/>
              </a:ext>
            </a:extLst>
          </p:cNvPr>
          <p:cNvGrpSpPr/>
          <p:nvPr/>
        </p:nvGrpSpPr>
        <p:grpSpPr>
          <a:xfrm>
            <a:off x="27139" y="853106"/>
            <a:ext cx="2711917" cy="2462660"/>
            <a:chOff x="27139" y="853106"/>
            <a:chExt cx="2711917" cy="2462660"/>
          </a:xfrm>
        </p:grpSpPr>
        <p:sp>
          <p:nvSpPr>
            <p:cNvPr id="94" name="Oval 93">
              <a:extLst>
                <a:ext uri="{FF2B5EF4-FFF2-40B4-BE49-F238E27FC236}">
                  <a16:creationId xmlns:a16="http://schemas.microsoft.com/office/drawing/2014/main" id="{DDCA4375-ED9B-C149-925E-142BD8124396}"/>
                </a:ext>
              </a:extLst>
            </p:cNvPr>
            <p:cNvSpPr/>
            <p:nvPr/>
          </p:nvSpPr>
          <p:spPr>
            <a:xfrm>
              <a:off x="151769" y="853106"/>
              <a:ext cx="2462661" cy="2462660"/>
            </a:xfrm>
            <a:prstGeom prst="ellipse">
              <a:avLst/>
            </a:prstGeom>
            <a:solidFill>
              <a:srgbClr val="FFA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A person in a yellow circle">
              <a:extLst>
                <a:ext uri="{FF2B5EF4-FFF2-40B4-BE49-F238E27FC236}">
                  <a16:creationId xmlns:a16="http://schemas.microsoft.com/office/drawing/2014/main" id="{705D4FAD-517B-C243-AA8B-4029B0528C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7567" y="1630268"/>
              <a:ext cx="1131059" cy="1131058"/>
            </a:xfrm>
            <a:prstGeom prst="rect">
              <a:avLst/>
            </a:prstGeom>
          </p:spPr>
        </p:pic>
        <p:sp>
          <p:nvSpPr>
            <p:cNvPr id="98" name="TextBox 97">
              <a:extLst>
                <a:ext uri="{FF2B5EF4-FFF2-40B4-BE49-F238E27FC236}">
                  <a16:creationId xmlns:a16="http://schemas.microsoft.com/office/drawing/2014/main" id="{4DE4F9DE-8302-F94F-982E-24C01D77119F}"/>
                </a:ext>
              </a:extLst>
            </p:cNvPr>
            <p:cNvSpPr txBox="1"/>
            <p:nvPr/>
          </p:nvSpPr>
          <p:spPr>
            <a:xfrm>
              <a:off x="27139" y="1087823"/>
              <a:ext cx="2711917" cy="400110"/>
            </a:xfrm>
            <a:prstGeom prst="rect">
              <a:avLst/>
            </a:prstGeom>
            <a:noFill/>
          </p:spPr>
          <p:txBody>
            <a:bodyPr wrap="square" rtlCol="0">
              <a:spAutoFit/>
            </a:bodyPr>
            <a:lstStyle/>
            <a:p>
              <a:pPr algn="ctr"/>
              <a:r>
                <a:rPr lang="en-US" sz="2000" dirty="0"/>
                <a:t>Student</a:t>
              </a:r>
            </a:p>
          </p:txBody>
        </p:sp>
      </p:grpSp>
      <p:grpSp>
        <p:nvGrpSpPr>
          <p:cNvPr id="102" name="Group 101" descr="Career">
            <a:extLst>
              <a:ext uri="{FF2B5EF4-FFF2-40B4-BE49-F238E27FC236}">
                <a16:creationId xmlns:a16="http://schemas.microsoft.com/office/drawing/2014/main" id="{DB510ECB-7AC2-A84B-BE37-0EC881824E11}"/>
              </a:ext>
            </a:extLst>
          </p:cNvPr>
          <p:cNvGrpSpPr/>
          <p:nvPr/>
        </p:nvGrpSpPr>
        <p:grpSpPr>
          <a:xfrm>
            <a:off x="10577384" y="2893466"/>
            <a:ext cx="1462847" cy="1122480"/>
            <a:chOff x="6788990" y="1677349"/>
            <a:chExt cx="2187146" cy="808134"/>
          </a:xfrm>
        </p:grpSpPr>
        <p:sp>
          <p:nvSpPr>
            <p:cNvPr id="103" name="Rectangle 102">
              <a:extLst>
                <a:ext uri="{FF2B5EF4-FFF2-40B4-BE49-F238E27FC236}">
                  <a16:creationId xmlns:a16="http://schemas.microsoft.com/office/drawing/2014/main" id="{E352CE7B-8ACC-E249-9730-248C69D4FD1C}"/>
                </a:ext>
              </a:extLst>
            </p:cNvPr>
            <p:cNvSpPr/>
            <p:nvPr/>
          </p:nvSpPr>
          <p:spPr>
            <a:xfrm>
              <a:off x="6788990" y="1677349"/>
              <a:ext cx="2187146" cy="80813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4" name="TextBox 103">
              <a:extLst>
                <a:ext uri="{FF2B5EF4-FFF2-40B4-BE49-F238E27FC236}">
                  <a16:creationId xmlns:a16="http://schemas.microsoft.com/office/drawing/2014/main" id="{90E2A06B-EAEA-A248-AB6C-E4E3480896AF}"/>
                </a:ext>
              </a:extLst>
            </p:cNvPr>
            <p:cNvSpPr txBox="1"/>
            <p:nvPr/>
          </p:nvSpPr>
          <p:spPr>
            <a:xfrm>
              <a:off x="6788990" y="1903982"/>
              <a:ext cx="2187146" cy="243020"/>
            </a:xfrm>
            <a:prstGeom prst="rect">
              <a:avLst/>
            </a:prstGeom>
            <a:noFill/>
          </p:spPr>
          <p:txBody>
            <a:bodyPr wrap="square" rtlCol="0">
              <a:spAutoFit/>
            </a:bodyPr>
            <a:lstStyle/>
            <a:p>
              <a:pPr algn="ctr"/>
              <a:r>
                <a:rPr lang="en-US" sz="2000" dirty="0">
                  <a:solidFill>
                    <a:schemeClr val="bg1"/>
                  </a:solidFill>
                </a:rPr>
                <a:t>Career </a:t>
              </a:r>
            </a:p>
          </p:txBody>
        </p:sp>
      </p:grpSp>
      <p:cxnSp>
        <p:nvCxnSpPr>
          <p:cNvPr id="108" name="Straight Arrow Connector 107" descr="Bidirectional arrow between student and context and background">
            <a:extLst>
              <a:ext uri="{FF2B5EF4-FFF2-40B4-BE49-F238E27FC236}">
                <a16:creationId xmlns:a16="http://schemas.microsoft.com/office/drawing/2014/main" id="{FDBFC8D2-1EAC-AA42-945B-7BE425A8AE11}"/>
              </a:ext>
            </a:extLst>
          </p:cNvPr>
          <p:cNvCxnSpPr>
            <a:cxnSpLocks/>
          </p:cNvCxnSpPr>
          <p:nvPr/>
        </p:nvCxnSpPr>
        <p:spPr>
          <a:xfrm>
            <a:off x="1383100" y="3216910"/>
            <a:ext cx="858" cy="576018"/>
          </a:xfrm>
          <a:prstGeom prst="straightConnector1">
            <a:avLst/>
          </a:prstGeom>
          <a:ln w="635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descr="Arrow to Learning Experiences">
            <a:extLst>
              <a:ext uri="{FF2B5EF4-FFF2-40B4-BE49-F238E27FC236}">
                <a16:creationId xmlns:a16="http://schemas.microsoft.com/office/drawing/2014/main" id="{1D896192-7DD6-6E4C-95A2-B05A11BB7E87}"/>
              </a:ext>
            </a:extLst>
          </p:cNvPr>
          <p:cNvCxnSpPr>
            <a:cxnSpLocks/>
          </p:cNvCxnSpPr>
          <p:nvPr/>
        </p:nvCxnSpPr>
        <p:spPr>
          <a:xfrm>
            <a:off x="2490783" y="2515358"/>
            <a:ext cx="387036" cy="26940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descr="Arrow to Learning Experiences">
            <a:extLst>
              <a:ext uri="{FF2B5EF4-FFF2-40B4-BE49-F238E27FC236}">
                <a16:creationId xmlns:a16="http://schemas.microsoft.com/office/drawing/2014/main" id="{9828892E-2FF1-2C4E-9D26-18A05A124821}"/>
              </a:ext>
            </a:extLst>
          </p:cNvPr>
          <p:cNvCxnSpPr>
            <a:cxnSpLocks/>
          </p:cNvCxnSpPr>
          <p:nvPr/>
        </p:nvCxnSpPr>
        <p:spPr>
          <a:xfrm flipV="1">
            <a:off x="2448759" y="4057883"/>
            <a:ext cx="429060" cy="36340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descr="Arrow to self-efficacy">
            <a:extLst>
              <a:ext uri="{FF2B5EF4-FFF2-40B4-BE49-F238E27FC236}">
                <a16:creationId xmlns:a16="http://schemas.microsoft.com/office/drawing/2014/main" id="{83F6601B-994B-514B-AAB3-51F600CE386E}"/>
              </a:ext>
            </a:extLst>
          </p:cNvPr>
          <p:cNvCxnSpPr>
            <a:cxnSpLocks/>
          </p:cNvCxnSpPr>
          <p:nvPr/>
        </p:nvCxnSpPr>
        <p:spPr>
          <a:xfrm flipV="1">
            <a:off x="4809095" y="1952863"/>
            <a:ext cx="407738" cy="61522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descr="Arrow to outcome expectations">
            <a:extLst>
              <a:ext uri="{FF2B5EF4-FFF2-40B4-BE49-F238E27FC236}">
                <a16:creationId xmlns:a16="http://schemas.microsoft.com/office/drawing/2014/main" id="{AC7B16F6-301C-FF48-9E05-8A99E6F3A708}"/>
              </a:ext>
            </a:extLst>
          </p:cNvPr>
          <p:cNvCxnSpPr>
            <a:cxnSpLocks/>
          </p:cNvCxnSpPr>
          <p:nvPr/>
        </p:nvCxnSpPr>
        <p:spPr>
          <a:xfrm>
            <a:off x="4790106" y="4272670"/>
            <a:ext cx="426727" cy="64475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descr="Arrow to outcome expectations">
            <a:extLst>
              <a:ext uri="{FF2B5EF4-FFF2-40B4-BE49-F238E27FC236}">
                <a16:creationId xmlns:a16="http://schemas.microsoft.com/office/drawing/2014/main" id="{AC1DF08B-73D9-C44E-B742-1E88FA91D17F}"/>
              </a:ext>
            </a:extLst>
          </p:cNvPr>
          <p:cNvCxnSpPr>
            <a:stCxn id="59" idx="2"/>
          </p:cNvCxnSpPr>
          <p:nvPr/>
        </p:nvCxnSpPr>
        <p:spPr>
          <a:xfrm flipH="1">
            <a:off x="5725282" y="1940579"/>
            <a:ext cx="1" cy="297684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descr="Arrow to goals">
            <a:extLst>
              <a:ext uri="{FF2B5EF4-FFF2-40B4-BE49-F238E27FC236}">
                <a16:creationId xmlns:a16="http://schemas.microsoft.com/office/drawing/2014/main" id="{952D22A5-79BB-794C-9EBF-359780791AC4}"/>
              </a:ext>
            </a:extLst>
          </p:cNvPr>
          <p:cNvCxnSpPr>
            <a:cxnSpLocks/>
          </p:cNvCxnSpPr>
          <p:nvPr/>
        </p:nvCxnSpPr>
        <p:spPr>
          <a:xfrm>
            <a:off x="7578237" y="3454706"/>
            <a:ext cx="378258"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descr="Arrow to actions">
            <a:extLst>
              <a:ext uri="{FF2B5EF4-FFF2-40B4-BE49-F238E27FC236}">
                <a16:creationId xmlns:a16="http://schemas.microsoft.com/office/drawing/2014/main" id="{37A8D03C-60DD-1641-B915-706714B4C985}"/>
              </a:ext>
            </a:extLst>
          </p:cNvPr>
          <p:cNvCxnSpPr>
            <a:cxnSpLocks/>
          </p:cNvCxnSpPr>
          <p:nvPr/>
        </p:nvCxnSpPr>
        <p:spPr>
          <a:xfrm>
            <a:off x="8897547" y="3477309"/>
            <a:ext cx="378258"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descr="Arrow to career">
            <a:extLst>
              <a:ext uri="{FF2B5EF4-FFF2-40B4-BE49-F238E27FC236}">
                <a16:creationId xmlns:a16="http://schemas.microsoft.com/office/drawing/2014/main" id="{D18DC502-DCB4-834B-A51C-C1A037B2712E}"/>
              </a:ext>
            </a:extLst>
          </p:cNvPr>
          <p:cNvCxnSpPr>
            <a:cxnSpLocks/>
          </p:cNvCxnSpPr>
          <p:nvPr/>
        </p:nvCxnSpPr>
        <p:spPr>
          <a:xfrm>
            <a:off x="10199126" y="3439839"/>
            <a:ext cx="378258"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descr="Arrow to interests">
            <a:extLst>
              <a:ext uri="{FF2B5EF4-FFF2-40B4-BE49-F238E27FC236}">
                <a16:creationId xmlns:a16="http://schemas.microsoft.com/office/drawing/2014/main" id="{3C174BCE-025B-6040-A738-CC7B285CA727}"/>
              </a:ext>
            </a:extLst>
          </p:cNvPr>
          <p:cNvCxnSpPr>
            <a:cxnSpLocks/>
            <a:stCxn id="61" idx="3"/>
          </p:cNvCxnSpPr>
          <p:nvPr/>
        </p:nvCxnSpPr>
        <p:spPr>
          <a:xfrm>
            <a:off x="6509825" y="1495717"/>
            <a:ext cx="541790" cy="151738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descr="Arrow to goals">
            <a:extLst>
              <a:ext uri="{FF2B5EF4-FFF2-40B4-BE49-F238E27FC236}">
                <a16:creationId xmlns:a16="http://schemas.microsoft.com/office/drawing/2014/main" id="{61F41DC2-6D41-2E43-B7A9-7F98140385C4}"/>
              </a:ext>
            </a:extLst>
          </p:cNvPr>
          <p:cNvCxnSpPr>
            <a:cxnSpLocks/>
            <a:stCxn id="61" idx="3"/>
            <a:endCxn id="81" idx="0"/>
          </p:cNvCxnSpPr>
          <p:nvPr/>
        </p:nvCxnSpPr>
        <p:spPr>
          <a:xfrm>
            <a:off x="6509825" y="1495717"/>
            <a:ext cx="1843370" cy="160632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descr="Arrow to actions">
            <a:extLst>
              <a:ext uri="{FF2B5EF4-FFF2-40B4-BE49-F238E27FC236}">
                <a16:creationId xmlns:a16="http://schemas.microsoft.com/office/drawing/2014/main" id="{CFAA4495-FACB-6F45-B819-C717F9BBA554}"/>
              </a:ext>
            </a:extLst>
          </p:cNvPr>
          <p:cNvCxnSpPr>
            <a:cxnSpLocks/>
            <a:stCxn id="61" idx="3"/>
            <a:endCxn id="84" idx="0"/>
          </p:cNvCxnSpPr>
          <p:nvPr/>
        </p:nvCxnSpPr>
        <p:spPr>
          <a:xfrm>
            <a:off x="6509825" y="1495717"/>
            <a:ext cx="3144949" cy="160466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descr="Arrow to interests">
            <a:extLst>
              <a:ext uri="{FF2B5EF4-FFF2-40B4-BE49-F238E27FC236}">
                <a16:creationId xmlns:a16="http://schemas.microsoft.com/office/drawing/2014/main" id="{1F6F9F6F-9C79-D946-A405-B3AD553220B7}"/>
              </a:ext>
            </a:extLst>
          </p:cNvPr>
          <p:cNvCxnSpPr>
            <a:cxnSpLocks/>
            <a:stCxn id="79" idx="3"/>
            <a:endCxn id="66" idx="2"/>
          </p:cNvCxnSpPr>
          <p:nvPr/>
        </p:nvCxnSpPr>
        <p:spPr>
          <a:xfrm flipV="1">
            <a:off x="6509825" y="3794288"/>
            <a:ext cx="541791" cy="152908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descr="Arrow to goals">
            <a:extLst>
              <a:ext uri="{FF2B5EF4-FFF2-40B4-BE49-F238E27FC236}">
                <a16:creationId xmlns:a16="http://schemas.microsoft.com/office/drawing/2014/main" id="{92244BAC-2AFF-004C-9952-405A0E6AB663}"/>
              </a:ext>
            </a:extLst>
          </p:cNvPr>
          <p:cNvCxnSpPr>
            <a:cxnSpLocks/>
            <a:stCxn id="79" idx="3"/>
            <a:endCxn id="81" idx="2"/>
          </p:cNvCxnSpPr>
          <p:nvPr/>
        </p:nvCxnSpPr>
        <p:spPr>
          <a:xfrm flipV="1">
            <a:off x="6509825" y="3810940"/>
            <a:ext cx="1843370" cy="151242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descr="Arrow to actions">
            <a:extLst>
              <a:ext uri="{FF2B5EF4-FFF2-40B4-BE49-F238E27FC236}">
                <a16:creationId xmlns:a16="http://schemas.microsoft.com/office/drawing/2014/main" id="{6E7E35C6-8711-B44D-BC9D-65CB2F8151E9}"/>
              </a:ext>
            </a:extLst>
          </p:cNvPr>
          <p:cNvCxnSpPr>
            <a:cxnSpLocks/>
            <a:stCxn id="79" idx="3"/>
          </p:cNvCxnSpPr>
          <p:nvPr/>
        </p:nvCxnSpPr>
        <p:spPr>
          <a:xfrm flipV="1">
            <a:off x="6509825" y="3854816"/>
            <a:ext cx="2956745" cy="146855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5" name="Group 154" descr="Contextual influences">
            <a:extLst>
              <a:ext uri="{FF2B5EF4-FFF2-40B4-BE49-F238E27FC236}">
                <a16:creationId xmlns:a16="http://schemas.microsoft.com/office/drawing/2014/main" id="{F982A65C-936C-0549-8F85-B87240BA1E46}"/>
              </a:ext>
            </a:extLst>
          </p:cNvPr>
          <p:cNvGrpSpPr/>
          <p:nvPr/>
        </p:nvGrpSpPr>
        <p:grpSpPr>
          <a:xfrm>
            <a:off x="7253416" y="148503"/>
            <a:ext cx="4786815" cy="882317"/>
            <a:chOff x="6788990" y="1677350"/>
            <a:chExt cx="2187146" cy="633022"/>
          </a:xfrm>
        </p:grpSpPr>
        <p:sp>
          <p:nvSpPr>
            <p:cNvPr id="156" name="Rectangle 155">
              <a:extLst>
                <a:ext uri="{FF2B5EF4-FFF2-40B4-BE49-F238E27FC236}">
                  <a16:creationId xmlns:a16="http://schemas.microsoft.com/office/drawing/2014/main" id="{FBAD78F7-C163-CD43-B064-BC8DB4BDB3A6}"/>
                </a:ext>
              </a:extLst>
            </p:cNvPr>
            <p:cNvSpPr/>
            <p:nvPr/>
          </p:nvSpPr>
          <p:spPr>
            <a:xfrm>
              <a:off x="6788990" y="1677350"/>
              <a:ext cx="2187146" cy="63302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7" name="TextBox 156">
              <a:extLst>
                <a:ext uri="{FF2B5EF4-FFF2-40B4-BE49-F238E27FC236}">
                  <a16:creationId xmlns:a16="http://schemas.microsoft.com/office/drawing/2014/main" id="{D6E5BF0D-CF0E-C64F-BD74-78BBC72C0741}"/>
                </a:ext>
              </a:extLst>
            </p:cNvPr>
            <p:cNvSpPr txBox="1"/>
            <p:nvPr/>
          </p:nvSpPr>
          <p:spPr>
            <a:xfrm>
              <a:off x="6788990" y="1774377"/>
              <a:ext cx="2187146" cy="287059"/>
            </a:xfrm>
            <a:prstGeom prst="rect">
              <a:avLst/>
            </a:prstGeom>
            <a:noFill/>
          </p:spPr>
          <p:txBody>
            <a:bodyPr wrap="square" rtlCol="0">
              <a:spAutoFit/>
            </a:bodyPr>
            <a:lstStyle/>
            <a:p>
              <a:pPr algn="ctr"/>
              <a:r>
                <a:rPr lang="en-US" sz="2000" dirty="0"/>
                <a:t>Contextual Influences </a:t>
              </a:r>
            </a:p>
          </p:txBody>
        </p:sp>
      </p:grpSp>
      <p:sp>
        <p:nvSpPr>
          <p:cNvPr id="160" name="TextBox 159">
            <a:extLst>
              <a:ext uri="{FF2B5EF4-FFF2-40B4-BE49-F238E27FC236}">
                <a16:creationId xmlns:a16="http://schemas.microsoft.com/office/drawing/2014/main" id="{4243A846-A443-D74A-ADDC-5B56B7FB1F7D}"/>
              </a:ext>
            </a:extLst>
          </p:cNvPr>
          <p:cNvSpPr txBox="1"/>
          <p:nvPr/>
        </p:nvSpPr>
        <p:spPr>
          <a:xfrm>
            <a:off x="123568" y="6364415"/>
            <a:ext cx="1717008" cy="369332"/>
          </a:xfrm>
          <a:prstGeom prst="rect">
            <a:avLst/>
          </a:prstGeom>
          <a:noFill/>
        </p:spPr>
        <p:txBody>
          <a:bodyPr wrap="none" rtlCol="0">
            <a:spAutoFit/>
          </a:bodyPr>
          <a:lstStyle/>
          <a:p>
            <a:r>
              <a:rPr lang="en-US" dirty="0"/>
              <a:t>Lent et al (2002)</a:t>
            </a:r>
          </a:p>
        </p:txBody>
      </p:sp>
    </p:spTree>
    <p:extLst>
      <p:ext uri="{BB962C8B-B14F-4D97-AF65-F5344CB8AC3E}">
        <p14:creationId xmlns:p14="http://schemas.microsoft.com/office/powerpoint/2010/main" val="3106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4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3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4C67044F-64F0-B846-9ECB-51C273D4B29C}"/>
              </a:ext>
            </a:extLst>
          </p:cNvPr>
          <p:cNvGrpSpPr/>
          <p:nvPr/>
        </p:nvGrpSpPr>
        <p:grpSpPr>
          <a:xfrm>
            <a:off x="137567" y="1137661"/>
            <a:ext cx="5046510" cy="4582677"/>
            <a:chOff x="4209533" y="1747790"/>
            <a:chExt cx="3361037" cy="3052119"/>
          </a:xfrm>
        </p:grpSpPr>
        <p:sp>
          <p:nvSpPr>
            <p:cNvPr id="48" name="Oval 47">
              <a:extLst>
                <a:ext uri="{FF2B5EF4-FFF2-40B4-BE49-F238E27FC236}">
                  <a16:creationId xmlns:a16="http://schemas.microsoft.com/office/drawing/2014/main" id="{02F396D5-AD1A-B842-9594-AAB5C4049F90}"/>
                </a:ext>
              </a:extLst>
            </p:cNvPr>
            <p:cNvSpPr/>
            <p:nvPr/>
          </p:nvSpPr>
          <p:spPr>
            <a:xfrm>
              <a:off x="4363993" y="1747790"/>
              <a:ext cx="3052119" cy="305211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5BA2053-883F-6646-AE4E-8C373D1F9EEA}"/>
                </a:ext>
              </a:extLst>
            </p:cNvPr>
            <p:cNvSpPr txBox="1"/>
            <p:nvPr/>
          </p:nvSpPr>
          <p:spPr>
            <a:xfrm>
              <a:off x="4209533" y="2984589"/>
              <a:ext cx="3361037" cy="430464"/>
            </a:xfrm>
            <a:prstGeom prst="rect">
              <a:avLst/>
            </a:prstGeom>
            <a:noFill/>
          </p:spPr>
          <p:txBody>
            <a:bodyPr wrap="square" rtlCol="0">
              <a:spAutoFit/>
            </a:bodyPr>
            <a:lstStyle/>
            <a:p>
              <a:pPr algn="ctr"/>
              <a:r>
                <a:rPr lang="en-US" sz="3600" b="1" dirty="0">
                  <a:solidFill>
                    <a:srgbClr val="C00000"/>
                  </a:solidFill>
                </a:rPr>
                <a:t>Learning Experiences</a:t>
              </a:r>
            </a:p>
          </p:txBody>
        </p:sp>
        <p:pic>
          <p:nvPicPr>
            <p:cNvPr id="50" name="Graphic 49" descr="Schoolhouse with solid fill">
              <a:extLst>
                <a:ext uri="{FF2B5EF4-FFF2-40B4-BE49-F238E27FC236}">
                  <a16:creationId xmlns:a16="http://schemas.microsoft.com/office/drawing/2014/main" id="{E82D552A-27DB-6548-A9D6-B568751152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2851" y="1885844"/>
              <a:ext cx="914400" cy="914400"/>
            </a:xfrm>
            <a:prstGeom prst="rect">
              <a:avLst/>
            </a:prstGeom>
          </p:spPr>
        </p:pic>
        <p:pic>
          <p:nvPicPr>
            <p:cNvPr id="56" name="Graphic 55" descr="Apple with solid fill">
              <a:extLst>
                <a:ext uri="{FF2B5EF4-FFF2-40B4-BE49-F238E27FC236}">
                  <a16:creationId xmlns:a16="http://schemas.microsoft.com/office/drawing/2014/main" id="{E8BCB30C-3022-6E48-9120-8D8257353F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2851" y="3665881"/>
              <a:ext cx="914400" cy="914400"/>
            </a:xfrm>
            <a:prstGeom prst="rect">
              <a:avLst/>
            </a:prstGeom>
          </p:spPr>
        </p:pic>
      </p:grpSp>
      <p:grpSp>
        <p:nvGrpSpPr>
          <p:cNvPr id="52" name="Group 51">
            <a:extLst>
              <a:ext uri="{FF2B5EF4-FFF2-40B4-BE49-F238E27FC236}">
                <a16:creationId xmlns:a16="http://schemas.microsoft.com/office/drawing/2014/main" id="{E4A2A8E7-760A-9A45-A77F-7A522B8D9DA8}"/>
              </a:ext>
            </a:extLst>
          </p:cNvPr>
          <p:cNvGrpSpPr/>
          <p:nvPr/>
        </p:nvGrpSpPr>
        <p:grpSpPr>
          <a:xfrm>
            <a:off x="6909071" y="1137661"/>
            <a:ext cx="5046510" cy="4582677"/>
            <a:chOff x="4209534" y="1747790"/>
            <a:chExt cx="3361037" cy="3052119"/>
          </a:xfrm>
        </p:grpSpPr>
        <p:sp>
          <p:nvSpPr>
            <p:cNvPr id="53" name="Oval 52">
              <a:extLst>
                <a:ext uri="{FF2B5EF4-FFF2-40B4-BE49-F238E27FC236}">
                  <a16:creationId xmlns:a16="http://schemas.microsoft.com/office/drawing/2014/main" id="{8691085E-FA3A-A54C-8812-624A69D2C4F0}"/>
                </a:ext>
              </a:extLst>
            </p:cNvPr>
            <p:cNvSpPr/>
            <p:nvPr/>
          </p:nvSpPr>
          <p:spPr>
            <a:xfrm>
              <a:off x="4363993" y="1747790"/>
              <a:ext cx="3052119" cy="3052119"/>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95A56119-54CD-FA4F-8CE3-7CEC7CCB427A}"/>
                </a:ext>
              </a:extLst>
            </p:cNvPr>
            <p:cNvSpPr txBox="1"/>
            <p:nvPr/>
          </p:nvSpPr>
          <p:spPr>
            <a:xfrm>
              <a:off x="4209534" y="2505163"/>
              <a:ext cx="3361037" cy="1537372"/>
            </a:xfrm>
            <a:prstGeom prst="rect">
              <a:avLst/>
            </a:prstGeom>
            <a:noFill/>
          </p:spPr>
          <p:txBody>
            <a:bodyPr wrap="square" rtlCol="0">
              <a:spAutoFit/>
            </a:bodyPr>
            <a:lstStyle/>
            <a:p>
              <a:pPr algn="ctr"/>
              <a:r>
                <a:rPr lang="en-US" sz="3600" b="1" dirty="0">
                  <a:solidFill>
                    <a:schemeClr val="bg1"/>
                  </a:solidFill>
                </a:rPr>
                <a:t>Messages about</a:t>
              </a:r>
            </a:p>
            <a:p>
              <a:pPr algn="ctr"/>
              <a:r>
                <a:rPr lang="en-US" sz="3600" b="1" dirty="0">
                  <a:solidFill>
                    <a:schemeClr val="bg1"/>
                  </a:solidFill>
                </a:rPr>
                <a:t>What is Possible </a:t>
              </a:r>
            </a:p>
            <a:p>
              <a:pPr algn="ctr"/>
              <a:r>
                <a:rPr lang="en-US" sz="3600" b="1" dirty="0">
                  <a:solidFill>
                    <a:schemeClr val="bg1"/>
                  </a:solidFill>
                </a:rPr>
                <a:t>and</a:t>
              </a:r>
            </a:p>
            <a:p>
              <a:pPr algn="ctr"/>
              <a:r>
                <a:rPr lang="en-US" sz="3600" b="1" dirty="0">
                  <a:solidFill>
                    <a:schemeClr val="bg1"/>
                  </a:solidFill>
                </a:rPr>
                <a:t>Achievable</a:t>
              </a:r>
            </a:p>
          </p:txBody>
        </p:sp>
      </p:grpSp>
      <p:sp>
        <p:nvSpPr>
          <p:cNvPr id="2" name="Equal 1">
            <a:extLst>
              <a:ext uri="{FF2B5EF4-FFF2-40B4-BE49-F238E27FC236}">
                <a16:creationId xmlns:a16="http://schemas.microsoft.com/office/drawing/2014/main" id="{2505987C-78D4-B245-B8FD-0C1C411828D5}"/>
              </a:ext>
            </a:extLst>
          </p:cNvPr>
          <p:cNvSpPr/>
          <p:nvPr/>
        </p:nvSpPr>
        <p:spPr>
          <a:xfrm>
            <a:off x="5384664" y="2980151"/>
            <a:ext cx="1422671" cy="897696"/>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07287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6" y="4577975"/>
            <a:ext cx="11482938"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E7CEBE-CE6B-A64F-9F7B-BE12D3C578FB}"/>
              </a:ext>
            </a:extLst>
          </p:cNvPr>
          <p:cNvSpPr>
            <a:spLocks noGrp="1"/>
          </p:cNvSpPr>
          <p:nvPr>
            <p:ph type="title"/>
          </p:nvPr>
        </p:nvSpPr>
        <p:spPr>
          <a:xfrm>
            <a:off x="607325" y="4741948"/>
            <a:ext cx="10825663" cy="862031"/>
          </a:xfrm>
        </p:spPr>
        <p:txBody>
          <a:bodyPr vert="horz" lIns="91440" tIns="45720" rIns="91440" bIns="45720" rtlCol="0" anchor="b">
            <a:normAutofit/>
          </a:bodyPr>
          <a:lstStyle/>
          <a:p>
            <a:r>
              <a:rPr lang="en-US" sz="3400" kern="1200">
                <a:solidFill>
                  <a:srgbClr val="FFFFFF"/>
                </a:solidFill>
                <a:latin typeface="+mj-lt"/>
                <a:ea typeface="+mj-ea"/>
                <a:cs typeface="+mj-cs"/>
              </a:rPr>
              <a:t>How Can We Use These Messages to Improve Outcomes?</a:t>
            </a:r>
          </a:p>
        </p:txBody>
      </p:sp>
      <p:pic>
        <p:nvPicPr>
          <p:cNvPr id="8" name="Picture 7" descr="Student studying in library">
            <a:extLst>
              <a:ext uri="{FF2B5EF4-FFF2-40B4-BE49-F238E27FC236}">
                <a16:creationId xmlns:a16="http://schemas.microsoft.com/office/drawing/2014/main" id="{D8D4512C-D441-724C-908A-BD399C643AAC}"/>
              </a:ext>
              <a:ext uri="{C183D7F6-B498-43B3-948B-1728B52AA6E4}">
                <adec:decorative xmlns:adec="http://schemas.microsoft.com/office/drawing/2017/decorative" val="0"/>
              </a:ext>
            </a:extLst>
          </p:cNvPr>
          <p:cNvPicPr>
            <a:picLocks noChangeAspect="1"/>
          </p:cNvPicPr>
          <p:nvPr/>
        </p:nvPicPr>
        <p:blipFill rotWithShape="1">
          <a:blip r:embed="rId3"/>
          <a:srcRect r="3" b="20602"/>
          <a:stretch/>
        </p:blipFill>
        <p:spPr>
          <a:xfrm>
            <a:off x="307840" y="321733"/>
            <a:ext cx="3793472" cy="2010551"/>
          </a:xfrm>
          <a:prstGeom prst="rect">
            <a:avLst/>
          </a:prstGeom>
        </p:spPr>
      </p:pic>
      <p:pic>
        <p:nvPicPr>
          <p:cNvPr id="12" name="Picture 11" descr="Smiling student in a science class">
            <a:extLst>
              <a:ext uri="{FF2B5EF4-FFF2-40B4-BE49-F238E27FC236}">
                <a16:creationId xmlns:a16="http://schemas.microsoft.com/office/drawing/2014/main" id="{2E0BD8C0-38FE-F04E-93D1-4A8B35233C07}"/>
              </a:ext>
            </a:extLst>
          </p:cNvPr>
          <p:cNvPicPr>
            <a:picLocks noChangeAspect="1"/>
          </p:cNvPicPr>
          <p:nvPr/>
        </p:nvPicPr>
        <p:blipFill rotWithShape="1">
          <a:blip r:embed="rId4"/>
          <a:srcRect t="13994" r="1" b="6691"/>
          <a:stretch/>
        </p:blipFill>
        <p:spPr>
          <a:xfrm>
            <a:off x="4194959" y="321735"/>
            <a:ext cx="3797570" cy="2010551"/>
          </a:xfrm>
          <a:prstGeom prst="rect">
            <a:avLst/>
          </a:prstGeom>
        </p:spPr>
      </p:pic>
      <p:pic>
        <p:nvPicPr>
          <p:cNvPr id="10" name="Picture 9" descr="Student in graduation gown sitting on a chair">
            <a:extLst>
              <a:ext uri="{FF2B5EF4-FFF2-40B4-BE49-F238E27FC236}">
                <a16:creationId xmlns:a16="http://schemas.microsoft.com/office/drawing/2014/main" id="{B6C95855-F4F8-D047-A53E-0415E92DEED9}"/>
              </a:ext>
            </a:extLst>
          </p:cNvPr>
          <p:cNvPicPr>
            <a:picLocks noChangeAspect="1"/>
          </p:cNvPicPr>
          <p:nvPr/>
        </p:nvPicPr>
        <p:blipFill rotWithShape="1">
          <a:blip r:embed="rId5"/>
          <a:srcRect t="12204" b="8489"/>
          <a:stretch/>
        </p:blipFill>
        <p:spPr>
          <a:xfrm>
            <a:off x="8086176" y="321734"/>
            <a:ext cx="3797984" cy="2010550"/>
          </a:xfrm>
          <a:prstGeom prst="rect">
            <a:avLst/>
          </a:prstGeom>
        </p:spPr>
      </p:pic>
      <p:pic>
        <p:nvPicPr>
          <p:cNvPr id="14" name="Picture 13" descr="Person writing on notebook">
            <a:extLst>
              <a:ext uri="{FF2B5EF4-FFF2-40B4-BE49-F238E27FC236}">
                <a16:creationId xmlns:a16="http://schemas.microsoft.com/office/drawing/2014/main" id="{B6C8E669-DC34-7745-9635-5DBA7D649650}"/>
              </a:ext>
            </a:extLst>
          </p:cNvPr>
          <p:cNvPicPr>
            <a:picLocks noChangeAspect="1"/>
          </p:cNvPicPr>
          <p:nvPr/>
        </p:nvPicPr>
        <p:blipFill rotWithShape="1">
          <a:blip r:embed="rId6"/>
          <a:srcRect t="2337" r="1" b="1"/>
          <a:stretch/>
        </p:blipFill>
        <p:spPr>
          <a:xfrm>
            <a:off x="307840" y="2423723"/>
            <a:ext cx="3794760" cy="2010551"/>
          </a:xfrm>
          <a:prstGeom prst="rect">
            <a:avLst/>
          </a:prstGeom>
        </p:spPr>
      </p:pic>
      <p:pic>
        <p:nvPicPr>
          <p:cNvPr id="6" name="Picture 5" descr="People standing in a row wearing graduation caps with tassels and gowns">
            <a:extLst>
              <a:ext uri="{FF2B5EF4-FFF2-40B4-BE49-F238E27FC236}">
                <a16:creationId xmlns:a16="http://schemas.microsoft.com/office/drawing/2014/main" id="{322B8F45-DF9C-A042-BCC4-5E268D39BAAC}"/>
              </a:ext>
            </a:extLst>
          </p:cNvPr>
          <p:cNvPicPr>
            <a:picLocks noChangeAspect="1"/>
          </p:cNvPicPr>
          <p:nvPr/>
        </p:nvPicPr>
        <p:blipFill rotWithShape="1">
          <a:blip r:embed="rId7"/>
          <a:srcRect r="1" b="20498"/>
          <a:stretch/>
        </p:blipFill>
        <p:spPr>
          <a:xfrm>
            <a:off x="4190180" y="2422095"/>
            <a:ext cx="3794760" cy="2013804"/>
          </a:xfrm>
          <a:prstGeom prst="rect">
            <a:avLst/>
          </a:prstGeom>
        </p:spPr>
      </p:pic>
      <p:pic>
        <p:nvPicPr>
          <p:cNvPr id="4" name="Picture 3" descr="Smiling young man showing phone to laughing friend while sitting on floor of university corridor">
            <a:extLst>
              <a:ext uri="{FF2B5EF4-FFF2-40B4-BE49-F238E27FC236}">
                <a16:creationId xmlns:a16="http://schemas.microsoft.com/office/drawing/2014/main" id="{06B037AB-E213-454D-AF6B-8DBFDA1B550F}"/>
              </a:ext>
            </a:extLst>
          </p:cNvPr>
          <p:cNvPicPr>
            <a:picLocks noChangeAspect="1"/>
          </p:cNvPicPr>
          <p:nvPr/>
        </p:nvPicPr>
        <p:blipFill rotWithShape="1">
          <a:blip r:embed="rId8"/>
          <a:srcRect t="20626" r="1" b="1"/>
          <a:stretch/>
        </p:blipFill>
        <p:spPr>
          <a:xfrm>
            <a:off x="8093394" y="2422097"/>
            <a:ext cx="3794760" cy="2010551"/>
          </a:xfrm>
          <a:prstGeom prst="rect">
            <a:avLst/>
          </a:prstGeom>
        </p:spPr>
      </p:pic>
      <p:cxnSp>
        <p:nvCxnSpPr>
          <p:cNvPr id="35" name="Straight Connector 3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7963" y="5694097"/>
            <a:ext cx="9144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33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Small Talk | Careers | CBC Kids">
            <a:hlinkClick r:id="" action="ppaction://media"/>
            <a:extLst>
              <a:ext uri="{FF2B5EF4-FFF2-40B4-BE49-F238E27FC236}">
                <a16:creationId xmlns:a16="http://schemas.microsoft.com/office/drawing/2014/main" id="{696915BD-8EBF-744A-87EC-76DF162728F5}"/>
              </a:ext>
            </a:extLst>
          </p:cNvPr>
          <p:cNvPicPr>
            <a:picLocks noGrp="1" noRot="1" noChangeAspect="1"/>
          </p:cNvPicPr>
          <p:nvPr>
            <p:ph idx="1"/>
            <a:videoFile r:link="rId1"/>
          </p:nvPr>
        </p:nvPicPr>
        <p:blipFill>
          <a:blip r:embed="rId4"/>
          <a:stretch>
            <a:fillRect/>
          </a:stretch>
        </p:blipFill>
        <p:spPr>
          <a:xfrm>
            <a:off x="279509" y="142460"/>
            <a:ext cx="11632981" cy="6573079"/>
          </a:xfrm>
          <a:prstGeom prst="rect">
            <a:avLst/>
          </a:prstGeom>
        </p:spPr>
      </p:pic>
    </p:spTree>
    <p:extLst>
      <p:ext uri="{BB962C8B-B14F-4D97-AF65-F5344CB8AC3E}">
        <p14:creationId xmlns:p14="http://schemas.microsoft.com/office/powerpoint/2010/main" val="284986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66e13b4-6ad2-466c-808d-496feaa814d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1119E051549804D8B823930D5BAFE7B" ma:contentTypeVersion="13" ma:contentTypeDescription="Create a new document." ma:contentTypeScope="" ma:versionID="3bd7e606863498640df394e789d83216">
  <xsd:schema xmlns:xsd="http://www.w3.org/2001/XMLSchema" xmlns:xs="http://www.w3.org/2001/XMLSchema" xmlns:p="http://schemas.microsoft.com/office/2006/metadata/properties" xmlns:ns2="d66e13b4-6ad2-466c-808d-496feaa814d6" xmlns:ns3="5ce4d75c-128b-4f7c-b050-0a3b2b373af0" targetNamespace="http://schemas.microsoft.com/office/2006/metadata/properties" ma:root="true" ma:fieldsID="acb591eb90deb53299b2fb602805da5e" ns2:_="" ns3:_="">
    <xsd:import namespace="d66e13b4-6ad2-466c-808d-496feaa814d6"/>
    <xsd:import namespace="5ce4d75c-128b-4f7c-b050-0a3b2b373af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6e13b4-6ad2-466c-808d-496feaa814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1da502c-7e40-4002-9fa7-8e5645d13f89" ma:termSetId="09814cd3-568e-fe90-9814-8d621ff8fb84" ma:anchorId="fba54fb3-c3e1-fe81-a776-ca4b69148c4d" ma:open="true" ma:isKeyword="false">
      <xsd:complexType>
        <xsd:sequence>
          <xsd:element ref="pc:Terms" minOccurs="0" maxOccurs="1"/>
        </xsd:sequence>
      </xsd:complex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e4d75c-128b-4f7c-b050-0a3b2b373af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C96A60-2E18-483F-A59F-E4F2D5E29424}">
  <ds:schemaRefs>
    <ds:schemaRef ds:uri="http://schemas.microsoft.com/office/2006/metadata/properties"/>
    <ds:schemaRef ds:uri="http://www.w3.org/XML/1998/namespace"/>
    <ds:schemaRef ds:uri="d66e13b4-6ad2-466c-808d-496feaa814d6"/>
    <ds:schemaRef ds:uri="http://schemas.microsoft.com/office/2006/documentManagement/types"/>
    <ds:schemaRef ds:uri="http://schemas.microsoft.com/office/infopath/2007/PartnerControls"/>
    <ds:schemaRef ds:uri="http://purl.org/dc/dcmitype/"/>
    <ds:schemaRef ds:uri="http://purl.org/dc/elements/1.1/"/>
    <ds:schemaRef ds:uri="http://schemas.openxmlformats.org/package/2006/metadata/core-properties"/>
    <ds:schemaRef ds:uri="5ce4d75c-128b-4f7c-b050-0a3b2b373af0"/>
    <ds:schemaRef ds:uri="http://purl.org/dc/terms/"/>
  </ds:schemaRefs>
</ds:datastoreItem>
</file>

<file path=customXml/itemProps2.xml><?xml version="1.0" encoding="utf-8"?>
<ds:datastoreItem xmlns:ds="http://schemas.openxmlformats.org/officeDocument/2006/customXml" ds:itemID="{31FA0272-7A57-46E1-81F3-4B8F2A00B01B}">
  <ds:schemaRefs>
    <ds:schemaRef ds:uri="http://schemas.microsoft.com/sharepoint/v3/contenttype/forms"/>
  </ds:schemaRefs>
</ds:datastoreItem>
</file>

<file path=customXml/itemProps3.xml><?xml version="1.0" encoding="utf-8"?>
<ds:datastoreItem xmlns:ds="http://schemas.openxmlformats.org/officeDocument/2006/customXml" ds:itemID="{043DB555-C394-4EA1-9706-CB87B2032E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6e13b4-6ad2-466c-808d-496feaa814d6"/>
    <ds:schemaRef ds:uri="5ce4d75c-128b-4f7c-b050-0a3b2b373a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9566</TotalTime>
  <Words>1391</Words>
  <Application>Microsoft Macintosh PowerPoint</Application>
  <PresentationFormat>Widescreen</PresentationFormat>
  <Paragraphs>211</Paragraphs>
  <Slides>18</Slides>
  <Notes>18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Engaging Students in Meaningful Conversations about Work</vt:lpstr>
      <vt:lpstr>Agenda</vt:lpstr>
      <vt:lpstr>PowerPoint Presentation</vt:lpstr>
      <vt:lpstr>What Impacts Students’ Ability to Engage in Decent Work?</vt:lpstr>
      <vt:lpstr>Social Cognitive Career Theory</vt:lpstr>
      <vt:lpstr>PowerPoint Presentation</vt:lpstr>
      <vt:lpstr>PowerPoint Presentation</vt:lpstr>
      <vt:lpstr>How Can We Use These Messages to Improve Outcomes?</vt:lpstr>
      <vt:lpstr>PowerPoint Presentation</vt:lpstr>
      <vt:lpstr>PowerPoint Presentation</vt:lpstr>
      <vt:lpstr>Big Picture</vt:lpstr>
      <vt:lpstr>Self-Efficacy: I can </vt:lpstr>
      <vt:lpstr>Outcome Expectations: I will</vt:lpstr>
      <vt:lpstr>To What End? Career Statements</vt:lpstr>
      <vt:lpstr>Case Study 1</vt:lpstr>
      <vt:lpstr>Case Study 2</vt:lpstr>
      <vt:lpstr>Debrief</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Anya Sheftel</dc:creator>
  <cp:lastModifiedBy>Poppen, Marcus I</cp:lastModifiedBy>
  <cp:revision>21</cp:revision>
  <dcterms:created xsi:type="dcterms:W3CDTF">2023-07-27T00:03:00Z</dcterms:created>
  <dcterms:modified xsi:type="dcterms:W3CDTF">2023-08-02T18:00:09Z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0x01010041119E051549804D8B823930D5BAFE7B</vt:lpwstr>
  </property>
  <property fmtid="{D5CDD505-2E9C-101B-9397-08002B2CF9AE}" pid="3" name="MediaServiceImageTags">
    <vt:lpwstr/>
  </property>
</Properties>
</file>