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32"/>
  </p:notesMasterIdLst>
  <p:sldIdLst>
    <p:sldId id="256" r:id="rId2"/>
    <p:sldId id="257" r:id="rId3"/>
    <p:sldId id="300" r:id="rId4"/>
    <p:sldId id="258" r:id="rId5"/>
    <p:sldId id="259" r:id="rId6"/>
    <p:sldId id="260" r:id="rId7"/>
    <p:sldId id="291" r:id="rId8"/>
    <p:sldId id="285" r:id="rId9"/>
    <p:sldId id="263" r:id="rId10"/>
    <p:sldId id="262" r:id="rId11"/>
    <p:sldId id="295" r:id="rId12"/>
    <p:sldId id="296" r:id="rId13"/>
    <p:sldId id="297" r:id="rId14"/>
    <p:sldId id="289" r:id="rId15"/>
    <p:sldId id="286" r:id="rId16"/>
    <p:sldId id="287" r:id="rId17"/>
    <p:sldId id="290" r:id="rId18"/>
    <p:sldId id="292" r:id="rId19"/>
    <p:sldId id="267" r:id="rId20"/>
    <p:sldId id="299" r:id="rId21"/>
    <p:sldId id="283" r:id="rId22"/>
    <p:sldId id="268" r:id="rId23"/>
    <p:sldId id="278" r:id="rId24"/>
    <p:sldId id="279" r:id="rId25"/>
    <p:sldId id="280" r:id="rId26"/>
    <p:sldId id="281" r:id="rId27"/>
    <p:sldId id="301" r:id="rId28"/>
    <p:sldId id="282" r:id="rId29"/>
    <p:sldId id="293" r:id="rId30"/>
    <p:sldId id="29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39"/>
    <p:restoredTop sz="94720"/>
  </p:normalViewPr>
  <p:slideViewPr>
    <p:cSldViewPr snapToGrid="0">
      <p:cViewPr varScale="1">
        <p:scale>
          <a:sx n="51" d="100"/>
          <a:sy n="51" d="100"/>
        </p:scale>
        <p:origin x="232" y="1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79B71-E308-1741-8B5F-79351B0BF968}"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75DEE-E1B2-AF47-9AB4-F5AAB294D5DC}" type="slidenum">
              <a:rPr lang="en-US" smtClean="0"/>
              <a:t>‹#›</a:t>
            </a:fld>
            <a:endParaRPr lang="en-US"/>
          </a:p>
        </p:txBody>
      </p:sp>
    </p:spTree>
    <p:extLst>
      <p:ext uri="{BB962C8B-B14F-4D97-AF65-F5344CB8AC3E}">
        <p14:creationId xmlns:p14="http://schemas.microsoft.com/office/powerpoint/2010/main" val="187451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771dec7a1b_1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highlight>
                  <a:srgbClr val="FFFFFF"/>
                </a:highlight>
                <a:latin typeface="Times New Roman"/>
                <a:ea typeface="Times New Roman"/>
                <a:cs typeface="Times New Roman"/>
                <a:sym typeface="Times New Roman"/>
              </a:rPr>
              <a:t>Suzanne</a:t>
            </a:r>
            <a:endParaRPr sz="1200" b="1">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b="1">
                <a:solidFill>
                  <a:schemeClr val="dk1"/>
                </a:solidFill>
                <a:highlight>
                  <a:srgbClr val="FFFFFF"/>
                </a:highlight>
                <a:latin typeface="Times New Roman"/>
                <a:ea typeface="Times New Roman"/>
                <a:cs typeface="Times New Roman"/>
                <a:sym typeface="Times New Roman"/>
              </a:rPr>
              <a:t>Transition practitioners</a:t>
            </a:r>
            <a:r>
              <a:rPr lang="en-US" sz="1200">
                <a:solidFill>
                  <a:schemeClr val="dk1"/>
                </a:solidFill>
                <a:highlight>
                  <a:srgbClr val="FFFFFF"/>
                </a:highlight>
                <a:latin typeface="Times New Roman"/>
                <a:ea typeface="Times New Roman"/>
                <a:cs typeface="Times New Roman"/>
                <a:sym typeface="Times New Roman"/>
              </a:rPr>
              <a:t> choose and create assessment tools that are relevant to students, their families, and communities</a:t>
            </a:r>
            <a:endParaRPr sz="12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b="1">
                <a:solidFill>
                  <a:schemeClr val="dk1"/>
                </a:solidFill>
                <a:highlight>
                  <a:srgbClr val="FFFFFF"/>
                </a:highlight>
                <a:latin typeface="Times New Roman"/>
                <a:ea typeface="Times New Roman"/>
                <a:cs typeface="Times New Roman"/>
                <a:sym typeface="Times New Roman"/>
              </a:rPr>
              <a:t>Transition teams</a:t>
            </a:r>
            <a:r>
              <a:rPr lang="en-US" sz="1200">
                <a:solidFill>
                  <a:schemeClr val="dk1"/>
                </a:solidFill>
                <a:highlight>
                  <a:srgbClr val="FFFFFF"/>
                </a:highlight>
                <a:latin typeface="Times New Roman"/>
                <a:ea typeface="Times New Roman"/>
                <a:cs typeface="Times New Roman"/>
                <a:sym typeface="Times New Roman"/>
              </a:rPr>
              <a:t> recognize extent to which assessments are chosen that perpetuate overvaluing skills and goals consistent with European White expectations and bring these concerns to light</a:t>
            </a:r>
            <a:endParaRPr sz="12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b="1">
                <a:solidFill>
                  <a:schemeClr val="dk1"/>
                </a:solidFill>
                <a:highlight>
                  <a:srgbClr val="FFFFFF"/>
                </a:highlight>
                <a:latin typeface="Times New Roman"/>
                <a:ea typeface="Times New Roman"/>
                <a:cs typeface="Times New Roman"/>
                <a:sym typeface="Times New Roman"/>
              </a:rPr>
              <a:t>Higher education </a:t>
            </a:r>
            <a:r>
              <a:rPr lang="en-US" sz="1200">
                <a:solidFill>
                  <a:schemeClr val="dk1"/>
                </a:solidFill>
                <a:highlight>
                  <a:srgbClr val="FFFFFF"/>
                </a:highlight>
                <a:latin typeface="Times New Roman"/>
                <a:ea typeface="Times New Roman"/>
                <a:cs typeface="Times New Roman"/>
                <a:sym typeface="Times New Roman"/>
              </a:rPr>
              <a:t>prepares practitioners to evaluate assessment tools for bias and notice their own bias in use and synthesis of these tools</a:t>
            </a:r>
            <a:endParaRPr sz="12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b="1">
                <a:solidFill>
                  <a:schemeClr val="dk1"/>
                </a:solidFill>
                <a:highlight>
                  <a:srgbClr val="FFFFFF"/>
                </a:highlight>
                <a:latin typeface="Times New Roman"/>
                <a:ea typeface="Times New Roman"/>
                <a:cs typeface="Times New Roman"/>
                <a:sym typeface="Times New Roman"/>
              </a:rPr>
              <a:t>CEC/DCDT</a:t>
            </a:r>
            <a:r>
              <a:rPr lang="en-US" sz="1200">
                <a:solidFill>
                  <a:schemeClr val="dk1"/>
                </a:solidFill>
                <a:highlight>
                  <a:srgbClr val="FFFFFF"/>
                </a:highlight>
                <a:latin typeface="Times New Roman"/>
                <a:ea typeface="Times New Roman"/>
                <a:cs typeface="Times New Roman"/>
                <a:sym typeface="Times New Roman"/>
              </a:rPr>
              <a:t> engage in discourse on the meaning of “minimize bias” and its impact on practice</a:t>
            </a:r>
            <a:r>
              <a:rPr lang="en-US">
                <a:solidFill>
                  <a:schemeClr val="dk1"/>
                </a:solidFill>
              </a:rPr>
              <a:t> </a:t>
            </a:r>
            <a:endParaRPr sz="1200" b="1">
              <a:solidFill>
                <a:schemeClr val="dk1"/>
              </a:solidFill>
              <a:highlight>
                <a:srgbClr val="FFFFFF"/>
              </a:highlight>
              <a:latin typeface="Times New Roman"/>
              <a:ea typeface="Times New Roman"/>
              <a:cs typeface="Times New Roman"/>
              <a:sym typeface="Times New Roman"/>
            </a:endParaRPr>
          </a:p>
        </p:txBody>
      </p:sp>
      <p:sp>
        <p:nvSpPr>
          <p:cNvPr id="309" name="Google Shape;309;g1771dec7a1b_1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771dec7a1b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Times New Roman"/>
                <a:ea typeface="Times New Roman"/>
                <a:cs typeface="Times New Roman"/>
                <a:sym typeface="Times New Roman"/>
              </a:rPr>
              <a:t>Suzanne</a:t>
            </a:r>
            <a:endParaRPr sz="12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b="1">
                <a:solidFill>
                  <a:schemeClr val="dk1"/>
                </a:solidFill>
                <a:latin typeface="Times New Roman"/>
                <a:ea typeface="Times New Roman"/>
                <a:cs typeface="Times New Roman"/>
                <a:sym typeface="Times New Roman"/>
              </a:rPr>
              <a:t>Transition practitioners</a:t>
            </a:r>
            <a:r>
              <a:rPr lang="en-US" sz="1200">
                <a:solidFill>
                  <a:schemeClr val="dk1"/>
                </a:solidFill>
                <a:latin typeface="Times New Roman"/>
                <a:ea typeface="Times New Roman"/>
                <a:cs typeface="Times New Roman"/>
                <a:sym typeface="Times New Roman"/>
              </a:rPr>
              <a:t> s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b="1">
                <a:solidFill>
                  <a:schemeClr val="dk1"/>
                </a:solidFill>
                <a:latin typeface="Times New Roman"/>
                <a:ea typeface="Times New Roman"/>
                <a:cs typeface="Times New Roman"/>
                <a:sym typeface="Times New Roman"/>
              </a:rPr>
              <a:t>Transition teams</a:t>
            </a: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Higher education</a:t>
            </a: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CEC/DCDT</a:t>
            </a:r>
            <a:r>
              <a:rPr lang="en-US" sz="1200">
                <a:solidFill>
                  <a:schemeClr val="dk1"/>
                </a:solidFill>
                <a:latin typeface="Times New Roman"/>
                <a:ea typeface="Times New Roman"/>
                <a:cs typeface="Times New Roman"/>
                <a:sym typeface="Times New Roman"/>
              </a:rPr>
              <a:t> </a:t>
            </a:r>
            <a:endParaRPr/>
          </a:p>
        </p:txBody>
      </p:sp>
      <p:sp>
        <p:nvSpPr>
          <p:cNvPr id="333" name="Google Shape;333;g1771dec7a1b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Times New Roman"/>
                <a:ea typeface="Times New Roman"/>
                <a:cs typeface="Times New Roman"/>
                <a:sym typeface="Times New Roman"/>
              </a:rPr>
              <a:t>Suzanne</a:t>
            </a:r>
            <a:endParaRPr sz="1200" b="1"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Times New Roman"/>
                <a:ea typeface="Times New Roman"/>
                <a:cs typeface="Times New Roman"/>
                <a:sym typeface="Times New Roman"/>
              </a:rPr>
              <a:t>Transition practitioners</a:t>
            </a:r>
            <a:r>
              <a:rPr lang="en-US" sz="1200" dirty="0">
                <a:solidFill>
                  <a:schemeClr val="dk1"/>
                </a:solidFill>
                <a:latin typeface="Times New Roman"/>
                <a:ea typeface="Times New Roman"/>
                <a:cs typeface="Times New Roman"/>
                <a:sym typeface="Times New Roman"/>
              </a:rPr>
              <a:t> s </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b="1" dirty="0">
                <a:solidFill>
                  <a:schemeClr val="dk1"/>
                </a:solidFill>
                <a:latin typeface="Times New Roman"/>
                <a:ea typeface="Times New Roman"/>
                <a:cs typeface="Times New Roman"/>
                <a:sym typeface="Times New Roman"/>
              </a:rPr>
              <a:t>Transition teams</a:t>
            </a:r>
            <a:r>
              <a:rPr lang="en-US" sz="1200" dirty="0">
                <a:solidFill>
                  <a:schemeClr val="dk1"/>
                </a:solidFill>
                <a:latin typeface="Times New Roman"/>
                <a:ea typeface="Times New Roman"/>
                <a:cs typeface="Times New Roman"/>
                <a:sym typeface="Times New Roman"/>
              </a:rPr>
              <a:t> </a:t>
            </a:r>
            <a:r>
              <a:rPr lang="en-US" sz="1200" b="1" dirty="0">
                <a:solidFill>
                  <a:schemeClr val="dk1"/>
                </a:solidFill>
                <a:latin typeface="Times New Roman"/>
                <a:ea typeface="Times New Roman"/>
                <a:cs typeface="Times New Roman"/>
                <a:sym typeface="Times New Roman"/>
              </a:rPr>
              <a:t>Higher education</a:t>
            </a:r>
            <a:r>
              <a:rPr lang="en-US" sz="1200" dirty="0">
                <a:solidFill>
                  <a:schemeClr val="dk1"/>
                </a:solidFill>
                <a:latin typeface="Times New Roman"/>
                <a:ea typeface="Times New Roman"/>
                <a:cs typeface="Times New Roman"/>
                <a:sym typeface="Times New Roman"/>
              </a:rPr>
              <a:t> </a:t>
            </a:r>
            <a:r>
              <a:rPr lang="en-US" sz="1200" b="1" dirty="0">
                <a:solidFill>
                  <a:schemeClr val="dk1"/>
                </a:solidFill>
                <a:latin typeface="Times New Roman"/>
                <a:ea typeface="Times New Roman"/>
                <a:cs typeface="Times New Roman"/>
                <a:sym typeface="Times New Roman"/>
              </a:rPr>
              <a:t>CEC/DCDT</a:t>
            </a:r>
            <a:r>
              <a:rPr lang="en-US" sz="1200" dirty="0">
                <a:solidFill>
                  <a:schemeClr val="dk1"/>
                </a:solidFill>
                <a:latin typeface="Times New Roman"/>
                <a:ea typeface="Times New Roman"/>
                <a:cs typeface="Times New Roman"/>
                <a:sym typeface="Times New Roman"/>
              </a:rPr>
              <a:t> </a:t>
            </a:r>
            <a:endParaRPr dirty="0"/>
          </a:p>
        </p:txBody>
      </p:sp>
      <p:sp>
        <p:nvSpPr>
          <p:cNvPr id="357" name="Google Shape;3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771dec7a1b_1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Times New Roman"/>
                <a:ea typeface="Times New Roman"/>
                <a:cs typeface="Times New Roman"/>
                <a:sym typeface="Times New Roman"/>
              </a:rPr>
              <a:t>Suzanne</a:t>
            </a:r>
            <a:endParaRPr sz="12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b="1">
                <a:solidFill>
                  <a:schemeClr val="dk1"/>
                </a:solidFill>
                <a:latin typeface="Times New Roman"/>
                <a:ea typeface="Times New Roman"/>
                <a:cs typeface="Times New Roman"/>
                <a:sym typeface="Times New Roman"/>
              </a:rPr>
              <a:t>Transition practitioners</a:t>
            </a:r>
            <a:r>
              <a:rPr lang="en-US" sz="1200">
                <a:solidFill>
                  <a:schemeClr val="dk1"/>
                </a:solidFill>
                <a:latin typeface="Times New Roman"/>
                <a:ea typeface="Times New Roman"/>
                <a:cs typeface="Times New Roman"/>
                <a:sym typeface="Times New Roman"/>
              </a:rPr>
              <a:t> s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200" b="1">
                <a:solidFill>
                  <a:schemeClr val="dk1"/>
                </a:solidFill>
                <a:latin typeface="Times New Roman"/>
                <a:ea typeface="Times New Roman"/>
                <a:cs typeface="Times New Roman"/>
                <a:sym typeface="Times New Roman"/>
              </a:rPr>
              <a:t>Transition teams</a:t>
            </a: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Higher education</a:t>
            </a: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CEC/DCDT</a:t>
            </a:r>
            <a:r>
              <a:rPr lang="en-US" sz="1200">
                <a:solidFill>
                  <a:schemeClr val="dk1"/>
                </a:solidFill>
                <a:latin typeface="Times New Roman"/>
                <a:ea typeface="Times New Roman"/>
                <a:cs typeface="Times New Roman"/>
                <a:sym typeface="Times New Roman"/>
              </a:rPr>
              <a:t> </a:t>
            </a:r>
            <a:endParaRPr/>
          </a:p>
        </p:txBody>
      </p:sp>
      <p:sp>
        <p:nvSpPr>
          <p:cNvPr id="381" name="Google Shape;381;g1771dec7a1b_1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pPr/>
              <a:t>7/25/23</a:t>
            </a:fld>
            <a:endParaRPr lang="en-US" sz="140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419042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t>7/25/23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40301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t>7/25/23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06639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t>7/25/23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08460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3BD54-29B9-3D42-B178-776ED395AA85}" type="datetimeFigureOut">
              <a:rPr lang="en-US" smtClean="0"/>
              <a:t>7/25/23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1902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C3BD54-29B9-3D42-B178-776ED395AA85}" type="datetimeFigureOut">
              <a:rPr lang="en-US" smtClean="0"/>
              <a:t>7/25/23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50491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3BD54-29B9-3D42-B178-776ED395AA85}" type="datetimeFigureOut">
              <a:rPr lang="en-US" smtClean="0"/>
              <a:t>7/25/23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32142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C3BD54-29B9-3D42-B178-776ED395AA85}" type="datetimeFigureOut">
              <a:rPr lang="en-US" smtClean="0"/>
              <a:t>7/25/23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86177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3BD54-29B9-3D42-B178-776ED395AA85}" type="datetimeFigureOut">
              <a:rPr lang="en-US" smtClean="0"/>
              <a:t>7/25/23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68810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t>7/25/23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51481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t>7/25/23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48173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3BD54-29B9-3D42-B178-776ED395AA85}" type="datetimeFigureOut">
              <a:rPr lang="en-US" smtClean="0"/>
              <a:pPr/>
              <a:t>7/25/23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39578685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mailto:jamesin@uoregon.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54AC442-976A-ADCC-DE60-A4C97B41AD41}"/>
              </a:ext>
              <a:ext uri="{C183D7F6-B498-43B3-948B-1728B52AA6E4}">
                <adec:decorative xmlns:adec="http://schemas.microsoft.com/office/drawing/2017/decorative" val="1"/>
              </a:ext>
            </a:extLst>
          </p:cNvPr>
          <p:cNvPicPr>
            <a:picLocks noChangeAspect="1"/>
          </p:cNvPicPr>
          <p:nvPr/>
        </p:nvPicPr>
        <p:blipFill rotWithShape="1">
          <a:blip r:embed="rId2">
            <a:alphaModFix amt="50000"/>
          </a:blip>
          <a:srcRect t="14859" b="12325"/>
          <a:stretch/>
        </p:blipFill>
        <p:spPr>
          <a:xfrm>
            <a:off x="20" y="1"/>
            <a:ext cx="12191980" cy="6857999"/>
          </a:xfrm>
          <a:prstGeom prst="rect">
            <a:avLst/>
          </a:prstGeom>
        </p:spPr>
      </p:pic>
      <p:sp>
        <p:nvSpPr>
          <p:cNvPr id="2" name="Title 1">
            <a:extLst>
              <a:ext uri="{FF2B5EF4-FFF2-40B4-BE49-F238E27FC236}">
                <a16:creationId xmlns:a16="http://schemas.microsoft.com/office/drawing/2014/main" id="{509818D1-2417-4ABB-76D8-C0412A8C2FA4}"/>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Building Equity Into Transition Practice and Service Delivery</a:t>
            </a:r>
          </a:p>
        </p:txBody>
      </p:sp>
      <p:sp>
        <p:nvSpPr>
          <p:cNvPr id="3" name="Subtitle 2">
            <a:extLst>
              <a:ext uri="{FF2B5EF4-FFF2-40B4-BE49-F238E27FC236}">
                <a16:creationId xmlns:a16="http://schemas.microsoft.com/office/drawing/2014/main" id="{71E45450-DDBB-6F2B-AD0B-428C0CBA6915}"/>
              </a:ext>
            </a:extLst>
          </p:cNvPr>
          <p:cNvSpPr>
            <a:spLocks noGrp="1"/>
          </p:cNvSpPr>
          <p:nvPr>
            <p:ph type="subTitle" idx="1"/>
          </p:nvPr>
        </p:nvSpPr>
        <p:spPr>
          <a:xfrm>
            <a:off x="1524000" y="4159404"/>
            <a:ext cx="9144000" cy="1098395"/>
          </a:xfrm>
        </p:spPr>
        <p:txBody>
          <a:bodyPr>
            <a:normAutofit fontScale="92500" lnSpcReduction="20000"/>
          </a:bodyPr>
          <a:lstStyle/>
          <a:p>
            <a:r>
              <a:rPr lang="en-US" dirty="0">
                <a:solidFill>
                  <a:srgbClr val="FFFFFF"/>
                </a:solidFill>
              </a:rPr>
              <a:t>2023 Washington Summer Transition Institute</a:t>
            </a:r>
          </a:p>
          <a:p>
            <a:r>
              <a:rPr lang="en-US" dirty="0">
                <a:solidFill>
                  <a:srgbClr val="FFFFFF"/>
                </a:solidFill>
              </a:rPr>
              <a:t>James Sinclair</a:t>
            </a:r>
          </a:p>
          <a:p>
            <a:r>
              <a:rPr lang="en-US" dirty="0">
                <a:solidFill>
                  <a:srgbClr val="FFFFFF"/>
                </a:solidFill>
              </a:rPr>
              <a:t>University of Oregon</a:t>
            </a:r>
          </a:p>
        </p:txBody>
      </p:sp>
    </p:spTree>
    <p:extLst>
      <p:ext uri="{BB962C8B-B14F-4D97-AF65-F5344CB8AC3E}">
        <p14:creationId xmlns:p14="http://schemas.microsoft.com/office/powerpoint/2010/main" val="2185936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63E1-D3BF-A105-1771-E05B51870B24}"/>
              </a:ext>
            </a:extLst>
          </p:cNvPr>
          <p:cNvSpPr>
            <a:spLocks noGrp="1"/>
          </p:cNvSpPr>
          <p:nvPr>
            <p:ph type="title"/>
          </p:nvPr>
        </p:nvSpPr>
        <p:spPr/>
        <p:txBody>
          <a:bodyPr/>
          <a:lstStyle/>
          <a:p>
            <a:r>
              <a:rPr lang="en-US"/>
              <a:t>Abolitionist</a:t>
            </a:r>
            <a:endParaRPr lang="en-US" dirty="0"/>
          </a:p>
        </p:txBody>
      </p:sp>
      <p:pic>
        <p:nvPicPr>
          <p:cNvPr id="5" name="Picture 4">
            <a:extLst>
              <a:ext uri="{FF2B5EF4-FFF2-40B4-BE49-F238E27FC236}">
                <a16:creationId xmlns:a16="http://schemas.microsoft.com/office/drawing/2014/main" id="{133681C3-30EA-EAFE-207C-298C334BEFB9}"/>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2182113" y="-1299411"/>
            <a:ext cx="17153839" cy="10214811"/>
          </a:xfrm>
          <a:prstGeom prst="rect">
            <a:avLst/>
          </a:prstGeom>
        </p:spPr>
      </p:pic>
      <p:sp>
        <p:nvSpPr>
          <p:cNvPr id="3" name="Content Placeholder 2">
            <a:extLst>
              <a:ext uri="{FF2B5EF4-FFF2-40B4-BE49-F238E27FC236}">
                <a16:creationId xmlns:a16="http://schemas.microsoft.com/office/drawing/2014/main" id="{B89FF508-0210-AD94-3E1C-869281B39254}"/>
              </a:ext>
            </a:extLst>
          </p:cNvPr>
          <p:cNvSpPr>
            <a:spLocks noGrp="1"/>
          </p:cNvSpPr>
          <p:nvPr>
            <p:ph idx="1"/>
          </p:nvPr>
        </p:nvSpPr>
        <p:spPr>
          <a:xfrm>
            <a:off x="838200" y="1482812"/>
            <a:ext cx="10515600" cy="5214550"/>
          </a:xfrm>
        </p:spPr>
        <p:txBody>
          <a:bodyPr>
            <a:normAutofit fontScale="92500" lnSpcReduction="10000"/>
          </a:bodyPr>
          <a:lstStyle/>
          <a:p>
            <a:pPr>
              <a:spcBef>
                <a:spcPts val="0"/>
              </a:spcBef>
              <a:buSzPts val="1800"/>
            </a:pPr>
            <a:r>
              <a:rPr lang="en-US" dirty="0"/>
              <a:t>Abolitionist teaching is the practice of working in solidarity with communities of color while drawing on the imagination, creativity, refusal, (re)</a:t>
            </a:r>
            <a:r>
              <a:rPr lang="en-US" dirty="0" err="1"/>
              <a:t>membering</a:t>
            </a:r>
            <a:r>
              <a:rPr lang="en-US" dirty="0"/>
              <a:t>, visionary thinking, healing, rebellious spirit, boldness, determination, and subversiveness of abolitionists to eradicate injustice in and outside of schools.</a:t>
            </a:r>
          </a:p>
          <a:p>
            <a:pPr>
              <a:spcBef>
                <a:spcPts val="960"/>
              </a:spcBef>
              <a:buSzPts val="1800"/>
            </a:pPr>
            <a:r>
              <a:rPr lang="en-US" dirty="0"/>
              <a:t>Demand and fight for an education system where all students are thriving, not simply surviving (Love, 2019)</a:t>
            </a:r>
          </a:p>
          <a:p>
            <a:pPr>
              <a:spcBef>
                <a:spcPts val="960"/>
              </a:spcBef>
              <a:buSzPts val="1800"/>
            </a:pPr>
            <a:r>
              <a:rPr lang="en-US" b="1" dirty="0"/>
              <a:t>“The ultimate goal of abolitionist teaching is freedom. Freedom to create your reality where uplifting humanity is at the center of all decisions”</a:t>
            </a:r>
          </a:p>
          <a:p>
            <a:pPr>
              <a:spcBef>
                <a:spcPts val="960"/>
              </a:spcBef>
              <a:buSzPts val="1800"/>
            </a:pPr>
            <a:r>
              <a:rPr lang="en-US" dirty="0"/>
              <a:t>Dunn, Chisholm, Spaulding, &amp; Love (2021):</a:t>
            </a:r>
          </a:p>
          <a:p>
            <a:pPr lvl="1">
              <a:spcBef>
                <a:spcPts val="0"/>
              </a:spcBef>
              <a:buSzPts val="1800"/>
            </a:pPr>
            <a:r>
              <a:rPr lang="en-US" dirty="0"/>
              <a:t>Radical Joy (self-awareness and celebration) </a:t>
            </a:r>
          </a:p>
          <a:p>
            <a:pPr lvl="1">
              <a:spcBef>
                <a:spcPts val="0"/>
              </a:spcBef>
              <a:buSzPts val="1800"/>
            </a:pPr>
            <a:r>
              <a:rPr lang="en-US" dirty="0"/>
              <a:t>Radical Trust (repair harm)</a:t>
            </a:r>
          </a:p>
          <a:p>
            <a:pPr lvl="1">
              <a:spcBef>
                <a:spcPts val="0"/>
              </a:spcBef>
              <a:buSzPts val="1800"/>
            </a:pPr>
            <a:r>
              <a:rPr lang="en-US" dirty="0"/>
              <a:t>Radical Imagination (reimagine learning opportunities)</a:t>
            </a:r>
          </a:p>
          <a:p>
            <a:pPr lvl="1">
              <a:spcBef>
                <a:spcPts val="0"/>
              </a:spcBef>
              <a:buSzPts val="1800"/>
            </a:pPr>
            <a:r>
              <a:rPr lang="en-US" dirty="0"/>
              <a:t>Radical Disruption (activity dismantle) </a:t>
            </a:r>
          </a:p>
          <a:p>
            <a:endParaRPr lang="en-US" dirty="0"/>
          </a:p>
        </p:txBody>
      </p:sp>
    </p:spTree>
    <p:extLst>
      <p:ext uri="{BB962C8B-B14F-4D97-AF65-F5344CB8AC3E}">
        <p14:creationId xmlns:p14="http://schemas.microsoft.com/office/powerpoint/2010/main" val="393238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681C3-30EA-EAFE-207C-298C334BEFB9}"/>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2182113" y="-1299411"/>
            <a:ext cx="17153839" cy="10214811"/>
          </a:xfrm>
          <a:prstGeom prst="rect">
            <a:avLst/>
          </a:prstGeom>
        </p:spPr>
      </p:pic>
      <p:sp>
        <p:nvSpPr>
          <p:cNvPr id="2" name="Title 1">
            <a:extLst>
              <a:ext uri="{FF2B5EF4-FFF2-40B4-BE49-F238E27FC236}">
                <a16:creationId xmlns:a16="http://schemas.microsoft.com/office/drawing/2014/main" id="{EAA463E1-D3BF-A105-1771-E05B51870B24}"/>
              </a:ext>
            </a:extLst>
          </p:cNvPr>
          <p:cNvSpPr>
            <a:spLocks noGrp="1"/>
          </p:cNvSpPr>
          <p:nvPr>
            <p:ph type="title"/>
          </p:nvPr>
        </p:nvSpPr>
        <p:spPr/>
        <p:txBody>
          <a:bodyPr/>
          <a:lstStyle/>
          <a:p>
            <a:r>
              <a:rPr lang="en-US" dirty="0"/>
              <a:t>Anti-Racist</a:t>
            </a:r>
          </a:p>
        </p:txBody>
      </p:sp>
      <p:sp>
        <p:nvSpPr>
          <p:cNvPr id="3" name="Content Placeholder 2">
            <a:extLst>
              <a:ext uri="{FF2B5EF4-FFF2-40B4-BE49-F238E27FC236}">
                <a16:creationId xmlns:a16="http://schemas.microsoft.com/office/drawing/2014/main" id="{B89FF508-0210-AD94-3E1C-869281B39254}"/>
              </a:ext>
            </a:extLst>
          </p:cNvPr>
          <p:cNvSpPr>
            <a:spLocks noGrp="1"/>
          </p:cNvSpPr>
          <p:nvPr>
            <p:ph idx="1"/>
          </p:nvPr>
        </p:nvSpPr>
        <p:spPr>
          <a:xfrm>
            <a:off x="838200" y="1482812"/>
            <a:ext cx="10515600" cy="5214550"/>
          </a:xfrm>
        </p:spPr>
        <p:txBody>
          <a:bodyPr>
            <a:normAutofit/>
          </a:bodyPr>
          <a:lstStyle/>
          <a:p>
            <a:pPr>
              <a:spcBef>
                <a:spcPts val="0"/>
              </a:spcBef>
              <a:buSzPts val="2300"/>
            </a:pPr>
            <a:r>
              <a:rPr lang="en-US" sz="2800" dirty="0"/>
              <a:t>Education is political </a:t>
            </a:r>
          </a:p>
          <a:p>
            <a:pPr>
              <a:spcBef>
                <a:spcPts val="0"/>
              </a:spcBef>
              <a:buSzPts val="2300"/>
            </a:pPr>
            <a:endParaRPr lang="en-US" sz="2800" dirty="0"/>
          </a:p>
          <a:p>
            <a:pPr>
              <a:spcBef>
                <a:spcPts val="0"/>
              </a:spcBef>
              <a:buSzPts val="2300"/>
            </a:pPr>
            <a:r>
              <a:rPr lang="en-US" sz="2800" dirty="0"/>
              <a:t>Overt and covert racism exist (</a:t>
            </a:r>
            <a:r>
              <a:rPr lang="en-US" dirty="0"/>
              <a:t>J</a:t>
            </a:r>
            <a:r>
              <a:rPr lang="en-US" sz="2800" dirty="0"/>
              <a:t>ana</a:t>
            </a:r>
            <a:r>
              <a:rPr lang="en-US" dirty="0"/>
              <a:t> &amp; Bran, 2020)</a:t>
            </a:r>
            <a:r>
              <a:rPr lang="en-US" sz="2800" dirty="0"/>
              <a:t> </a:t>
            </a:r>
          </a:p>
          <a:p>
            <a:pPr marL="0" indent="0">
              <a:spcBef>
                <a:spcPts val="0"/>
              </a:spcBef>
              <a:buSzPts val="2300"/>
              <a:buNone/>
            </a:pPr>
            <a:endParaRPr lang="en-US" sz="2800" dirty="0"/>
          </a:p>
          <a:p>
            <a:pPr>
              <a:spcBef>
                <a:spcPts val="0"/>
              </a:spcBef>
              <a:buSzPts val="2300"/>
            </a:pPr>
            <a:r>
              <a:rPr lang="en-US" sz="2800" dirty="0"/>
              <a:t>Anti-racist teaching is about consciously committing to the struggle of fighting for racial justice (</a:t>
            </a:r>
            <a:r>
              <a:rPr lang="en-US" sz="2800" dirty="0" err="1"/>
              <a:t>Kendi</a:t>
            </a:r>
            <a:r>
              <a:rPr lang="en-US" dirty="0"/>
              <a:t>, 2019)</a:t>
            </a:r>
            <a:endParaRPr lang="en-US" sz="2800" dirty="0"/>
          </a:p>
          <a:p>
            <a:pPr>
              <a:spcBef>
                <a:spcPts val="0"/>
              </a:spcBef>
              <a:buSzPts val="2300"/>
            </a:pPr>
            <a:endParaRPr lang="en-US" sz="2800" dirty="0"/>
          </a:p>
          <a:p>
            <a:pPr>
              <a:spcBef>
                <a:spcPts val="0"/>
              </a:spcBef>
              <a:buSzPts val="2300"/>
            </a:pPr>
            <a:r>
              <a:rPr lang="en-US" sz="2800" dirty="0"/>
              <a:t>We understand that BIPOC and other historically marginalized groups are  living, enduring, and resisting the dominance of white supremacy within our educational system EVERY DAY (</a:t>
            </a:r>
            <a:r>
              <a:rPr lang="en-US" sz="2800" dirty="0" err="1"/>
              <a:t>Tevis</a:t>
            </a:r>
            <a:r>
              <a:rPr lang="en-US" sz="2800" dirty="0"/>
              <a:t> et al., 2022)</a:t>
            </a:r>
          </a:p>
          <a:p>
            <a:pPr>
              <a:spcBef>
                <a:spcPts val="0"/>
              </a:spcBef>
              <a:buSzPts val="2300"/>
            </a:pPr>
            <a:endParaRPr lang="en-US" sz="2800" dirty="0"/>
          </a:p>
          <a:p>
            <a:pPr>
              <a:spcBef>
                <a:spcPts val="0"/>
              </a:spcBef>
              <a:buSzPts val="2300"/>
            </a:pPr>
            <a:r>
              <a:rPr lang="en-US" sz="2800" dirty="0"/>
              <a:t>Critically examine and work to dismantle unjust system (</a:t>
            </a:r>
            <a:r>
              <a:rPr lang="en-US" sz="2800" dirty="0" err="1"/>
              <a:t>Kendi</a:t>
            </a:r>
            <a:r>
              <a:rPr lang="en-US" sz="2800" dirty="0"/>
              <a:t>, 2019)</a:t>
            </a:r>
          </a:p>
          <a:p>
            <a:endParaRPr lang="en-US" dirty="0"/>
          </a:p>
        </p:txBody>
      </p:sp>
    </p:spTree>
    <p:extLst>
      <p:ext uri="{BB962C8B-B14F-4D97-AF65-F5344CB8AC3E}">
        <p14:creationId xmlns:p14="http://schemas.microsoft.com/office/powerpoint/2010/main" val="18009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681C3-30EA-EAFE-207C-298C334BEFB9}"/>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2182113" y="-1299411"/>
            <a:ext cx="17153839" cy="10214811"/>
          </a:xfrm>
          <a:prstGeom prst="rect">
            <a:avLst/>
          </a:prstGeom>
        </p:spPr>
      </p:pic>
      <p:sp>
        <p:nvSpPr>
          <p:cNvPr id="2" name="Title 1">
            <a:extLst>
              <a:ext uri="{FF2B5EF4-FFF2-40B4-BE49-F238E27FC236}">
                <a16:creationId xmlns:a16="http://schemas.microsoft.com/office/drawing/2014/main" id="{EAA463E1-D3BF-A105-1771-E05B51870B24}"/>
              </a:ext>
            </a:extLst>
          </p:cNvPr>
          <p:cNvSpPr>
            <a:spLocks noGrp="1"/>
          </p:cNvSpPr>
          <p:nvPr>
            <p:ph type="title"/>
          </p:nvPr>
        </p:nvSpPr>
        <p:spPr/>
        <p:txBody>
          <a:bodyPr/>
          <a:lstStyle/>
          <a:p>
            <a:r>
              <a:rPr lang="en-US" dirty="0"/>
              <a:t>Anti-Ableist</a:t>
            </a:r>
          </a:p>
        </p:txBody>
      </p:sp>
      <p:sp>
        <p:nvSpPr>
          <p:cNvPr id="3" name="Content Placeholder 2">
            <a:extLst>
              <a:ext uri="{FF2B5EF4-FFF2-40B4-BE49-F238E27FC236}">
                <a16:creationId xmlns:a16="http://schemas.microsoft.com/office/drawing/2014/main" id="{B89FF508-0210-AD94-3E1C-869281B39254}"/>
              </a:ext>
            </a:extLst>
          </p:cNvPr>
          <p:cNvSpPr>
            <a:spLocks noGrp="1"/>
          </p:cNvSpPr>
          <p:nvPr>
            <p:ph idx="1"/>
          </p:nvPr>
        </p:nvSpPr>
        <p:spPr>
          <a:xfrm>
            <a:off x="838200" y="1482812"/>
            <a:ext cx="10515600" cy="5214550"/>
          </a:xfrm>
        </p:spPr>
        <p:txBody>
          <a:bodyPr>
            <a:normAutofit/>
          </a:bodyPr>
          <a:lstStyle/>
          <a:p>
            <a:pPr>
              <a:spcBef>
                <a:spcPts val="0"/>
              </a:spcBef>
              <a:buSzPts val="2300"/>
            </a:pPr>
            <a:r>
              <a:rPr lang="en-US" sz="2800" dirty="0"/>
              <a:t>Ableist perspectives, or ableism, is the belief that nondisabled people are superior to disabled people and advances the ways society privileges able-</a:t>
            </a:r>
            <a:r>
              <a:rPr lang="en-US" sz="2800" dirty="0" err="1"/>
              <a:t>bodiedness</a:t>
            </a:r>
            <a:r>
              <a:rPr lang="en-US" sz="2800" dirty="0"/>
              <a:t> (Valle &amp; Connor, 2017).</a:t>
            </a:r>
          </a:p>
          <a:p>
            <a:pPr>
              <a:spcBef>
                <a:spcPts val="0"/>
              </a:spcBef>
              <a:buSzPts val="2300"/>
            </a:pPr>
            <a:endParaRPr lang="en-US" sz="2800" dirty="0"/>
          </a:p>
          <a:p>
            <a:pPr>
              <a:spcBef>
                <a:spcPts val="0"/>
              </a:spcBef>
              <a:buSzPts val="2300"/>
            </a:pPr>
            <a:r>
              <a:rPr lang="en-US" sz="2800" dirty="0"/>
              <a:t>Ableism is a form of discrimination that favors able-bodied people (Linton, 1998).</a:t>
            </a:r>
          </a:p>
          <a:p>
            <a:pPr>
              <a:spcBef>
                <a:spcPts val="0"/>
              </a:spcBef>
              <a:buSzPts val="2300"/>
            </a:pPr>
            <a:endParaRPr lang="en-US" sz="2800" dirty="0"/>
          </a:p>
          <a:p>
            <a:pPr>
              <a:spcBef>
                <a:spcPts val="0"/>
              </a:spcBef>
              <a:buSzPts val="2300"/>
            </a:pPr>
            <a:r>
              <a:rPr lang="en-US" sz="2800" dirty="0"/>
              <a:t>Educators and researchers who engage in anti-ableist pedagogy recognize disability as a social construction</a:t>
            </a:r>
          </a:p>
          <a:p>
            <a:pPr>
              <a:spcBef>
                <a:spcPts val="0"/>
              </a:spcBef>
              <a:buSzPts val="2300"/>
            </a:pPr>
            <a:endParaRPr lang="en-US" sz="2800" dirty="0"/>
          </a:p>
          <a:p>
            <a:pPr>
              <a:spcBef>
                <a:spcPts val="0"/>
              </a:spcBef>
              <a:buSzPts val="2300"/>
            </a:pPr>
            <a:r>
              <a:rPr lang="en-US" sz="2800" dirty="0"/>
              <a:t>Work to eliminate deficit perspectives about disability. </a:t>
            </a:r>
          </a:p>
          <a:p>
            <a:pPr>
              <a:spcBef>
                <a:spcPts val="0"/>
              </a:spcBef>
              <a:buSzPts val="2300"/>
            </a:pPr>
            <a:endParaRPr lang="en-US" sz="2800" dirty="0"/>
          </a:p>
          <a:p>
            <a:pPr>
              <a:spcBef>
                <a:spcPts val="960"/>
              </a:spcBef>
              <a:buSzPts val="2300"/>
            </a:pPr>
            <a:r>
              <a:rPr lang="en-US" sz="2800" dirty="0"/>
              <a:t>7 tenets of </a:t>
            </a:r>
            <a:r>
              <a:rPr lang="en-US" sz="2800" dirty="0" err="1"/>
              <a:t>DisCrit</a:t>
            </a:r>
            <a:r>
              <a:rPr lang="en-US" sz="2800" dirty="0"/>
              <a:t> (Annamma et al., 2013, 2022)</a:t>
            </a:r>
          </a:p>
        </p:txBody>
      </p:sp>
    </p:spTree>
    <p:extLst>
      <p:ext uri="{BB962C8B-B14F-4D97-AF65-F5344CB8AC3E}">
        <p14:creationId xmlns:p14="http://schemas.microsoft.com/office/powerpoint/2010/main" val="407697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681C3-30EA-EAFE-207C-298C334BEFB9}"/>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2182113" y="-1299411"/>
            <a:ext cx="17153839" cy="10214811"/>
          </a:xfrm>
          <a:prstGeom prst="rect">
            <a:avLst/>
          </a:prstGeom>
        </p:spPr>
      </p:pic>
      <p:sp>
        <p:nvSpPr>
          <p:cNvPr id="2" name="Title 1">
            <a:extLst>
              <a:ext uri="{FF2B5EF4-FFF2-40B4-BE49-F238E27FC236}">
                <a16:creationId xmlns:a16="http://schemas.microsoft.com/office/drawing/2014/main" id="{EAA463E1-D3BF-A105-1771-E05B51870B24}"/>
              </a:ext>
            </a:extLst>
          </p:cNvPr>
          <p:cNvSpPr>
            <a:spLocks noGrp="1"/>
          </p:cNvSpPr>
          <p:nvPr>
            <p:ph type="title"/>
          </p:nvPr>
        </p:nvSpPr>
        <p:spPr/>
        <p:txBody>
          <a:bodyPr/>
          <a:lstStyle/>
          <a:p>
            <a:r>
              <a:rPr lang="en-US" dirty="0"/>
              <a:t>Asset-based</a:t>
            </a:r>
          </a:p>
        </p:txBody>
      </p:sp>
      <p:sp>
        <p:nvSpPr>
          <p:cNvPr id="3" name="Content Placeholder 2">
            <a:extLst>
              <a:ext uri="{FF2B5EF4-FFF2-40B4-BE49-F238E27FC236}">
                <a16:creationId xmlns:a16="http://schemas.microsoft.com/office/drawing/2014/main" id="{B89FF508-0210-AD94-3E1C-869281B39254}"/>
              </a:ext>
            </a:extLst>
          </p:cNvPr>
          <p:cNvSpPr>
            <a:spLocks noGrp="1"/>
          </p:cNvSpPr>
          <p:nvPr>
            <p:ph idx="1"/>
          </p:nvPr>
        </p:nvSpPr>
        <p:spPr>
          <a:xfrm>
            <a:off x="838200" y="1482812"/>
            <a:ext cx="10515600" cy="5214550"/>
          </a:xfrm>
        </p:spPr>
        <p:txBody>
          <a:bodyPr>
            <a:normAutofit lnSpcReduction="10000"/>
          </a:bodyPr>
          <a:lstStyle/>
          <a:p>
            <a:pPr>
              <a:spcBef>
                <a:spcPts val="0"/>
              </a:spcBef>
              <a:buSzPts val="2200"/>
            </a:pPr>
            <a:r>
              <a:rPr lang="en-US" dirty="0"/>
              <a:t>A commitment to applying antiracist, abolitionist, and anti-ableist principles to our transition practices and service delivery requires:</a:t>
            </a:r>
          </a:p>
          <a:p>
            <a:pPr>
              <a:spcBef>
                <a:spcPts val="0"/>
              </a:spcBef>
              <a:buSzPts val="2200"/>
            </a:pPr>
            <a:endParaRPr lang="en-US" dirty="0"/>
          </a:p>
          <a:p>
            <a:pPr marL="774700" lvl="1" indent="-342900">
              <a:spcBef>
                <a:spcPts val="0"/>
              </a:spcBef>
              <a:buSzPts val="2200"/>
            </a:pPr>
            <a:r>
              <a:rPr lang="en-US" sz="2800" dirty="0"/>
              <a:t>shift from a deficit lens to an asset perspective on transition experiences of youth. </a:t>
            </a:r>
          </a:p>
          <a:p>
            <a:pPr marL="774700" lvl="1" indent="-342900">
              <a:spcBef>
                <a:spcPts val="0"/>
              </a:spcBef>
              <a:buSzPts val="2200"/>
            </a:pPr>
            <a:endParaRPr lang="en-US" sz="2800" dirty="0"/>
          </a:p>
          <a:p>
            <a:pPr marL="774700" lvl="1" indent="-342900">
              <a:spcBef>
                <a:spcPts val="0"/>
              </a:spcBef>
              <a:buSzPts val="2200"/>
            </a:pPr>
            <a:r>
              <a:rPr lang="en-US" sz="2800" dirty="0"/>
              <a:t>shift in perspective values students, families, and their communities through the power of understanding and sustaining assets, communities and privileges differences held by each. </a:t>
            </a:r>
          </a:p>
          <a:p>
            <a:pPr marL="774700" lvl="1" indent="-342900">
              <a:spcBef>
                <a:spcPts val="0"/>
              </a:spcBef>
              <a:buSzPts val="2200"/>
            </a:pPr>
            <a:endParaRPr lang="en-US" sz="2800" dirty="0"/>
          </a:p>
          <a:p>
            <a:pPr>
              <a:spcBef>
                <a:spcPts val="960"/>
              </a:spcBef>
              <a:buSzPts val="2200"/>
            </a:pPr>
            <a:r>
              <a:rPr lang="en-US" dirty="0"/>
              <a:t>An asset-based perspective moves transition practitioners to value, maintain, and sustain the cultural practices and strengths of communities and extend beyond responsive and relevant approaches to transition planning (Paris, 2012).</a:t>
            </a:r>
          </a:p>
        </p:txBody>
      </p:sp>
    </p:spTree>
    <p:extLst>
      <p:ext uri="{BB962C8B-B14F-4D97-AF65-F5344CB8AC3E}">
        <p14:creationId xmlns:p14="http://schemas.microsoft.com/office/powerpoint/2010/main" val="182465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AABB864-9C63-8542-4386-1D174BE0CF45}"/>
              </a:ext>
              <a:ext uri="{C183D7F6-B498-43B3-948B-1728B52AA6E4}">
                <adec:decorative xmlns:adec="http://schemas.microsoft.com/office/drawing/2017/decorative" val="1"/>
              </a:ext>
            </a:extLst>
          </p:cNvPr>
          <p:cNvPicPr>
            <a:picLocks noChangeAspect="1"/>
          </p:cNvPicPr>
          <p:nvPr/>
        </p:nvPicPr>
        <p:blipFill rotWithShape="1">
          <a:blip r:embed="rId2">
            <a:alphaModFix amt="53000"/>
          </a:blip>
          <a:srcRect l="13238" t="-1" r="12385" b="-1"/>
          <a:stretch/>
        </p:blipFill>
        <p:spPr>
          <a:xfrm>
            <a:off x="4140200" y="10"/>
            <a:ext cx="8051797"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AA6FF-EB93-3AEF-ECC2-8321FF05734C}"/>
              </a:ext>
            </a:extLst>
          </p:cNvPr>
          <p:cNvSpPr>
            <a:spLocks noGrp="1"/>
          </p:cNvSpPr>
          <p:nvPr>
            <p:ph type="title"/>
          </p:nvPr>
        </p:nvSpPr>
        <p:spPr>
          <a:xfrm>
            <a:off x="838200" y="365125"/>
            <a:ext cx="3822189" cy="1899912"/>
          </a:xfrm>
        </p:spPr>
        <p:txBody>
          <a:bodyPr>
            <a:normAutofit/>
          </a:bodyPr>
          <a:lstStyle/>
          <a:p>
            <a:r>
              <a:rPr lang="en-US" sz="4000"/>
              <a:t>Think-Pair-Share</a:t>
            </a:r>
          </a:p>
        </p:txBody>
      </p:sp>
      <p:sp>
        <p:nvSpPr>
          <p:cNvPr id="3" name="Content Placeholder 2">
            <a:extLst>
              <a:ext uri="{FF2B5EF4-FFF2-40B4-BE49-F238E27FC236}">
                <a16:creationId xmlns:a16="http://schemas.microsoft.com/office/drawing/2014/main" id="{1C6E70EA-3D21-6B0A-BFFE-61CAAAAB6A95}"/>
              </a:ext>
            </a:extLst>
          </p:cNvPr>
          <p:cNvSpPr>
            <a:spLocks noGrp="1"/>
          </p:cNvSpPr>
          <p:nvPr>
            <p:ph idx="1"/>
          </p:nvPr>
        </p:nvSpPr>
        <p:spPr>
          <a:xfrm>
            <a:off x="838200" y="2434201"/>
            <a:ext cx="4229746" cy="3742762"/>
          </a:xfrm>
        </p:spPr>
        <p:txBody>
          <a:bodyPr>
            <a:normAutofit lnSpcReduction="10000"/>
          </a:bodyPr>
          <a:lstStyle/>
          <a:p>
            <a:r>
              <a:rPr lang="en-US" dirty="0"/>
              <a:t>What framework resonated with you?</a:t>
            </a:r>
          </a:p>
          <a:p>
            <a:r>
              <a:rPr lang="en-US" dirty="0"/>
              <a:t>What aspects of the framework resonated with you?</a:t>
            </a:r>
          </a:p>
          <a:p>
            <a:r>
              <a:rPr lang="en-US" dirty="0"/>
              <a:t>Why do you think that is?</a:t>
            </a:r>
          </a:p>
          <a:p>
            <a:r>
              <a:rPr lang="en-US" dirty="0"/>
              <a:t>What excites you to apply the framework to your practice?</a:t>
            </a:r>
          </a:p>
        </p:txBody>
      </p:sp>
    </p:spTree>
    <p:extLst>
      <p:ext uri="{BB962C8B-B14F-4D97-AF65-F5344CB8AC3E}">
        <p14:creationId xmlns:p14="http://schemas.microsoft.com/office/powerpoint/2010/main" val="286281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BF4F-51D5-D70E-5F22-DCB5BE29D057}"/>
              </a:ext>
            </a:extLst>
          </p:cNvPr>
          <p:cNvSpPr>
            <a:spLocks noGrp="1"/>
          </p:cNvSpPr>
          <p:nvPr>
            <p:ph type="title"/>
          </p:nvPr>
        </p:nvSpPr>
        <p:spPr/>
        <p:txBody>
          <a:bodyPr/>
          <a:lstStyle/>
          <a:p>
            <a:pPr algn="ctr"/>
            <a:r>
              <a:rPr lang="en-US" dirty="0"/>
              <a:t>Self-reflection</a:t>
            </a:r>
          </a:p>
        </p:txBody>
      </p:sp>
      <p:sp>
        <p:nvSpPr>
          <p:cNvPr id="3" name="Content Placeholder 2">
            <a:extLst>
              <a:ext uri="{FF2B5EF4-FFF2-40B4-BE49-F238E27FC236}">
                <a16:creationId xmlns:a16="http://schemas.microsoft.com/office/drawing/2014/main" id="{EDCC03A4-8E6C-12B1-8DDC-83E6F2751705}"/>
              </a:ext>
            </a:extLst>
          </p:cNvPr>
          <p:cNvSpPr>
            <a:spLocks noGrp="1"/>
          </p:cNvSpPr>
          <p:nvPr>
            <p:ph idx="1"/>
          </p:nvPr>
        </p:nvSpPr>
        <p:spPr/>
        <p:txBody>
          <a:bodyPr/>
          <a:lstStyle/>
          <a:p>
            <a:r>
              <a:rPr lang="en-US" dirty="0"/>
              <a:t>Critical self-reflection, the need to become aware of and thoroughly examine the impact of our positionality, is at the foundation of implementing anti-oppressive work. </a:t>
            </a:r>
          </a:p>
          <a:p>
            <a:endParaRPr lang="en-US" dirty="0"/>
          </a:p>
          <a:p>
            <a:r>
              <a:rPr lang="en-US" dirty="0"/>
              <a:t>Without understanding our own and youth’s positionality based on their intersectional identities, educators may make assumptions about the students and families they serve.</a:t>
            </a:r>
          </a:p>
          <a:p>
            <a:endParaRPr lang="en-US" dirty="0"/>
          </a:p>
          <a:p>
            <a:r>
              <a:rPr lang="en-US" dirty="0"/>
              <a:t>This process is personal, emotional, and vulnerable.</a:t>
            </a:r>
          </a:p>
          <a:p>
            <a:pPr marL="0" indent="0">
              <a:buNone/>
            </a:pPr>
            <a:endParaRPr lang="en-US" dirty="0"/>
          </a:p>
          <a:p>
            <a:endParaRPr lang="en-US" dirty="0"/>
          </a:p>
        </p:txBody>
      </p:sp>
    </p:spTree>
    <p:extLst>
      <p:ext uri="{BB962C8B-B14F-4D97-AF65-F5344CB8AC3E}">
        <p14:creationId xmlns:p14="http://schemas.microsoft.com/office/powerpoint/2010/main" val="3918905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65ED-2332-019F-5D49-1EC3E5A4288F}"/>
              </a:ext>
            </a:extLst>
          </p:cNvPr>
          <p:cNvSpPr>
            <a:spLocks noGrp="1"/>
          </p:cNvSpPr>
          <p:nvPr>
            <p:ph type="title"/>
          </p:nvPr>
        </p:nvSpPr>
        <p:spPr/>
        <p:txBody>
          <a:bodyPr>
            <a:normAutofit/>
          </a:bodyPr>
          <a:lstStyle/>
          <a:p>
            <a:r>
              <a:rPr lang="en-US" dirty="0"/>
              <a:t>Self-reflection - Ask yourself and answer</a:t>
            </a:r>
            <a:br>
              <a:rPr lang="en-US" dirty="0"/>
            </a:br>
            <a:endParaRPr lang="en-US" dirty="0"/>
          </a:p>
        </p:txBody>
      </p:sp>
      <p:sp>
        <p:nvSpPr>
          <p:cNvPr id="3" name="Content Placeholder 2">
            <a:extLst>
              <a:ext uri="{FF2B5EF4-FFF2-40B4-BE49-F238E27FC236}">
                <a16:creationId xmlns:a16="http://schemas.microsoft.com/office/drawing/2014/main" id="{F2BCE091-366C-E389-E625-A9A4FFD844A5}"/>
              </a:ext>
            </a:extLst>
          </p:cNvPr>
          <p:cNvSpPr>
            <a:spLocks noGrp="1"/>
          </p:cNvSpPr>
          <p:nvPr>
            <p:ph idx="1"/>
          </p:nvPr>
        </p:nvSpPr>
        <p:spPr>
          <a:xfrm>
            <a:off x="838200" y="1403798"/>
            <a:ext cx="10515600" cy="5268852"/>
          </a:xfrm>
        </p:spPr>
        <p:txBody>
          <a:bodyPr>
            <a:normAutofit fontScale="92500" lnSpcReduction="20000"/>
          </a:bodyPr>
          <a:lstStyle/>
          <a:p>
            <a:pPr marL="468313" indent="-346075"/>
            <a:r>
              <a:rPr lang="en-US" dirty="0"/>
              <a:t>Who benefits and who is being harmed/excluded by current policies in my setting?</a:t>
            </a:r>
          </a:p>
          <a:p>
            <a:pPr marL="468313" indent="-346075"/>
            <a:r>
              <a:rPr lang="en-US" dirty="0"/>
              <a:t>Who needs to be included/who is missing? Are the “right” people at the table when we discuss transition planning?</a:t>
            </a:r>
          </a:p>
          <a:p>
            <a:pPr marL="468313" indent="-346075"/>
            <a:r>
              <a:rPr lang="en-US" dirty="0"/>
              <a:t>Are current practices valuing the intersectional experience of our students and their families? </a:t>
            </a:r>
          </a:p>
          <a:p>
            <a:pPr marL="468313" indent="-346075"/>
            <a:r>
              <a:rPr lang="en-US" dirty="0"/>
              <a:t>What are the oppressive conditions (e.g., social, economic, gender, class, ability, racial) that exist that impact our students and families during the transition process?</a:t>
            </a:r>
          </a:p>
          <a:p>
            <a:pPr marL="468313" indent="-346075"/>
            <a:r>
              <a:rPr lang="en-US" dirty="0"/>
              <a:t>How are we measuring successful transition outcomes? Is it the same for all students?</a:t>
            </a:r>
          </a:p>
          <a:p>
            <a:pPr marL="468313" indent="-346075"/>
            <a:r>
              <a:rPr lang="en-US" dirty="0"/>
              <a:t>Are there resources and services that need to be identified and shared that would support our students and their families? </a:t>
            </a:r>
          </a:p>
          <a:p>
            <a:pPr marL="468313" indent="-346075"/>
            <a:r>
              <a:rPr lang="en-US" dirty="0"/>
              <a:t>How do we respect, honor, and support families in preparing to guide their child in transition?</a:t>
            </a:r>
          </a:p>
          <a:p>
            <a:endParaRPr lang="en-US" dirty="0"/>
          </a:p>
        </p:txBody>
      </p:sp>
    </p:spTree>
    <p:extLst>
      <p:ext uri="{BB962C8B-B14F-4D97-AF65-F5344CB8AC3E}">
        <p14:creationId xmlns:p14="http://schemas.microsoft.com/office/powerpoint/2010/main" val="48886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4CFB-7CFB-3ED7-F462-D53BF4E973F8}"/>
              </a:ext>
            </a:extLst>
          </p:cNvPr>
          <p:cNvSpPr>
            <a:spLocks noGrp="1"/>
          </p:cNvSpPr>
          <p:nvPr>
            <p:ph type="title"/>
          </p:nvPr>
        </p:nvSpPr>
        <p:spPr>
          <a:xfrm>
            <a:off x="481013" y="3752849"/>
            <a:ext cx="3290887" cy="2452687"/>
          </a:xfrm>
        </p:spPr>
        <p:txBody>
          <a:bodyPr anchor="ctr">
            <a:normAutofit/>
          </a:bodyPr>
          <a:lstStyle/>
          <a:p>
            <a:r>
              <a:rPr lang="en-US" sz="3600"/>
              <a:t>Step 2: Identification</a:t>
            </a:r>
          </a:p>
        </p:txBody>
      </p:sp>
      <p:pic>
        <p:nvPicPr>
          <p:cNvPr id="5" name="Picture 4">
            <a:extLst>
              <a:ext uri="{FF2B5EF4-FFF2-40B4-BE49-F238E27FC236}">
                <a16:creationId xmlns:a16="http://schemas.microsoft.com/office/drawing/2014/main" id="{1DB94769-24D4-82F4-176D-8167325BCE87}"/>
              </a:ext>
              <a:ext uri="{C183D7F6-B498-43B3-948B-1728B52AA6E4}">
                <adec:decorative xmlns:adec="http://schemas.microsoft.com/office/drawing/2017/decorative" val="1"/>
              </a:ext>
            </a:extLst>
          </p:cNvPr>
          <p:cNvPicPr>
            <a:picLocks noChangeAspect="1"/>
          </p:cNvPicPr>
          <p:nvPr/>
        </p:nvPicPr>
        <p:blipFill rotWithShape="1">
          <a:blip r:embed="rId2"/>
          <a:srcRect b="4337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B780734-9857-BD8C-B006-AF8820520C9C}"/>
              </a:ext>
            </a:extLst>
          </p:cNvPr>
          <p:cNvSpPr>
            <a:spLocks noGrp="1"/>
          </p:cNvSpPr>
          <p:nvPr>
            <p:ph idx="1"/>
          </p:nvPr>
        </p:nvSpPr>
        <p:spPr>
          <a:xfrm>
            <a:off x="4223982" y="2438400"/>
            <a:ext cx="7968018" cy="4419590"/>
          </a:xfrm>
        </p:spPr>
        <p:txBody>
          <a:bodyPr anchor="ctr">
            <a:normAutofit/>
          </a:bodyPr>
          <a:lstStyle/>
          <a:p>
            <a:pPr marL="0" indent="0" algn="ctr">
              <a:buNone/>
            </a:pPr>
            <a:r>
              <a:rPr lang="en-US" sz="8000" dirty="0">
                <a:effectLst/>
              </a:rPr>
              <a:t>“Be Brave, Be Bold, Be Urgent” </a:t>
            </a:r>
          </a:p>
          <a:p>
            <a:pPr marL="0" indent="0" algn="r">
              <a:buNone/>
            </a:pPr>
            <a:r>
              <a:rPr lang="en-US" sz="1800" dirty="0"/>
              <a:t>– Valarie Williams, </a:t>
            </a:r>
          </a:p>
          <a:p>
            <a:pPr marL="0" indent="0" algn="r">
              <a:buNone/>
            </a:pPr>
            <a:r>
              <a:rPr lang="en-US" sz="1800" dirty="0"/>
              <a:t>Director of the Office for Special Education Programs</a:t>
            </a:r>
          </a:p>
        </p:txBody>
      </p:sp>
    </p:spTree>
    <p:extLst>
      <p:ext uri="{BB962C8B-B14F-4D97-AF65-F5344CB8AC3E}">
        <p14:creationId xmlns:p14="http://schemas.microsoft.com/office/powerpoint/2010/main" val="1389026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8E2C-CA65-7465-6022-20B1D4E6F21B}"/>
              </a:ext>
            </a:extLst>
          </p:cNvPr>
          <p:cNvSpPr>
            <a:spLocks noGrp="1"/>
          </p:cNvSpPr>
          <p:nvPr>
            <p:ph type="title"/>
          </p:nvPr>
        </p:nvSpPr>
        <p:spPr/>
        <p:txBody>
          <a:bodyPr/>
          <a:lstStyle/>
          <a:p>
            <a:r>
              <a:rPr lang="en-US" dirty="0"/>
              <a:t>You self-reflected, now what? </a:t>
            </a:r>
          </a:p>
        </p:txBody>
      </p:sp>
      <p:sp>
        <p:nvSpPr>
          <p:cNvPr id="3" name="Content Placeholder 2">
            <a:extLst>
              <a:ext uri="{FF2B5EF4-FFF2-40B4-BE49-F238E27FC236}">
                <a16:creationId xmlns:a16="http://schemas.microsoft.com/office/drawing/2014/main" id="{BFF4F1FD-BF78-32F8-9392-10F3DD9653B2}"/>
              </a:ext>
            </a:extLst>
          </p:cNvPr>
          <p:cNvSpPr>
            <a:spLocks noGrp="1"/>
          </p:cNvSpPr>
          <p:nvPr>
            <p:ph idx="1"/>
          </p:nvPr>
        </p:nvSpPr>
        <p:spPr/>
        <p:txBody>
          <a:bodyPr>
            <a:normAutofit lnSpcReduction="10000"/>
          </a:bodyPr>
          <a:lstStyle/>
          <a:p>
            <a:r>
              <a:rPr lang="en-US" b="1" dirty="0"/>
              <a:t>EFFORT </a:t>
            </a:r>
            <a:r>
              <a:rPr lang="en-US" dirty="0"/>
              <a:t>must be committed to move from self-reflection to action.</a:t>
            </a:r>
          </a:p>
          <a:p>
            <a:endParaRPr lang="en-US" b="1" dirty="0"/>
          </a:p>
          <a:p>
            <a:r>
              <a:rPr lang="en-US" dirty="0"/>
              <a:t>Systemic change might not occur with one person, but one person can begin small change.</a:t>
            </a:r>
          </a:p>
          <a:p>
            <a:pPr lvl="1"/>
            <a:r>
              <a:rPr lang="en-US" dirty="0"/>
              <a:t>A system has many functions and levers, and finding one that is feasible to shift  will be critical for sustainability. </a:t>
            </a:r>
          </a:p>
          <a:p>
            <a:pPr lvl="1"/>
            <a:endParaRPr lang="en-US" dirty="0"/>
          </a:p>
          <a:p>
            <a:pPr lvl="1"/>
            <a:r>
              <a:rPr lang="en-US" b="1" dirty="0"/>
              <a:t>Ask yourself – what practice do I know I can help shift? </a:t>
            </a:r>
          </a:p>
          <a:p>
            <a:pPr lvl="2"/>
            <a:r>
              <a:rPr lang="en-US" b="1" dirty="0"/>
              <a:t>Write it down.</a:t>
            </a:r>
          </a:p>
          <a:p>
            <a:pPr lvl="2"/>
            <a:endParaRPr lang="en-US" b="1" dirty="0"/>
          </a:p>
          <a:p>
            <a:pPr lvl="1"/>
            <a:r>
              <a:rPr lang="en-US" b="1" dirty="0"/>
              <a:t>Share with a neighbor what practice you want to focus on.</a:t>
            </a:r>
          </a:p>
        </p:txBody>
      </p:sp>
    </p:spTree>
    <p:extLst>
      <p:ext uri="{BB962C8B-B14F-4D97-AF65-F5344CB8AC3E}">
        <p14:creationId xmlns:p14="http://schemas.microsoft.com/office/powerpoint/2010/main" val="812975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60AB-8527-B4AF-52D8-A04806272136}"/>
              </a:ext>
            </a:extLst>
          </p:cNvPr>
          <p:cNvSpPr>
            <a:spLocks noGrp="1"/>
          </p:cNvSpPr>
          <p:nvPr>
            <p:ph type="title"/>
          </p:nvPr>
        </p:nvSpPr>
        <p:spPr/>
        <p:txBody>
          <a:bodyPr/>
          <a:lstStyle/>
          <a:p>
            <a:r>
              <a:rPr lang="en-US" dirty="0"/>
              <a:t>Evaluate the practice you identified. Work through with a neighbor.</a:t>
            </a:r>
          </a:p>
        </p:txBody>
      </p:sp>
      <p:sp>
        <p:nvSpPr>
          <p:cNvPr id="3" name="Content Placeholder 2">
            <a:extLst>
              <a:ext uri="{FF2B5EF4-FFF2-40B4-BE49-F238E27FC236}">
                <a16:creationId xmlns:a16="http://schemas.microsoft.com/office/drawing/2014/main" id="{D5A5B356-AB3A-314A-F840-4312C05CA8D1}"/>
              </a:ext>
            </a:extLst>
          </p:cNvPr>
          <p:cNvSpPr>
            <a:spLocks noGrp="1"/>
          </p:cNvSpPr>
          <p:nvPr>
            <p:ph idx="1"/>
          </p:nvPr>
        </p:nvSpPr>
        <p:spPr>
          <a:xfrm>
            <a:off x="838200" y="2215165"/>
            <a:ext cx="10515600" cy="3961797"/>
          </a:xfrm>
        </p:spPr>
        <p:txBody>
          <a:bodyPr/>
          <a:lstStyle/>
          <a:p>
            <a:pPr>
              <a:spcBef>
                <a:spcPts val="920"/>
              </a:spcBef>
              <a:buSzPts val="3000"/>
            </a:pPr>
            <a:r>
              <a:rPr lang="en-US" sz="3400" dirty="0"/>
              <a:t>What is the </a:t>
            </a:r>
            <a:r>
              <a:rPr lang="en-US" sz="3400" b="1" dirty="0"/>
              <a:t>purpose</a:t>
            </a:r>
            <a:r>
              <a:rPr lang="en-US" sz="3400" dirty="0"/>
              <a:t> of this practice/guidance?</a:t>
            </a:r>
          </a:p>
          <a:p>
            <a:pPr>
              <a:spcBef>
                <a:spcPts val="920"/>
              </a:spcBef>
              <a:buSzPts val="3000"/>
            </a:pPr>
            <a:endParaRPr lang="en-US" sz="3400" dirty="0"/>
          </a:p>
          <a:p>
            <a:pPr>
              <a:spcBef>
                <a:spcPts val="920"/>
              </a:spcBef>
              <a:buSzPts val="3000"/>
            </a:pPr>
            <a:r>
              <a:rPr lang="en-US" sz="3400" dirty="0"/>
              <a:t>Have I </a:t>
            </a:r>
            <a:r>
              <a:rPr lang="en-US" sz="3400" b="1" dirty="0"/>
              <a:t>critically examined</a:t>
            </a:r>
            <a:r>
              <a:rPr lang="en-US" sz="3400" dirty="0"/>
              <a:t> the practice/guidance to see if it is inclusive to diverse students?</a:t>
            </a:r>
          </a:p>
          <a:p>
            <a:pPr>
              <a:spcBef>
                <a:spcPts val="920"/>
              </a:spcBef>
              <a:buSzPts val="3000"/>
            </a:pPr>
            <a:endParaRPr lang="en-US" sz="3400" dirty="0"/>
          </a:p>
          <a:p>
            <a:pPr>
              <a:spcBef>
                <a:spcPts val="920"/>
              </a:spcBef>
              <a:buSzPts val="3000"/>
            </a:pPr>
            <a:r>
              <a:rPr lang="en-US" sz="3400" dirty="0"/>
              <a:t>How can I </a:t>
            </a:r>
            <a:r>
              <a:rPr lang="en-US" sz="3400" b="1" dirty="0"/>
              <a:t>purposefully implement </a:t>
            </a:r>
            <a:r>
              <a:rPr lang="en-US" sz="3400" dirty="0"/>
              <a:t>the practice/guidance for the students I serve?</a:t>
            </a:r>
          </a:p>
          <a:p>
            <a:endParaRPr lang="en-US" dirty="0"/>
          </a:p>
        </p:txBody>
      </p:sp>
    </p:spTree>
    <p:extLst>
      <p:ext uri="{BB962C8B-B14F-4D97-AF65-F5344CB8AC3E}">
        <p14:creationId xmlns:p14="http://schemas.microsoft.com/office/powerpoint/2010/main" val="163632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8B6E258-E0A4-CAE9-0AEB-C9FE96443A9C}"/>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r="13286"/>
          <a:stretch/>
        </p:blipFill>
        <p:spPr>
          <a:xfrm>
            <a:off x="0" y="10"/>
            <a:ext cx="9670941"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726D6D-C833-AB0F-378B-D2E627FA9421}"/>
              </a:ext>
            </a:extLst>
          </p:cNvPr>
          <p:cNvSpPr>
            <a:spLocks noGrp="1"/>
          </p:cNvSpPr>
          <p:nvPr>
            <p:ph type="title"/>
          </p:nvPr>
        </p:nvSpPr>
        <p:spPr>
          <a:xfrm>
            <a:off x="8012624" y="365125"/>
            <a:ext cx="3341175" cy="1899912"/>
          </a:xfrm>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26E295C5-7554-2E4B-BB94-7F426962A2DC}"/>
              </a:ext>
            </a:extLst>
          </p:cNvPr>
          <p:cNvSpPr>
            <a:spLocks noGrp="1"/>
          </p:cNvSpPr>
          <p:nvPr>
            <p:ph idx="1"/>
          </p:nvPr>
        </p:nvSpPr>
        <p:spPr>
          <a:xfrm>
            <a:off x="7036232" y="2434201"/>
            <a:ext cx="4952568" cy="4058674"/>
          </a:xfrm>
        </p:spPr>
        <p:txBody>
          <a:bodyPr>
            <a:normAutofit/>
          </a:bodyPr>
          <a:lstStyle/>
          <a:p>
            <a:r>
              <a:rPr lang="en-US" sz="3200" dirty="0"/>
              <a:t>Acknowledgements</a:t>
            </a:r>
          </a:p>
          <a:p>
            <a:r>
              <a:rPr lang="en-US" sz="3200" dirty="0"/>
              <a:t>The Why</a:t>
            </a:r>
          </a:p>
          <a:p>
            <a:r>
              <a:rPr lang="en-US" sz="3200" dirty="0"/>
              <a:t>Step 1: Self-reflection</a:t>
            </a:r>
          </a:p>
          <a:p>
            <a:pPr lvl="1"/>
            <a:r>
              <a:rPr lang="en-US" sz="3200" dirty="0"/>
              <a:t>Equity Framework Review</a:t>
            </a:r>
          </a:p>
          <a:p>
            <a:r>
              <a:rPr lang="en-US" sz="3200" dirty="0"/>
              <a:t>Step 2: Identification</a:t>
            </a:r>
          </a:p>
          <a:p>
            <a:r>
              <a:rPr lang="en-US" sz="3200" dirty="0"/>
              <a:t>Step 3: Action</a:t>
            </a:r>
          </a:p>
        </p:txBody>
      </p:sp>
    </p:spTree>
    <p:extLst>
      <p:ext uri="{BB962C8B-B14F-4D97-AF65-F5344CB8AC3E}">
        <p14:creationId xmlns:p14="http://schemas.microsoft.com/office/powerpoint/2010/main" val="1631026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4C93-2F12-B941-83E5-ED84027F88C8}"/>
              </a:ext>
            </a:extLst>
          </p:cNvPr>
          <p:cNvSpPr>
            <a:spLocks noGrp="1"/>
          </p:cNvSpPr>
          <p:nvPr>
            <p:ph type="title"/>
          </p:nvPr>
        </p:nvSpPr>
        <p:spPr>
          <a:xfrm>
            <a:off x="762001" y="5074024"/>
            <a:ext cx="10109199" cy="598032"/>
          </a:xfrm>
        </p:spPr>
        <p:txBody>
          <a:bodyPr vert="horz" lIns="91440" tIns="45720" rIns="91440" bIns="45720" rtlCol="0" anchor="ctr">
            <a:normAutofit/>
          </a:bodyPr>
          <a:lstStyle/>
          <a:p>
            <a:r>
              <a:rPr lang="en-US" sz="3600" kern="1200" dirty="0">
                <a:solidFill>
                  <a:schemeClr val="tx1"/>
                </a:solidFill>
                <a:latin typeface="+mj-lt"/>
                <a:ea typeface="+mj-ea"/>
                <a:cs typeface="+mj-cs"/>
              </a:rPr>
              <a:t>Step 3: Action</a:t>
            </a:r>
          </a:p>
        </p:txBody>
      </p:sp>
      <p:sp>
        <p:nvSpPr>
          <p:cNvPr id="10" name="Rectangle 9">
            <a:extLst>
              <a:ext uri="{FF2B5EF4-FFF2-40B4-BE49-F238E27FC236}">
                <a16:creationId xmlns:a16="http://schemas.microsoft.com/office/drawing/2014/main" id="{5E395AE0-8789-FAD6-A987-32E65C185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4390253"/>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EE610D8-27B7-1230-AD8C-67AF607C4FAC}"/>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65141" y="751046"/>
            <a:ext cx="10488660" cy="2884381"/>
          </a:xfrm>
          <a:prstGeom prst="rect">
            <a:avLst/>
          </a:prstGeom>
        </p:spPr>
      </p:pic>
      <p:cxnSp>
        <p:nvCxnSpPr>
          <p:cNvPr id="12" name="Straight Connector 11">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279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B0469DA-B944-FE62-E6BD-26702D2A4A8C}"/>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12451"/>
          <a:stretch/>
        </p:blipFill>
        <p:spPr>
          <a:xfrm>
            <a:off x="1" y="1"/>
            <a:ext cx="1219200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A432BC7-386A-144E-106C-EB92A31C877C}"/>
              </a:ext>
            </a:extLst>
          </p:cNvPr>
          <p:cNvSpPr>
            <a:spLocks noGrp="1"/>
          </p:cNvSpPr>
          <p:nvPr>
            <p:ph type="title"/>
          </p:nvPr>
        </p:nvSpPr>
        <p:spPr>
          <a:xfrm>
            <a:off x="1030960" y="946612"/>
            <a:ext cx="4775162" cy="741274"/>
          </a:xfrm>
        </p:spPr>
        <p:txBody>
          <a:bodyPr>
            <a:normAutofit/>
          </a:bodyPr>
          <a:lstStyle/>
          <a:p>
            <a:pPr algn="ctr"/>
            <a:r>
              <a:rPr lang="en-US" sz="3200" dirty="0"/>
              <a:t>Action/Praxis (</a:t>
            </a:r>
            <a:r>
              <a:rPr lang="en-US" sz="3200" dirty="0" err="1"/>
              <a:t>Friere</a:t>
            </a:r>
            <a:r>
              <a:rPr lang="en-US" sz="3200" dirty="0"/>
              <a:t>, 1968)</a:t>
            </a:r>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C27DD8-9EF9-EA52-0760-8C324E28C7C5}"/>
              </a:ext>
            </a:extLst>
          </p:cNvPr>
          <p:cNvSpPr>
            <a:spLocks noGrp="1"/>
          </p:cNvSpPr>
          <p:nvPr>
            <p:ph idx="1"/>
          </p:nvPr>
        </p:nvSpPr>
        <p:spPr>
          <a:xfrm>
            <a:off x="1030960" y="1874130"/>
            <a:ext cx="4775162" cy="4037258"/>
          </a:xfrm>
        </p:spPr>
        <p:txBody>
          <a:bodyPr anchor="ctr">
            <a:normAutofit/>
          </a:bodyPr>
          <a:lstStyle/>
          <a:p>
            <a:pPr marL="0" lvl="0" indent="0" rtl="0">
              <a:spcBef>
                <a:spcPts val="0"/>
              </a:spcBef>
              <a:spcAft>
                <a:spcPts val="0"/>
              </a:spcAft>
              <a:buSzPts val="1800"/>
              <a:buNone/>
            </a:pPr>
            <a:r>
              <a:rPr lang="en-US" sz="3600" i="1" dirty="0"/>
              <a:t>The continual process of critically reflecting on the transition experience for youth and families followed by educators taking action to address the oppressive actions.</a:t>
            </a:r>
          </a:p>
          <a:p>
            <a:pPr marL="0" lvl="0" indent="0" rtl="0">
              <a:spcBef>
                <a:spcPts val="0"/>
              </a:spcBef>
              <a:spcAft>
                <a:spcPts val="0"/>
              </a:spcAft>
              <a:buSzPts val="1800"/>
              <a:buNone/>
            </a:pPr>
            <a:endParaRPr lang="en-US" sz="1600" dirty="0"/>
          </a:p>
        </p:txBody>
      </p:sp>
    </p:spTree>
    <p:extLst>
      <p:ext uri="{BB962C8B-B14F-4D97-AF65-F5344CB8AC3E}">
        <p14:creationId xmlns:p14="http://schemas.microsoft.com/office/powerpoint/2010/main" val="396708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4842-D233-D58A-7110-4A61AAAF3A7E}"/>
              </a:ext>
            </a:extLst>
          </p:cNvPr>
          <p:cNvSpPr>
            <a:spLocks noGrp="1"/>
          </p:cNvSpPr>
          <p:nvPr>
            <p:ph type="title"/>
          </p:nvPr>
        </p:nvSpPr>
        <p:spPr/>
        <p:txBody>
          <a:bodyPr/>
          <a:lstStyle/>
          <a:p>
            <a:r>
              <a:rPr lang="en-US" dirty="0"/>
              <a:t>DCDT Transition Standards</a:t>
            </a:r>
          </a:p>
        </p:txBody>
      </p:sp>
      <p:sp>
        <p:nvSpPr>
          <p:cNvPr id="3" name="Content Placeholder 2">
            <a:extLst>
              <a:ext uri="{FF2B5EF4-FFF2-40B4-BE49-F238E27FC236}">
                <a16:creationId xmlns:a16="http://schemas.microsoft.com/office/drawing/2014/main" id="{E26DE737-549F-73E3-D4DA-BCA8A1BADCA0}"/>
              </a:ext>
            </a:extLst>
          </p:cNvPr>
          <p:cNvSpPr>
            <a:spLocks noGrp="1"/>
          </p:cNvSpPr>
          <p:nvPr>
            <p:ph idx="1"/>
          </p:nvPr>
        </p:nvSpPr>
        <p:spPr>
          <a:xfrm>
            <a:off x="838200" y="1825625"/>
            <a:ext cx="10515600" cy="4667250"/>
          </a:xfrm>
        </p:spPr>
        <p:txBody>
          <a:bodyPr>
            <a:normAutofit fontScale="92500" lnSpcReduction="20000"/>
          </a:bodyPr>
          <a:lstStyle/>
          <a:p>
            <a:pPr>
              <a:spcBef>
                <a:spcPts val="0"/>
              </a:spcBef>
              <a:buSzPts val="2100"/>
            </a:pPr>
            <a:r>
              <a:rPr lang="en-US" b="1" dirty="0"/>
              <a:t>Assessments:</a:t>
            </a:r>
            <a:endParaRPr lang="en-US" dirty="0"/>
          </a:p>
          <a:p>
            <a:pPr marL="781050" lvl="1" indent="-342900">
              <a:spcBef>
                <a:spcPts val="920"/>
              </a:spcBef>
              <a:buSzPts val="1900"/>
            </a:pPr>
            <a:r>
              <a:rPr lang="en-US" dirty="0"/>
              <a:t>Special education specialists use valid and reliable assessment practices to minimize bias</a:t>
            </a:r>
          </a:p>
          <a:p>
            <a:pPr>
              <a:spcBef>
                <a:spcPts val="960"/>
              </a:spcBef>
              <a:buSzPts val="1800"/>
            </a:pPr>
            <a:r>
              <a:rPr lang="en-US" b="1" dirty="0"/>
              <a:t>Leadership and Policy:</a:t>
            </a:r>
            <a:endParaRPr lang="en-US" dirty="0"/>
          </a:p>
          <a:p>
            <a:pPr lvl="1">
              <a:spcBef>
                <a:spcPts val="920"/>
              </a:spcBef>
              <a:buSzPts val="1600"/>
            </a:pPr>
            <a:r>
              <a:rPr lang="en-US" dirty="0"/>
              <a:t>Special education specialists provide leadership to formulate goals, set and meet high professional expectations, advocate for effective policies and evidence-based practices, and create positive and productive work environments. </a:t>
            </a:r>
            <a:endParaRPr lang="en-US" b="1" dirty="0"/>
          </a:p>
          <a:p>
            <a:pPr>
              <a:spcBef>
                <a:spcPts val="960"/>
              </a:spcBef>
              <a:buSzPts val="2100"/>
            </a:pPr>
            <a:r>
              <a:rPr lang="en-US" b="1" dirty="0"/>
              <a:t>Curricular Content Knowledge:</a:t>
            </a:r>
            <a:endParaRPr lang="en-US" dirty="0"/>
          </a:p>
          <a:p>
            <a:pPr marL="781050" lvl="1" indent="-342900">
              <a:spcBef>
                <a:spcPts val="920"/>
              </a:spcBef>
              <a:buSzPts val="1900"/>
            </a:pPr>
            <a:r>
              <a:rPr lang="en-US" dirty="0"/>
              <a:t>Special education specialists use their knowledge of general and specialized curricula to improve programs, supports, and services at classroom, school, community, and system levels.</a:t>
            </a:r>
          </a:p>
          <a:p>
            <a:pPr>
              <a:spcBef>
                <a:spcPts val="960"/>
              </a:spcBef>
              <a:buSzPts val="1800"/>
            </a:pPr>
            <a:r>
              <a:rPr lang="en-US" b="1" dirty="0"/>
              <a:t>Collaboration: </a:t>
            </a:r>
            <a:endParaRPr lang="en-US" dirty="0"/>
          </a:p>
          <a:p>
            <a:pPr lvl="1">
              <a:spcBef>
                <a:spcPts val="920"/>
              </a:spcBef>
              <a:buSzPts val="1600"/>
            </a:pPr>
            <a:r>
              <a:rPr lang="en-US" dirty="0"/>
              <a:t>Special education specialists collaborate with stakeholders to improve programs, services, and outcomes for individuals with exceptionalities and their families</a:t>
            </a:r>
          </a:p>
          <a:p>
            <a:pPr marL="0" indent="0">
              <a:buNone/>
            </a:pPr>
            <a:endParaRPr lang="en-US" dirty="0"/>
          </a:p>
        </p:txBody>
      </p:sp>
    </p:spTree>
    <p:extLst>
      <p:ext uri="{BB962C8B-B14F-4D97-AF65-F5344CB8AC3E}">
        <p14:creationId xmlns:p14="http://schemas.microsoft.com/office/powerpoint/2010/main" val="73919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g1771dec7a1b_1_460"/>
          <p:cNvGrpSpPr/>
          <p:nvPr/>
        </p:nvGrpSpPr>
        <p:grpSpPr>
          <a:xfrm>
            <a:off x="5656377" y="479511"/>
            <a:ext cx="5219313" cy="5595624"/>
            <a:chOff x="4192863" y="1002150"/>
            <a:chExt cx="3679200" cy="3139200"/>
          </a:xfrm>
        </p:grpSpPr>
        <p:sp>
          <p:nvSpPr>
            <p:cNvPr id="312" name="Google Shape;312;g1771dec7a1b_1_460"/>
            <p:cNvSpPr/>
            <p:nvPr/>
          </p:nvSpPr>
          <p:spPr>
            <a:xfrm>
              <a:off x="4192863" y="1002150"/>
              <a:ext cx="3679200" cy="3139200"/>
            </a:xfrm>
            <a:prstGeom prst="round2DiagRect">
              <a:avLst>
                <a:gd name="adj1" fmla="val 0"/>
                <a:gd name="adj2" fmla="val 17764"/>
              </a:avLst>
            </a:prstGeom>
            <a:solidFill>
              <a:srgbClr val="274E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313" name="Google Shape;313;g1771dec7a1b_1_460"/>
            <p:cNvSpPr txBox="1"/>
            <p:nvPr/>
          </p:nvSpPr>
          <p:spPr>
            <a:xfrm>
              <a:off x="5495575" y="1362160"/>
              <a:ext cx="2021400" cy="603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800" b="1">
                  <a:solidFill>
                    <a:srgbClr val="FFFFFF"/>
                  </a:solidFill>
                </a:rPr>
                <a:t>Abolitionist</a:t>
              </a:r>
              <a:endParaRPr sz="2800">
                <a:solidFill>
                  <a:srgbClr val="FFFFFF"/>
                </a:solidFill>
              </a:endParaRPr>
            </a:p>
          </p:txBody>
        </p:sp>
        <p:sp>
          <p:nvSpPr>
            <p:cNvPr id="314" name="Google Shape;314;g1771dec7a1b_1_460"/>
            <p:cNvSpPr txBox="1"/>
            <p:nvPr/>
          </p:nvSpPr>
          <p:spPr>
            <a:xfrm>
              <a:off x="5495575" y="2034816"/>
              <a:ext cx="2021400" cy="161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1700">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2000" b="1">
                  <a:solidFill>
                    <a:schemeClr val="lt1"/>
                  </a:solidFill>
                </a:rPr>
                <a:t> Assessment</a:t>
              </a:r>
              <a:endParaRPr sz="2000" b="1">
                <a:solidFill>
                  <a:schemeClr val="lt1"/>
                </a:solidFill>
              </a:endParaRPr>
            </a:p>
            <a:p>
              <a:pPr marL="0" lvl="0" indent="0" algn="l" rtl="0">
                <a:lnSpc>
                  <a:spcPct val="115000"/>
                </a:lnSpc>
                <a:spcBef>
                  <a:spcPts val="2100"/>
                </a:spcBef>
                <a:spcAft>
                  <a:spcPts val="0"/>
                </a:spcAft>
                <a:buNone/>
              </a:pPr>
              <a:r>
                <a:rPr lang="en-US" sz="2000">
                  <a:solidFill>
                    <a:schemeClr val="lt1"/>
                  </a:solidFill>
                </a:rPr>
                <a:t>“Special education specialists use valid and reliable assessment practices to minimize bias”</a:t>
              </a:r>
              <a:endParaRPr sz="2000">
                <a:solidFill>
                  <a:schemeClr val="lt1"/>
                </a:solidFill>
              </a:endParaRPr>
            </a:p>
            <a:p>
              <a:pPr marL="0" lvl="0" indent="0" algn="l" rtl="0">
                <a:lnSpc>
                  <a:spcPct val="115000"/>
                </a:lnSpc>
                <a:spcBef>
                  <a:spcPts val="2100"/>
                </a:spcBef>
                <a:spcAft>
                  <a:spcPts val="2100"/>
                </a:spcAft>
                <a:buNone/>
              </a:pPr>
              <a:endParaRPr sz="1500">
                <a:solidFill>
                  <a:schemeClr val="lt1"/>
                </a:solidFill>
              </a:endParaRPr>
            </a:p>
          </p:txBody>
        </p:sp>
      </p:grpSp>
      <p:grpSp>
        <p:nvGrpSpPr>
          <p:cNvPr id="315" name="Google Shape;315;g1771dec7a1b_1_460"/>
          <p:cNvGrpSpPr/>
          <p:nvPr/>
        </p:nvGrpSpPr>
        <p:grpSpPr>
          <a:xfrm>
            <a:off x="4271124" y="479317"/>
            <a:ext cx="2758610" cy="2801265"/>
            <a:chOff x="3216519" y="1002150"/>
            <a:chExt cx="1944600" cy="1569600"/>
          </a:xfrm>
        </p:grpSpPr>
        <p:sp>
          <p:nvSpPr>
            <p:cNvPr id="316" name="Google Shape;316;g1771dec7a1b_1_460"/>
            <p:cNvSpPr/>
            <p:nvPr/>
          </p:nvSpPr>
          <p:spPr>
            <a:xfrm flipH="1">
              <a:off x="3216519" y="1002150"/>
              <a:ext cx="1944600" cy="1569600"/>
            </a:xfrm>
            <a:prstGeom prst="round2DiagRect">
              <a:avLst>
                <a:gd name="adj1" fmla="val 0"/>
                <a:gd name="adj2" fmla="val 17764"/>
              </a:avLst>
            </a:prstGeom>
            <a:solidFill>
              <a:srgbClr val="3876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7" name="Google Shape;317;g1771dec7a1b_1_460"/>
            <p:cNvSpPr txBox="1"/>
            <p:nvPr/>
          </p:nvSpPr>
          <p:spPr>
            <a:xfrm>
              <a:off x="3461163" y="1078217"/>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rgbClr val="FFFFFF"/>
                  </a:solidFill>
                </a:rPr>
                <a:t>Transition Teams</a:t>
              </a:r>
              <a:endParaRPr sz="1500">
                <a:solidFill>
                  <a:srgbClr val="FFFFFF"/>
                </a:solidFill>
              </a:endParaRPr>
            </a:p>
          </p:txBody>
        </p:sp>
        <p:sp>
          <p:nvSpPr>
            <p:cNvPr id="318" name="Google Shape;318;g1771dec7a1b_1_460"/>
            <p:cNvSpPr txBox="1"/>
            <p:nvPr/>
          </p:nvSpPr>
          <p:spPr>
            <a:xfrm>
              <a:off x="3461163" y="1248543"/>
              <a:ext cx="1661100" cy="804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dirty="0">
                  <a:solidFill>
                    <a:schemeClr val="lt1"/>
                  </a:solidFill>
                </a:rPr>
                <a:t>recognize extent to which assessments are chosen that perpetuate overvaluing skills and goals consistent with European White expectations</a:t>
              </a:r>
              <a:endParaRPr dirty="0">
                <a:solidFill>
                  <a:schemeClr val="lt1"/>
                </a:solidFill>
              </a:endParaRPr>
            </a:p>
            <a:p>
              <a:pPr marL="0" lvl="0" indent="0" algn="l" rtl="0">
                <a:lnSpc>
                  <a:spcPct val="115000"/>
                </a:lnSpc>
                <a:spcBef>
                  <a:spcPts val="0"/>
                </a:spcBef>
                <a:spcAft>
                  <a:spcPts val="0"/>
                </a:spcAft>
                <a:buNone/>
              </a:pPr>
              <a:r>
                <a:rPr lang="en-US" dirty="0">
                  <a:solidFill>
                    <a:schemeClr val="lt1"/>
                  </a:solidFill>
                </a:rPr>
                <a:t> </a:t>
              </a:r>
              <a:endParaRPr dirty="0">
                <a:solidFill>
                  <a:schemeClr val="lt1"/>
                </a:solidFill>
              </a:endParaRPr>
            </a:p>
            <a:p>
              <a:pPr marL="0" lvl="0" indent="0" algn="l" rtl="0">
                <a:lnSpc>
                  <a:spcPct val="115000"/>
                </a:lnSpc>
                <a:spcBef>
                  <a:spcPts val="0"/>
                </a:spcBef>
                <a:spcAft>
                  <a:spcPts val="2100"/>
                </a:spcAft>
                <a:buNone/>
              </a:pPr>
              <a:endParaRPr sz="1300" dirty="0">
                <a:solidFill>
                  <a:schemeClr val="lt1"/>
                </a:solidFill>
              </a:endParaRPr>
            </a:p>
          </p:txBody>
        </p:sp>
      </p:grpSp>
      <p:grpSp>
        <p:nvGrpSpPr>
          <p:cNvPr id="319" name="Google Shape;319;g1771dec7a1b_1_460"/>
          <p:cNvGrpSpPr/>
          <p:nvPr/>
        </p:nvGrpSpPr>
        <p:grpSpPr>
          <a:xfrm>
            <a:off x="1519278" y="479317"/>
            <a:ext cx="2758610" cy="2801265"/>
            <a:chOff x="1271925" y="1002150"/>
            <a:chExt cx="1944600" cy="1569600"/>
          </a:xfrm>
        </p:grpSpPr>
        <p:sp>
          <p:nvSpPr>
            <p:cNvPr id="320" name="Google Shape;320;g1771dec7a1b_1_460"/>
            <p:cNvSpPr/>
            <p:nvPr/>
          </p:nvSpPr>
          <p:spPr>
            <a:xfrm rot="10800000">
              <a:off x="1271925" y="1002150"/>
              <a:ext cx="1944600" cy="1569600"/>
            </a:xfrm>
            <a:prstGeom prst="round2DiagRect">
              <a:avLst>
                <a:gd name="adj1" fmla="val 0"/>
                <a:gd name="adj2" fmla="val 17764"/>
              </a:avLst>
            </a:pr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1" name="Google Shape;321;g1771dec7a1b_1_460"/>
            <p:cNvSpPr txBox="1"/>
            <p:nvPr/>
          </p:nvSpPr>
          <p:spPr>
            <a:xfrm>
              <a:off x="1496688" y="1078217"/>
              <a:ext cx="1451700" cy="459900"/>
            </a:xfrm>
            <a:prstGeom prst="rect">
              <a:avLst/>
            </a:prstGeom>
            <a:solidFill>
              <a:srgbClr val="6AA84F"/>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rgbClr val="FFFFFF"/>
                  </a:solidFill>
                </a:rPr>
                <a:t>Transition Practitioners</a:t>
              </a:r>
              <a:endParaRPr sz="1500">
                <a:solidFill>
                  <a:srgbClr val="FFFFFF"/>
                </a:solidFill>
              </a:endParaRPr>
            </a:p>
          </p:txBody>
        </p:sp>
        <p:sp>
          <p:nvSpPr>
            <p:cNvPr id="322" name="Google Shape;322;g1771dec7a1b_1_460"/>
            <p:cNvSpPr txBox="1"/>
            <p:nvPr/>
          </p:nvSpPr>
          <p:spPr>
            <a:xfrm>
              <a:off x="1496688" y="1404234"/>
              <a:ext cx="1451700" cy="928314"/>
            </a:xfrm>
            <a:prstGeom prst="rect">
              <a:avLst/>
            </a:prstGeom>
            <a:solidFill>
              <a:srgbClr val="6AA84F"/>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dirty="0">
                  <a:solidFill>
                    <a:schemeClr val="lt1"/>
                  </a:solidFill>
                </a:rPr>
                <a:t>choose and create assessment tools that are relevant to students, their families, and communities</a:t>
              </a:r>
              <a:endParaRPr sz="1300" dirty="0">
                <a:solidFill>
                  <a:schemeClr val="lt1"/>
                </a:solidFill>
              </a:endParaRPr>
            </a:p>
          </p:txBody>
        </p:sp>
      </p:grpSp>
      <p:grpSp>
        <p:nvGrpSpPr>
          <p:cNvPr id="323" name="Google Shape;323;g1771dec7a1b_1_460"/>
          <p:cNvGrpSpPr/>
          <p:nvPr/>
        </p:nvGrpSpPr>
        <p:grpSpPr>
          <a:xfrm>
            <a:off x="1519278" y="3274207"/>
            <a:ext cx="2758610" cy="2801265"/>
            <a:chOff x="1271925" y="2571750"/>
            <a:chExt cx="1944600" cy="1569600"/>
          </a:xfrm>
        </p:grpSpPr>
        <p:sp>
          <p:nvSpPr>
            <p:cNvPr id="324" name="Google Shape;324;g1771dec7a1b_1_460"/>
            <p:cNvSpPr/>
            <p:nvPr/>
          </p:nvSpPr>
          <p:spPr>
            <a:xfrm flipH="1">
              <a:off x="1271925" y="2571750"/>
              <a:ext cx="1944600" cy="1569600"/>
            </a:xfrm>
            <a:prstGeom prst="round2DiagRect">
              <a:avLst>
                <a:gd name="adj1" fmla="val 0"/>
                <a:gd name="adj2" fmla="val 17764"/>
              </a:avLst>
            </a:prstGeom>
            <a:solidFill>
              <a:srgbClr val="3876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5" name="Google Shape;325;g1771dec7a1b_1_460"/>
            <p:cNvSpPr txBox="1"/>
            <p:nvPr/>
          </p:nvSpPr>
          <p:spPr>
            <a:xfrm>
              <a:off x="1496688" y="2640884"/>
              <a:ext cx="1451700" cy="459900"/>
            </a:xfrm>
            <a:prstGeom prst="rect">
              <a:avLst/>
            </a:prstGeom>
            <a:solidFill>
              <a:srgbClr val="38761D"/>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700" b="1">
                  <a:solidFill>
                    <a:schemeClr val="lt1"/>
                  </a:solidFill>
                </a:rPr>
                <a:t>Higher education</a:t>
              </a:r>
              <a:endParaRPr sz="2000">
                <a:solidFill>
                  <a:schemeClr val="lt1"/>
                </a:solidFill>
              </a:endParaRPr>
            </a:p>
          </p:txBody>
        </p:sp>
        <p:sp>
          <p:nvSpPr>
            <p:cNvPr id="326" name="Google Shape;326;g1771dec7a1b_1_460"/>
            <p:cNvSpPr txBox="1"/>
            <p:nvPr/>
          </p:nvSpPr>
          <p:spPr>
            <a:xfrm>
              <a:off x="1496688" y="2913578"/>
              <a:ext cx="1451700" cy="512400"/>
            </a:xfrm>
            <a:prstGeom prst="rect">
              <a:avLst/>
            </a:prstGeom>
            <a:solidFill>
              <a:srgbClr val="38761D"/>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a:solidFill>
                    <a:srgbClr val="FEFEFE"/>
                  </a:solidFill>
                </a:rPr>
                <a:t>prepare practitioners to evaluate assessment tools for bias and notice their own bias in use and synthesis of these tools</a:t>
              </a:r>
              <a:endParaRPr sz="1500">
                <a:solidFill>
                  <a:srgbClr val="FEFEFE"/>
                </a:solidFill>
              </a:endParaRPr>
            </a:p>
            <a:p>
              <a:pPr marL="0" lvl="0" indent="0" algn="l" rtl="0">
                <a:lnSpc>
                  <a:spcPct val="115000"/>
                </a:lnSpc>
                <a:spcBef>
                  <a:spcPts val="0"/>
                </a:spcBef>
                <a:spcAft>
                  <a:spcPts val="0"/>
                </a:spcAft>
                <a:buNone/>
              </a:pPr>
              <a:r>
                <a:rPr lang="en-US" sz="1500">
                  <a:solidFill>
                    <a:srgbClr val="FEFEFE"/>
                  </a:solidFill>
                </a:rPr>
                <a:t> </a:t>
              </a:r>
              <a:endParaRPr sz="1500">
                <a:solidFill>
                  <a:srgbClr val="FEFEFE"/>
                </a:solidFill>
              </a:endParaRPr>
            </a:p>
            <a:p>
              <a:pPr marL="0" lvl="0" indent="0" algn="l" rtl="0">
                <a:lnSpc>
                  <a:spcPct val="115000"/>
                </a:lnSpc>
                <a:spcBef>
                  <a:spcPts val="0"/>
                </a:spcBef>
                <a:spcAft>
                  <a:spcPts val="2100"/>
                </a:spcAft>
                <a:buNone/>
              </a:pPr>
              <a:endParaRPr>
                <a:solidFill>
                  <a:srgbClr val="FEFEFE"/>
                </a:solidFill>
              </a:endParaRPr>
            </a:p>
          </p:txBody>
        </p:sp>
      </p:grpSp>
      <p:grpSp>
        <p:nvGrpSpPr>
          <p:cNvPr id="327" name="Google Shape;327;g1771dec7a1b_1_460"/>
          <p:cNvGrpSpPr/>
          <p:nvPr/>
        </p:nvGrpSpPr>
        <p:grpSpPr>
          <a:xfrm>
            <a:off x="4271124" y="3274207"/>
            <a:ext cx="2758610" cy="2801265"/>
            <a:chOff x="3216519" y="2571750"/>
            <a:chExt cx="1944600" cy="1569600"/>
          </a:xfrm>
        </p:grpSpPr>
        <p:sp>
          <p:nvSpPr>
            <p:cNvPr id="328" name="Google Shape;328;g1771dec7a1b_1_460"/>
            <p:cNvSpPr/>
            <p:nvPr/>
          </p:nvSpPr>
          <p:spPr>
            <a:xfrm rot="10800000">
              <a:off x="3216519" y="2571750"/>
              <a:ext cx="1944600" cy="1569600"/>
            </a:xfrm>
            <a:prstGeom prst="round2DiagRect">
              <a:avLst>
                <a:gd name="adj1" fmla="val 0"/>
                <a:gd name="adj2" fmla="val 17764"/>
              </a:avLst>
            </a:pr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9" name="Google Shape;329;g1771dec7a1b_1_460"/>
            <p:cNvSpPr txBox="1"/>
            <p:nvPr/>
          </p:nvSpPr>
          <p:spPr>
            <a:xfrm>
              <a:off x="3462963" y="2628593"/>
              <a:ext cx="1451700" cy="459900"/>
            </a:xfrm>
            <a:prstGeom prst="rect">
              <a:avLst/>
            </a:prstGeom>
            <a:solidFill>
              <a:srgbClr val="6AA84F"/>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dirty="0">
                  <a:solidFill>
                    <a:srgbClr val="FFFFFF"/>
                  </a:solidFill>
                </a:rPr>
                <a:t>Service Providers</a:t>
              </a:r>
              <a:endParaRPr sz="1500" dirty="0">
                <a:solidFill>
                  <a:srgbClr val="FFFFFF"/>
                </a:solidFill>
              </a:endParaRPr>
            </a:p>
          </p:txBody>
        </p:sp>
        <p:sp>
          <p:nvSpPr>
            <p:cNvPr id="330" name="Google Shape;330;g1771dec7a1b_1_460"/>
            <p:cNvSpPr txBox="1"/>
            <p:nvPr/>
          </p:nvSpPr>
          <p:spPr>
            <a:xfrm>
              <a:off x="3462968" y="2902890"/>
              <a:ext cx="1572900" cy="1145700"/>
            </a:xfrm>
            <a:prstGeom prst="rect">
              <a:avLst/>
            </a:prstGeom>
            <a:solidFill>
              <a:srgbClr val="6AA84F"/>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endParaRPr dirty="0">
                <a:solidFill>
                  <a:schemeClr val="lt1"/>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35" name="Google Shape;335;g1771dec7a1b_1_483"/>
          <p:cNvGrpSpPr/>
          <p:nvPr/>
        </p:nvGrpSpPr>
        <p:grpSpPr>
          <a:xfrm>
            <a:off x="5839257" y="833841"/>
            <a:ext cx="5219313" cy="5595624"/>
            <a:chOff x="4192863" y="1002150"/>
            <a:chExt cx="3679200" cy="3139200"/>
          </a:xfrm>
        </p:grpSpPr>
        <p:sp>
          <p:nvSpPr>
            <p:cNvPr id="336" name="Google Shape;336;g1771dec7a1b_1_483"/>
            <p:cNvSpPr/>
            <p:nvPr/>
          </p:nvSpPr>
          <p:spPr>
            <a:xfrm>
              <a:off x="4192863" y="1002150"/>
              <a:ext cx="3679200" cy="3139200"/>
            </a:xfrm>
            <a:prstGeom prst="round2DiagRect">
              <a:avLst>
                <a:gd name="adj1" fmla="val 0"/>
                <a:gd name="adj2" fmla="val 17764"/>
              </a:avLst>
            </a:prstGeom>
            <a:solidFill>
              <a:srgbClr val="4C11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337" name="Google Shape;337;g1771dec7a1b_1_483"/>
            <p:cNvSpPr txBox="1"/>
            <p:nvPr/>
          </p:nvSpPr>
          <p:spPr>
            <a:xfrm>
              <a:off x="5495575" y="1362160"/>
              <a:ext cx="2021400" cy="603600"/>
            </a:xfrm>
            <a:prstGeom prst="rect">
              <a:avLst/>
            </a:prstGeom>
            <a:solidFill>
              <a:srgbClr val="4C113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800" b="1">
                  <a:solidFill>
                    <a:srgbClr val="FFFFFF"/>
                  </a:solidFill>
                </a:rPr>
                <a:t>Anti-Racist</a:t>
              </a:r>
              <a:endParaRPr sz="2800">
                <a:solidFill>
                  <a:srgbClr val="FFFFFF"/>
                </a:solidFill>
              </a:endParaRPr>
            </a:p>
          </p:txBody>
        </p:sp>
        <p:sp>
          <p:nvSpPr>
            <p:cNvPr id="338" name="Google Shape;338;g1771dec7a1b_1_483"/>
            <p:cNvSpPr txBox="1"/>
            <p:nvPr/>
          </p:nvSpPr>
          <p:spPr>
            <a:xfrm>
              <a:off x="5495575" y="2034816"/>
              <a:ext cx="2021400" cy="1614000"/>
            </a:xfrm>
            <a:prstGeom prst="rect">
              <a:avLst/>
            </a:prstGeom>
            <a:solidFill>
              <a:srgbClr val="4C1130"/>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600" b="1">
                  <a:solidFill>
                    <a:schemeClr val="lt1"/>
                  </a:solidFill>
                </a:rPr>
                <a:t>Leadership and Policy</a:t>
              </a:r>
              <a:endParaRPr sz="1600" b="1">
                <a:solidFill>
                  <a:schemeClr val="lt1"/>
                </a:solidFill>
              </a:endParaRPr>
            </a:p>
            <a:p>
              <a:pPr marL="0" lvl="0" indent="0" algn="l" rtl="0">
                <a:lnSpc>
                  <a:spcPct val="115000"/>
                </a:lnSpc>
                <a:spcBef>
                  <a:spcPts val="0"/>
                </a:spcBef>
                <a:spcAft>
                  <a:spcPts val="0"/>
                </a:spcAft>
                <a:buNone/>
              </a:pPr>
              <a:endParaRPr sz="1600">
                <a:solidFill>
                  <a:schemeClr val="lt1"/>
                </a:solidFill>
              </a:endParaRPr>
            </a:p>
            <a:p>
              <a:pPr marL="0" lvl="0" indent="0" algn="l" rtl="0">
                <a:lnSpc>
                  <a:spcPct val="115000"/>
                </a:lnSpc>
                <a:spcBef>
                  <a:spcPts val="0"/>
                </a:spcBef>
                <a:spcAft>
                  <a:spcPts val="2100"/>
                </a:spcAft>
                <a:buNone/>
              </a:pPr>
              <a:r>
                <a:rPr lang="en-US" sz="1600">
                  <a:solidFill>
                    <a:schemeClr val="lt1"/>
                  </a:solidFill>
                </a:rPr>
                <a:t>“Special education specialists provide leadership to formulate goals, set and meet high professional expectations, advocate for effective policies and evidence-based practices, and create positive and productive work environments”</a:t>
              </a:r>
              <a:r>
                <a:rPr lang="en-US" sz="1500">
                  <a:solidFill>
                    <a:schemeClr val="lt1"/>
                  </a:solidFill>
                </a:rPr>
                <a:t> </a:t>
              </a:r>
              <a:endParaRPr sz="1500">
                <a:solidFill>
                  <a:schemeClr val="lt1"/>
                </a:solidFill>
              </a:endParaRPr>
            </a:p>
          </p:txBody>
        </p:sp>
      </p:grpSp>
      <p:grpSp>
        <p:nvGrpSpPr>
          <p:cNvPr id="339" name="Google Shape;339;g1771dec7a1b_1_483"/>
          <p:cNvGrpSpPr/>
          <p:nvPr/>
        </p:nvGrpSpPr>
        <p:grpSpPr>
          <a:xfrm>
            <a:off x="4454004" y="833647"/>
            <a:ext cx="2758610" cy="2801265"/>
            <a:chOff x="3216519" y="1002150"/>
            <a:chExt cx="1944600" cy="1569600"/>
          </a:xfrm>
        </p:grpSpPr>
        <p:sp>
          <p:nvSpPr>
            <p:cNvPr id="340" name="Google Shape;340;g1771dec7a1b_1_483"/>
            <p:cNvSpPr/>
            <p:nvPr/>
          </p:nvSpPr>
          <p:spPr>
            <a:xfrm flipH="1">
              <a:off x="3216519" y="1002150"/>
              <a:ext cx="1944600" cy="1569600"/>
            </a:xfrm>
            <a:prstGeom prst="round2DiagRect">
              <a:avLst>
                <a:gd name="adj1" fmla="val 0"/>
                <a:gd name="adj2" fmla="val 17764"/>
              </a:avLst>
            </a:prstGeom>
            <a:solidFill>
              <a:srgbClr val="A64D7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1" name="Google Shape;341;g1771dec7a1b_1_483"/>
            <p:cNvSpPr txBox="1"/>
            <p:nvPr/>
          </p:nvSpPr>
          <p:spPr>
            <a:xfrm>
              <a:off x="3461163" y="1078217"/>
              <a:ext cx="1451700" cy="459900"/>
            </a:xfrm>
            <a:prstGeom prst="rect">
              <a:avLst/>
            </a:prstGeom>
            <a:solidFill>
              <a:srgbClr val="A64D79"/>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rgbClr val="FFFFFF"/>
                  </a:solidFill>
                </a:rPr>
                <a:t>Transition Teams</a:t>
              </a:r>
              <a:endParaRPr sz="1500">
                <a:solidFill>
                  <a:srgbClr val="FFFFFF"/>
                </a:solidFill>
              </a:endParaRPr>
            </a:p>
          </p:txBody>
        </p:sp>
        <p:sp>
          <p:nvSpPr>
            <p:cNvPr id="342" name="Google Shape;342;g1771dec7a1b_1_483"/>
            <p:cNvSpPr txBox="1"/>
            <p:nvPr/>
          </p:nvSpPr>
          <p:spPr>
            <a:xfrm>
              <a:off x="3340800" y="1334642"/>
              <a:ext cx="1695067" cy="1009928"/>
            </a:xfrm>
            <a:prstGeom prst="rect">
              <a:avLst/>
            </a:prstGeom>
            <a:solidFill>
              <a:srgbClr val="A64D79"/>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600" dirty="0">
                  <a:solidFill>
                    <a:schemeClr val="lt1"/>
                  </a:solidFill>
                </a:rPr>
                <a:t>advocate for analysis of school and district level data to evaluate the impact of transition services and programming to question and change policies</a:t>
              </a:r>
              <a:endParaRPr sz="1600" dirty="0">
                <a:solidFill>
                  <a:schemeClr val="lt1"/>
                </a:solidFill>
              </a:endParaRPr>
            </a:p>
          </p:txBody>
        </p:sp>
      </p:grpSp>
      <p:grpSp>
        <p:nvGrpSpPr>
          <p:cNvPr id="343" name="Google Shape;343;g1771dec7a1b_1_483"/>
          <p:cNvGrpSpPr/>
          <p:nvPr/>
        </p:nvGrpSpPr>
        <p:grpSpPr>
          <a:xfrm>
            <a:off x="1702158" y="833647"/>
            <a:ext cx="2758610" cy="2801265"/>
            <a:chOff x="1271925" y="1002150"/>
            <a:chExt cx="1944600" cy="1569600"/>
          </a:xfrm>
        </p:grpSpPr>
        <p:sp>
          <p:nvSpPr>
            <p:cNvPr id="344" name="Google Shape;344;g1771dec7a1b_1_483"/>
            <p:cNvSpPr/>
            <p:nvPr/>
          </p:nvSpPr>
          <p:spPr>
            <a:xfrm rot="10800000">
              <a:off x="1271925" y="1002150"/>
              <a:ext cx="1944600" cy="1569600"/>
            </a:xfrm>
            <a:prstGeom prst="round2DiagRect">
              <a:avLst>
                <a:gd name="adj1" fmla="val 0"/>
                <a:gd name="adj2" fmla="val 17764"/>
              </a:avLst>
            </a:prstGeom>
            <a:solidFill>
              <a:srgbClr val="741B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5" name="Google Shape;345;g1771dec7a1b_1_483"/>
            <p:cNvSpPr txBox="1"/>
            <p:nvPr/>
          </p:nvSpPr>
          <p:spPr>
            <a:xfrm>
              <a:off x="1496682" y="1033024"/>
              <a:ext cx="1451700" cy="459900"/>
            </a:xfrm>
            <a:prstGeom prst="rect">
              <a:avLst/>
            </a:prstGeom>
            <a:solidFill>
              <a:srgbClr val="741B47"/>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rgbClr val="FFFFFF"/>
                  </a:solidFill>
                </a:rPr>
                <a:t>Transition Practitioners</a:t>
              </a:r>
              <a:endParaRPr sz="1500">
                <a:solidFill>
                  <a:srgbClr val="FFFFFF"/>
                </a:solidFill>
              </a:endParaRPr>
            </a:p>
          </p:txBody>
        </p:sp>
        <p:sp>
          <p:nvSpPr>
            <p:cNvPr id="346" name="Google Shape;346;g1771dec7a1b_1_483"/>
            <p:cNvSpPr txBox="1"/>
            <p:nvPr/>
          </p:nvSpPr>
          <p:spPr>
            <a:xfrm>
              <a:off x="1496682" y="1351731"/>
              <a:ext cx="1614600" cy="512400"/>
            </a:xfrm>
            <a:prstGeom prst="rect">
              <a:avLst/>
            </a:prstGeom>
            <a:solidFill>
              <a:srgbClr val="741B47"/>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600" dirty="0">
                  <a:solidFill>
                    <a:schemeClr val="lt1"/>
                  </a:solidFill>
                </a:rPr>
                <a:t>advocate for school and district policies that disrupt segregation, overrepresentation, inequitable and harmful discipline practices</a:t>
              </a:r>
              <a:endParaRPr sz="1600" dirty="0">
                <a:solidFill>
                  <a:schemeClr val="lt1"/>
                </a:solidFill>
              </a:endParaRPr>
            </a:p>
          </p:txBody>
        </p:sp>
      </p:grpSp>
      <p:grpSp>
        <p:nvGrpSpPr>
          <p:cNvPr id="347" name="Google Shape;347;g1771dec7a1b_1_483"/>
          <p:cNvGrpSpPr/>
          <p:nvPr/>
        </p:nvGrpSpPr>
        <p:grpSpPr>
          <a:xfrm>
            <a:off x="1702158" y="3628537"/>
            <a:ext cx="2758610" cy="2801265"/>
            <a:chOff x="1271925" y="2571750"/>
            <a:chExt cx="1944600" cy="1569600"/>
          </a:xfrm>
        </p:grpSpPr>
        <p:sp>
          <p:nvSpPr>
            <p:cNvPr id="348" name="Google Shape;348;g1771dec7a1b_1_483"/>
            <p:cNvSpPr/>
            <p:nvPr/>
          </p:nvSpPr>
          <p:spPr>
            <a:xfrm flipH="1">
              <a:off x="1271925" y="2571750"/>
              <a:ext cx="1944600" cy="1569600"/>
            </a:xfrm>
            <a:prstGeom prst="round2DiagRect">
              <a:avLst>
                <a:gd name="adj1" fmla="val 0"/>
                <a:gd name="adj2" fmla="val 17764"/>
              </a:avLst>
            </a:prstGeom>
            <a:solidFill>
              <a:srgbClr val="A64D7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9" name="Google Shape;349;g1771dec7a1b_1_483"/>
            <p:cNvSpPr txBox="1"/>
            <p:nvPr/>
          </p:nvSpPr>
          <p:spPr>
            <a:xfrm>
              <a:off x="1496688" y="2640884"/>
              <a:ext cx="1451700" cy="459900"/>
            </a:xfrm>
            <a:prstGeom prst="rect">
              <a:avLst/>
            </a:prstGeom>
            <a:solidFill>
              <a:srgbClr val="A64D79"/>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700" b="1">
                  <a:solidFill>
                    <a:schemeClr val="lt1"/>
                  </a:solidFill>
                </a:rPr>
                <a:t>Higher education</a:t>
              </a:r>
              <a:endParaRPr sz="2000">
                <a:solidFill>
                  <a:schemeClr val="lt1"/>
                </a:solidFill>
              </a:endParaRPr>
            </a:p>
          </p:txBody>
        </p:sp>
        <p:sp>
          <p:nvSpPr>
            <p:cNvPr id="350" name="Google Shape;350;g1771dec7a1b_1_483"/>
            <p:cNvSpPr txBox="1"/>
            <p:nvPr/>
          </p:nvSpPr>
          <p:spPr>
            <a:xfrm>
              <a:off x="1407678" y="2855769"/>
              <a:ext cx="1673100" cy="512400"/>
            </a:xfrm>
            <a:prstGeom prst="rect">
              <a:avLst/>
            </a:prstGeom>
            <a:solidFill>
              <a:srgbClr val="A64D79"/>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a:solidFill>
                    <a:srgbClr val="FEFEFE"/>
                  </a:solidFill>
                </a:rPr>
                <a:t>teacher education programs prepare educators to identify and collaborate with partners in support of culturally responsive and sustaining transition practices</a:t>
              </a:r>
              <a:endParaRPr sz="1500">
                <a:solidFill>
                  <a:srgbClr val="FEFEFE"/>
                </a:solidFill>
              </a:endParaRPr>
            </a:p>
            <a:p>
              <a:pPr marL="0" lvl="0" indent="0" algn="l" rtl="0">
                <a:lnSpc>
                  <a:spcPct val="115000"/>
                </a:lnSpc>
                <a:spcBef>
                  <a:spcPts val="0"/>
                </a:spcBef>
                <a:spcAft>
                  <a:spcPts val="0"/>
                </a:spcAft>
                <a:buNone/>
              </a:pPr>
              <a:r>
                <a:rPr lang="en-US" sz="1500">
                  <a:solidFill>
                    <a:srgbClr val="FEFEFE"/>
                  </a:solidFill>
                </a:rPr>
                <a:t> </a:t>
              </a:r>
              <a:endParaRPr sz="1500">
                <a:solidFill>
                  <a:srgbClr val="FEFEFE"/>
                </a:solidFill>
              </a:endParaRPr>
            </a:p>
            <a:p>
              <a:pPr marL="0" lvl="0" indent="0" algn="l" rtl="0">
                <a:lnSpc>
                  <a:spcPct val="115000"/>
                </a:lnSpc>
                <a:spcBef>
                  <a:spcPts val="0"/>
                </a:spcBef>
                <a:spcAft>
                  <a:spcPts val="2100"/>
                </a:spcAft>
                <a:buNone/>
              </a:pPr>
              <a:endParaRPr>
                <a:solidFill>
                  <a:srgbClr val="FEFEFE"/>
                </a:solidFill>
              </a:endParaRPr>
            </a:p>
          </p:txBody>
        </p:sp>
      </p:grpSp>
      <p:grpSp>
        <p:nvGrpSpPr>
          <p:cNvPr id="351" name="Google Shape;351;g1771dec7a1b_1_483"/>
          <p:cNvGrpSpPr/>
          <p:nvPr/>
        </p:nvGrpSpPr>
        <p:grpSpPr>
          <a:xfrm>
            <a:off x="4454004" y="3628537"/>
            <a:ext cx="2758610" cy="2801265"/>
            <a:chOff x="3216519" y="2571750"/>
            <a:chExt cx="1944600" cy="1569600"/>
          </a:xfrm>
        </p:grpSpPr>
        <p:sp>
          <p:nvSpPr>
            <p:cNvPr id="352" name="Google Shape;352;g1771dec7a1b_1_483"/>
            <p:cNvSpPr/>
            <p:nvPr/>
          </p:nvSpPr>
          <p:spPr>
            <a:xfrm rot="10800000">
              <a:off x="3216519" y="2571750"/>
              <a:ext cx="1944600" cy="1569600"/>
            </a:xfrm>
            <a:prstGeom prst="round2DiagRect">
              <a:avLst>
                <a:gd name="adj1" fmla="val 0"/>
                <a:gd name="adj2" fmla="val 17764"/>
              </a:avLst>
            </a:prstGeom>
            <a:solidFill>
              <a:srgbClr val="741B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3" name="Google Shape;353;g1771dec7a1b_1_483"/>
            <p:cNvSpPr txBox="1"/>
            <p:nvPr/>
          </p:nvSpPr>
          <p:spPr>
            <a:xfrm>
              <a:off x="3462963" y="2628593"/>
              <a:ext cx="1451700" cy="459900"/>
            </a:xfrm>
            <a:prstGeom prst="rect">
              <a:avLst/>
            </a:prstGeom>
            <a:solidFill>
              <a:srgbClr val="741B47"/>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dirty="0">
                  <a:solidFill>
                    <a:srgbClr val="FFFFFF"/>
                  </a:solidFill>
                </a:rPr>
                <a:t>Service Providers</a:t>
              </a:r>
              <a:endParaRPr sz="1500" dirty="0">
                <a:solidFill>
                  <a:srgbClr val="FFFFFF"/>
                </a:solidFill>
              </a:endParaRPr>
            </a:p>
          </p:txBody>
        </p:sp>
        <p:sp>
          <p:nvSpPr>
            <p:cNvPr id="354" name="Google Shape;354;g1771dec7a1b_1_483"/>
            <p:cNvSpPr txBox="1"/>
            <p:nvPr/>
          </p:nvSpPr>
          <p:spPr>
            <a:xfrm>
              <a:off x="3462968" y="2902890"/>
              <a:ext cx="1572900" cy="1145700"/>
            </a:xfrm>
            <a:prstGeom prst="rect">
              <a:avLst/>
            </a:prstGeom>
            <a:solidFill>
              <a:srgbClr val="741B47"/>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endParaRPr sz="1200" dirty="0">
                <a:solidFill>
                  <a:schemeClr val="lt1"/>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359" name="Google Shape;359;p20"/>
          <p:cNvGrpSpPr/>
          <p:nvPr/>
        </p:nvGrpSpPr>
        <p:grpSpPr>
          <a:xfrm>
            <a:off x="5839257" y="833841"/>
            <a:ext cx="5219313" cy="5595624"/>
            <a:chOff x="4192863" y="1002150"/>
            <a:chExt cx="3679200" cy="3139200"/>
          </a:xfrm>
        </p:grpSpPr>
        <p:sp>
          <p:nvSpPr>
            <p:cNvPr id="360" name="Google Shape;360;p20"/>
            <p:cNvSpPr/>
            <p:nvPr/>
          </p:nvSpPr>
          <p:spPr>
            <a:xfrm>
              <a:off x="4192863" y="1002150"/>
              <a:ext cx="3679200" cy="3139200"/>
            </a:xfrm>
            <a:prstGeom prst="round2DiagRect">
              <a:avLst>
                <a:gd name="adj1" fmla="val 0"/>
                <a:gd name="adj2" fmla="val 17764"/>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361" name="Google Shape;361;p20"/>
            <p:cNvSpPr txBox="1"/>
            <p:nvPr/>
          </p:nvSpPr>
          <p:spPr>
            <a:xfrm>
              <a:off x="5495575" y="1362160"/>
              <a:ext cx="2021400" cy="603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800" b="1">
                  <a:solidFill>
                    <a:srgbClr val="FFFFFF"/>
                  </a:solidFill>
                </a:rPr>
                <a:t>Anti-Ableist </a:t>
              </a:r>
              <a:endParaRPr sz="2800">
                <a:solidFill>
                  <a:srgbClr val="FFFFFF"/>
                </a:solidFill>
              </a:endParaRPr>
            </a:p>
          </p:txBody>
        </p:sp>
        <p:sp>
          <p:nvSpPr>
            <p:cNvPr id="362" name="Google Shape;362;p20"/>
            <p:cNvSpPr txBox="1"/>
            <p:nvPr/>
          </p:nvSpPr>
          <p:spPr>
            <a:xfrm>
              <a:off x="5495575" y="2034816"/>
              <a:ext cx="2021400" cy="161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b="1">
                  <a:solidFill>
                    <a:schemeClr val="lt1"/>
                  </a:solidFill>
                </a:rPr>
                <a:t>Curricular Content Knowledge</a:t>
              </a:r>
              <a:endParaRPr sz="1600" b="1">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1600">
                <a:solidFill>
                  <a:schemeClr val="lt1"/>
                </a:solidFill>
              </a:endParaRPr>
            </a:p>
            <a:p>
              <a:pPr marL="0" lvl="0" indent="0" algn="l" rtl="0">
                <a:lnSpc>
                  <a:spcPct val="115000"/>
                </a:lnSpc>
                <a:spcBef>
                  <a:spcPts val="0"/>
                </a:spcBef>
                <a:spcAft>
                  <a:spcPts val="2100"/>
                </a:spcAft>
                <a:buNone/>
              </a:pPr>
              <a:r>
                <a:rPr lang="en-US" sz="1600">
                  <a:solidFill>
                    <a:schemeClr val="lt1"/>
                  </a:solidFill>
                </a:rPr>
                <a:t>“Special education specialists use their knowledge of general and specialized curricula to improve programs, supports, and services at classroom, school, community, and system levels”</a:t>
              </a:r>
              <a:r>
                <a:rPr lang="en-US" sz="1500">
                  <a:solidFill>
                    <a:schemeClr val="lt1"/>
                  </a:solidFill>
                </a:rPr>
                <a:t> </a:t>
              </a:r>
              <a:endParaRPr sz="1500">
                <a:solidFill>
                  <a:schemeClr val="lt1"/>
                </a:solidFill>
              </a:endParaRPr>
            </a:p>
          </p:txBody>
        </p:sp>
      </p:grpSp>
      <p:grpSp>
        <p:nvGrpSpPr>
          <p:cNvPr id="363" name="Google Shape;363;p20"/>
          <p:cNvGrpSpPr/>
          <p:nvPr/>
        </p:nvGrpSpPr>
        <p:grpSpPr>
          <a:xfrm>
            <a:off x="4454004" y="833647"/>
            <a:ext cx="2758610" cy="2801265"/>
            <a:chOff x="3216519" y="1002150"/>
            <a:chExt cx="1944600" cy="1569600"/>
          </a:xfrm>
        </p:grpSpPr>
        <p:sp>
          <p:nvSpPr>
            <p:cNvPr id="364" name="Google Shape;364;p20"/>
            <p:cNvSpPr/>
            <p:nvPr/>
          </p:nvSpPr>
          <p:spPr>
            <a:xfrm flipH="1">
              <a:off x="3216519" y="1002150"/>
              <a:ext cx="1944600" cy="1569600"/>
            </a:xfrm>
            <a:prstGeom prst="round2DiagRect">
              <a:avLst>
                <a:gd name="adj1" fmla="val 0"/>
                <a:gd name="adj2" fmla="val 17764"/>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5" name="Google Shape;365;p20"/>
            <p:cNvSpPr txBox="1"/>
            <p:nvPr/>
          </p:nvSpPr>
          <p:spPr>
            <a:xfrm>
              <a:off x="3461163" y="1078217"/>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rgbClr val="FFFFFF"/>
                  </a:solidFill>
                </a:rPr>
                <a:t>Transition Teams</a:t>
              </a:r>
              <a:endParaRPr sz="1500">
                <a:solidFill>
                  <a:srgbClr val="FFFFFF"/>
                </a:solidFill>
              </a:endParaRPr>
            </a:p>
          </p:txBody>
        </p:sp>
        <p:sp>
          <p:nvSpPr>
            <p:cNvPr id="366" name="Google Shape;366;p20"/>
            <p:cNvSpPr txBox="1"/>
            <p:nvPr/>
          </p:nvSpPr>
          <p:spPr>
            <a:xfrm>
              <a:off x="3462975" y="1494560"/>
              <a:ext cx="1572893" cy="804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dirty="0">
                  <a:solidFill>
                    <a:schemeClr val="lt1"/>
                  </a:solidFill>
                </a:rPr>
                <a:t>contextualize transition goals and align activities within the student’s environment and community</a:t>
              </a:r>
              <a:endParaRPr sz="1600" dirty="0">
                <a:solidFill>
                  <a:schemeClr val="lt1"/>
                </a:solidFill>
              </a:endParaRPr>
            </a:p>
          </p:txBody>
        </p:sp>
      </p:grpSp>
      <p:grpSp>
        <p:nvGrpSpPr>
          <p:cNvPr id="367" name="Google Shape;367;p20"/>
          <p:cNvGrpSpPr/>
          <p:nvPr/>
        </p:nvGrpSpPr>
        <p:grpSpPr>
          <a:xfrm>
            <a:off x="1702158" y="833647"/>
            <a:ext cx="2758610" cy="2801265"/>
            <a:chOff x="1271925" y="1002150"/>
            <a:chExt cx="1944600" cy="1569600"/>
          </a:xfrm>
        </p:grpSpPr>
        <p:sp>
          <p:nvSpPr>
            <p:cNvPr id="368" name="Google Shape;368;p20"/>
            <p:cNvSpPr/>
            <p:nvPr/>
          </p:nvSpPr>
          <p:spPr>
            <a:xfrm rot="10800000">
              <a:off x="1271925" y="1002150"/>
              <a:ext cx="1944600" cy="1569600"/>
            </a:xfrm>
            <a:prstGeom prst="round2DiagRect">
              <a:avLst>
                <a:gd name="adj1" fmla="val 0"/>
                <a:gd name="adj2" fmla="val 17764"/>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9" name="Google Shape;369;p20"/>
            <p:cNvSpPr txBox="1"/>
            <p:nvPr/>
          </p:nvSpPr>
          <p:spPr>
            <a:xfrm>
              <a:off x="1496688" y="1078217"/>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rgbClr val="FFFFFF"/>
                  </a:solidFill>
                </a:rPr>
                <a:t>Transition Practitioners</a:t>
              </a:r>
              <a:endParaRPr sz="1500">
                <a:solidFill>
                  <a:srgbClr val="FFFFFF"/>
                </a:solidFill>
              </a:endParaRPr>
            </a:p>
          </p:txBody>
        </p:sp>
        <p:sp>
          <p:nvSpPr>
            <p:cNvPr id="370" name="Google Shape;370;p20"/>
            <p:cNvSpPr txBox="1"/>
            <p:nvPr/>
          </p:nvSpPr>
          <p:spPr>
            <a:xfrm>
              <a:off x="1496687" y="1489633"/>
              <a:ext cx="1604625" cy="512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dirty="0">
                  <a:solidFill>
                    <a:schemeClr val="lt1"/>
                  </a:solidFill>
                </a:rPr>
                <a:t>support and affirm youth in their intersectional identity development through  self-determination curricula</a:t>
              </a:r>
            </a:p>
          </p:txBody>
        </p:sp>
      </p:grpSp>
      <p:grpSp>
        <p:nvGrpSpPr>
          <p:cNvPr id="371" name="Google Shape;371;p20"/>
          <p:cNvGrpSpPr/>
          <p:nvPr/>
        </p:nvGrpSpPr>
        <p:grpSpPr>
          <a:xfrm>
            <a:off x="1702158" y="3628537"/>
            <a:ext cx="2758610" cy="2801265"/>
            <a:chOff x="1271925" y="2571750"/>
            <a:chExt cx="1944600" cy="1569600"/>
          </a:xfrm>
        </p:grpSpPr>
        <p:sp>
          <p:nvSpPr>
            <p:cNvPr id="372" name="Google Shape;372;p20"/>
            <p:cNvSpPr/>
            <p:nvPr/>
          </p:nvSpPr>
          <p:spPr>
            <a:xfrm flipH="1">
              <a:off x="1271925" y="2571750"/>
              <a:ext cx="1944600" cy="1569600"/>
            </a:xfrm>
            <a:prstGeom prst="round2DiagRect">
              <a:avLst>
                <a:gd name="adj1" fmla="val 0"/>
                <a:gd name="adj2" fmla="val 17764"/>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3" name="Google Shape;373;p20"/>
            <p:cNvSpPr txBox="1"/>
            <p:nvPr/>
          </p:nvSpPr>
          <p:spPr>
            <a:xfrm>
              <a:off x="1496688" y="2640884"/>
              <a:ext cx="1451700" cy="459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b="1">
                  <a:solidFill>
                    <a:schemeClr val="lt1"/>
                  </a:solidFill>
                </a:rPr>
                <a:t>Higher education</a:t>
              </a:r>
              <a:endParaRPr sz="2000">
                <a:solidFill>
                  <a:schemeClr val="lt1"/>
                </a:solidFill>
              </a:endParaRPr>
            </a:p>
          </p:txBody>
        </p:sp>
        <p:sp>
          <p:nvSpPr>
            <p:cNvPr id="374" name="Google Shape;374;p20"/>
            <p:cNvSpPr txBox="1"/>
            <p:nvPr/>
          </p:nvSpPr>
          <p:spPr>
            <a:xfrm>
              <a:off x="1496688" y="2913578"/>
              <a:ext cx="1451700" cy="512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500">
                  <a:solidFill>
                    <a:srgbClr val="FEFEFE"/>
                  </a:solidFill>
                </a:rPr>
                <a:t>professionals model the identification and calling out of deficit models in education, teacher preparation practices, and research</a:t>
              </a:r>
              <a:endParaRPr sz="1500">
                <a:solidFill>
                  <a:srgbClr val="FEFEFE"/>
                </a:solidFill>
              </a:endParaRPr>
            </a:p>
            <a:p>
              <a:pPr marL="0" lvl="0" indent="0" algn="l" rtl="0">
                <a:lnSpc>
                  <a:spcPct val="115000"/>
                </a:lnSpc>
                <a:spcBef>
                  <a:spcPts val="0"/>
                </a:spcBef>
                <a:spcAft>
                  <a:spcPts val="0"/>
                </a:spcAft>
                <a:buClr>
                  <a:schemeClr val="dk1"/>
                </a:buClr>
                <a:buSzPts val="1100"/>
                <a:buFont typeface="Arial"/>
                <a:buNone/>
              </a:pPr>
              <a:r>
                <a:rPr lang="en-US" sz="1500">
                  <a:solidFill>
                    <a:srgbClr val="FEFEFE"/>
                  </a:solidFill>
                </a:rPr>
                <a:t> </a:t>
              </a:r>
              <a:endParaRPr sz="1500">
                <a:solidFill>
                  <a:srgbClr val="FEFEFE"/>
                </a:solidFill>
              </a:endParaRPr>
            </a:p>
            <a:p>
              <a:pPr marL="0" lvl="0" indent="0" algn="l" rtl="0">
                <a:lnSpc>
                  <a:spcPct val="115000"/>
                </a:lnSpc>
                <a:spcBef>
                  <a:spcPts val="0"/>
                </a:spcBef>
                <a:spcAft>
                  <a:spcPts val="2100"/>
                </a:spcAft>
                <a:buNone/>
              </a:pPr>
              <a:endParaRPr>
                <a:solidFill>
                  <a:srgbClr val="FEFEFE"/>
                </a:solidFill>
              </a:endParaRPr>
            </a:p>
          </p:txBody>
        </p:sp>
      </p:grpSp>
      <p:grpSp>
        <p:nvGrpSpPr>
          <p:cNvPr id="375" name="Google Shape;375;p20"/>
          <p:cNvGrpSpPr/>
          <p:nvPr/>
        </p:nvGrpSpPr>
        <p:grpSpPr>
          <a:xfrm>
            <a:off x="4454004" y="3628537"/>
            <a:ext cx="2758610" cy="2801265"/>
            <a:chOff x="3216519" y="2571750"/>
            <a:chExt cx="1944600" cy="1569600"/>
          </a:xfrm>
        </p:grpSpPr>
        <p:sp>
          <p:nvSpPr>
            <p:cNvPr id="376" name="Google Shape;376;p20"/>
            <p:cNvSpPr/>
            <p:nvPr/>
          </p:nvSpPr>
          <p:spPr>
            <a:xfrm rot="10800000">
              <a:off x="3216519" y="2571750"/>
              <a:ext cx="1944600" cy="1569600"/>
            </a:xfrm>
            <a:prstGeom prst="round2DiagRect">
              <a:avLst>
                <a:gd name="adj1" fmla="val 0"/>
                <a:gd name="adj2" fmla="val 17764"/>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7" name="Google Shape;377;p20"/>
            <p:cNvSpPr txBox="1"/>
            <p:nvPr/>
          </p:nvSpPr>
          <p:spPr>
            <a:xfrm>
              <a:off x="3441281" y="2613279"/>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dirty="0">
                  <a:solidFill>
                    <a:srgbClr val="FFFFFF"/>
                  </a:solidFill>
                </a:rPr>
                <a:t>Service Providers</a:t>
              </a:r>
              <a:endParaRPr sz="1500" dirty="0">
                <a:solidFill>
                  <a:srgbClr val="FFFFFF"/>
                </a:solidFill>
              </a:endParaRPr>
            </a:p>
          </p:txBody>
        </p:sp>
        <p:sp>
          <p:nvSpPr>
            <p:cNvPr id="378" name="Google Shape;378;p20"/>
            <p:cNvSpPr txBox="1"/>
            <p:nvPr/>
          </p:nvSpPr>
          <p:spPr>
            <a:xfrm>
              <a:off x="3462968" y="2902890"/>
              <a:ext cx="1572900" cy="114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endParaRPr sz="1200" dirty="0">
                <a:solidFill>
                  <a:schemeClr val="lt1"/>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pSp>
        <p:nvGrpSpPr>
          <p:cNvPr id="383" name="Google Shape;383;g1771dec7a1b_1_506"/>
          <p:cNvGrpSpPr/>
          <p:nvPr/>
        </p:nvGrpSpPr>
        <p:grpSpPr>
          <a:xfrm>
            <a:off x="5839257" y="833841"/>
            <a:ext cx="5219313" cy="5595624"/>
            <a:chOff x="4192863" y="1002150"/>
            <a:chExt cx="3679200" cy="3139200"/>
          </a:xfrm>
        </p:grpSpPr>
        <p:sp>
          <p:nvSpPr>
            <p:cNvPr id="384" name="Google Shape;384;g1771dec7a1b_1_506"/>
            <p:cNvSpPr/>
            <p:nvPr/>
          </p:nvSpPr>
          <p:spPr>
            <a:xfrm>
              <a:off x="4192863" y="1002150"/>
              <a:ext cx="3679200" cy="3139200"/>
            </a:xfrm>
            <a:prstGeom prst="round2DiagRect">
              <a:avLst>
                <a:gd name="adj1" fmla="val 0"/>
                <a:gd name="adj2" fmla="val 17764"/>
              </a:avLst>
            </a:prstGeom>
            <a:solidFill>
              <a:srgbClr val="2012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385" name="Google Shape;385;g1771dec7a1b_1_506"/>
            <p:cNvSpPr txBox="1"/>
            <p:nvPr/>
          </p:nvSpPr>
          <p:spPr>
            <a:xfrm>
              <a:off x="5495575" y="1362160"/>
              <a:ext cx="2021400" cy="603600"/>
            </a:xfrm>
            <a:prstGeom prst="rect">
              <a:avLst/>
            </a:prstGeom>
            <a:solidFill>
              <a:srgbClr val="20124D"/>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800" b="1">
                  <a:solidFill>
                    <a:srgbClr val="FFFFFF"/>
                  </a:solidFill>
                </a:rPr>
                <a:t>Asset-Based</a:t>
              </a:r>
              <a:endParaRPr sz="2800">
                <a:solidFill>
                  <a:srgbClr val="FFFFFF"/>
                </a:solidFill>
              </a:endParaRPr>
            </a:p>
          </p:txBody>
        </p:sp>
        <p:sp>
          <p:nvSpPr>
            <p:cNvPr id="386" name="Google Shape;386;g1771dec7a1b_1_506"/>
            <p:cNvSpPr txBox="1"/>
            <p:nvPr/>
          </p:nvSpPr>
          <p:spPr>
            <a:xfrm>
              <a:off x="5495575" y="2034816"/>
              <a:ext cx="2021400" cy="1614000"/>
            </a:xfrm>
            <a:prstGeom prst="rect">
              <a:avLst/>
            </a:prstGeom>
            <a:solidFill>
              <a:srgbClr val="20124D"/>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100" b="1">
                  <a:solidFill>
                    <a:schemeClr val="lt1"/>
                  </a:solidFill>
                </a:rPr>
                <a:t>Collaboration</a:t>
              </a:r>
              <a:endParaRPr sz="2100" b="1">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0" lvl="0" indent="0" algn="l" rtl="0">
                <a:lnSpc>
                  <a:spcPct val="115000"/>
                </a:lnSpc>
                <a:spcBef>
                  <a:spcPts val="0"/>
                </a:spcBef>
                <a:spcAft>
                  <a:spcPts val="2100"/>
                </a:spcAft>
                <a:buNone/>
              </a:pPr>
              <a:r>
                <a:rPr lang="en-US" sz="2100">
                  <a:solidFill>
                    <a:schemeClr val="lt1"/>
                  </a:solidFill>
                </a:rPr>
                <a:t>“</a:t>
              </a:r>
              <a:r>
                <a:rPr lang="en-US" sz="1700">
                  <a:solidFill>
                    <a:schemeClr val="lt1"/>
                  </a:solidFill>
                </a:rPr>
                <a:t>Special education specialists collaborate with stakeholders to improve programs, services, and outcomes for individuals with exceptionalities and their families</a:t>
              </a:r>
              <a:r>
                <a:rPr lang="en-US" sz="1600">
                  <a:solidFill>
                    <a:schemeClr val="lt1"/>
                  </a:solidFill>
                </a:rPr>
                <a:t> </a:t>
              </a:r>
              <a:r>
                <a:rPr lang="en-US" sz="2000">
                  <a:solidFill>
                    <a:schemeClr val="lt1"/>
                  </a:solidFill>
                </a:rPr>
                <a:t>“</a:t>
              </a:r>
              <a:endParaRPr sz="2000">
                <a:solidFill>
                  <a:schemeClr val="lt1"/>
                </a:solidFill>
              </a:endParaRPr>
            </a:p>
          </p:txBody>
        </p:sp>
      </p:grpSp>
      <p:grpSp>
        <p:nvGrpSpPr>
          <p:cNvPr id="387" name="Google Shape;387;g1771dec7a1b_1_506"/>
          <p:cNvGrpSpPr/>
          <p:nvPr/>
        </p:nvGrpSpPr>
        <p:grpSpPr>
          <a:xfrm>
            <a:off x="4454004" y="833647"/>
            <a:ext cx="2758610" cy="2801265"/>
            <a:chOff x="3216519" y="1002150"/>
            <a:chExt cx="1944600" cy="1569600"/>
          </a:xfrm>
        </p:grpSpPr>
        <p:sp>
          <p:nvSpPr>
            <p:cNvPr id="388" name="Google Shape;388;g1771dec7a1b_1_506"/>
            <p:cNvSpPr/>
            <p:nvPr/>
          </p:nvSpPr>
          <p:spPr>
            <a:xfrm flipH="1">
              <a:off x="3216519" y="1002150"/>
              <a:ext cx="1944600" cy="1569600"/>
            </a:xfrm>
            <a:prstGeom prst="round2DiagRect">
              <a:avLst>
                <a:gd name="adj1" fmla="val 0"/>
                <a:gd name="adj2" fmla="val 17764"/>
              </a:avLst>
            </a:prstGeom>
            <a:solidFill>
              <a:srgbClr val="351C7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9" name="Google Shape;389;g1771dec7a1b_1_506"/>
            <p:cNvSpPr txBox="1"/>
            <p:nvPr/>
          </p:nvSpPr>
          <p:spPr>
            <a:xfrm>
              <a:off x="3461163" y="1078217"/>
              <a:ext cx="1451700" cy="459900"/>
            </a:xfrm>
            <a:prstGeom prst="rect">
              <a:avLst/>
            </a:prstGeom>
            <a:solidFill>
              <a:srgbClr val="351C75"/>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rgbClr val="FFFFFF"/>
                  </a:solidFill>
                </a:rPr>
                <a:t>Transition Teams</a:t>
              </a:r>
              <a:endParaRPr sz="1500">
                <a:solidFill>
                  <a:srgbClr val="FFFFFF"/>
                </a:solidFill>
              </a:endParaRPr>
            </a:p>
          </p:txBody>
        </p:sp>
        <p:sp>
          <p:nvSpPr>
            <p:cNvPr id="390" name="Google Shape;390;g1771dec7a1b_1_506"/>
            <p:cNvSpPr txBox="1"/>
            <p:nvPr/>
          </p:nvSpPr>
          <p:spPr>
            <a:xfrm>
              <a:off x="3462975" y="1412882"/>
              <a:ext cx="1575600" cy="804600"/>
            </a:xfrm>
            <a:prstGeom prst="rect">
              <a:avLst/>
            </a:prstGeom>
            <a:solidFill>
              <a:srgbClr val="351C75"/>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400" dirty="0">
                  <a:solidFill>
                    <a:srgbClr val="FEFEFE"/>
                  </a:solidFill>
                </a:rPr>
                <a:t>approach the definition of “family” broadly to ensure that those who the student considers critical to their decision making are involved in transition planning </a:t>
              </a:r>
              <a:endParaRPr sz="1400" dirty="0">
                <a:solidFill>
                  <a:srgbClr val="FEFEFE"/>
                </a:solidFill>
              </a:endParaRPr>
            </a:p>
          </p:txBody>
        </p:sp>
      </p:grpSp>
      <p:grpSp>
        <p:nvGrpSpPr>
          <p:cNvPr id="391" name="Google Shape;391;g1771dec7a1b_1_506"/>
          <p:cNvGrpSpPr/>
          <p:nvPr/>
        </p:nvGrpSpPr>
        <p:grpSpPr>
          <a:xfrm>
            <a:off x="1702158" y="833647"/>
            <a:ext cx="2758610" cy="2801265"/>
            <a:chOff x="1271925" y="1002150"/>
            <a:chExt cx="1944600" cy="1569600"/>
          </a:xfrm>
        </p:grpSpPr>
        <p:sp>
          <p:nvSpPr>
            <p:cNvPr id="392" name="Google Shape;392;g1771dec7a1b_1_506"/>
            <p:cNvSpPr/>
            <p:nvPr/>
          </p:nvSpPr>
          <p:spPr>
            <a:xfrm rot="10800000">
              <a:off x="1271925" y="1002150"/>
              <a:ext cx="1944600" cy="1569600"/>
            </a:xfrm>
            <a:prstGeom prst="round2DiagRect">
              <a:avLst>
                <a:gd name="adj1" fmla="val 0"/>
                <a:gd name="adj2" fmla="val 17764"/>
              </a:avLst>
            </a:prstGeom>
            <a:solidFill>
              <a:srgbClr val="674E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3" name="Google Shape;393;g1771dec7a1b_1_506"/>
            <p:cNvSpPr txBox="1"/>
            <p:nvPr/>
          </p:nvSpPr>
          <p:spPr>
            <a:xfrm>
              <a:off x="1496688" y="1078217"/>
              <a:ext cx="1451700" cy="459900"/>
            </a:xfrm>
            <a:prstGeom prst="rect">
              <a:avLst/>
            </a:prstGeom>
            <a:solidFill>
              <a:srgbClr val="674EA7"/>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rgbClr val="FFFFFF"/>
                  </a:solidFill>
                </a:rPr>
                <a:t>Transition Practitioners</a:t>
              </a:r>
              <a:endParaRPr sz="1500">
                <a:solidFill>
                  <a:srgbClr val="FFFFFF"/>
                </a:solidFill>
              </a:endParaRPr>
            </a:p>
          </p:txBody>
        </p:sp>
        <p:sp>
          <p:nvSpPr>
            <p:cNvPr id="394" name="Google Shape;394;g1771dec7a1b_1_506"/>
            <p:cNvSpPr txBox="1"/>
            <p:nvPr/>
          </p:nvSpPr>
          <p:spPr>
            <a:xfrm>
              <a:off x="1375754" y="1489629"/>
              <a:ext cx="1725000" cy="512400"/>
            </a:xfrm>
            <a:prstGeom prst="rect">
              <a:avLst/>
            </a:prstGeom>
            <a:solidFill>
              <a:srgbClr val="674EA7"/>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300" dirty="0">
                  <a:solidFill>
                    <a:schemeClr val="lt1"/>
                  </a:solidFill>
                </a:rPr>
                <a:t>critically consider who is invited to ensure that the student’s priorities and community assets are well represented and understood, especially by those who do not have proximity to the student’s community </a:t>
              </a:r>
              <a:endParaRPr sz="1300" dirty="0">
                <a:solidFill>
                  <a:schemeClr val="lt1"/>
                </a:solidFill>
              </a:endParaRPr>
            </a:p>
            <a:p>
              <a:pPr marL="0" lvl="0" indent="0" algn="l" rtl="0">
                <a:lnSpc>
                  <a:spcPct val="115000"/>
                </a:lnSpc>
                <a:spcBef>
                  <a:spcPts val="0"/>
                </a:spcBef>
                <a:spcAft>
                  <a:spcPts val="2100"/>
                </a:spcAft>
                <a:buNone/>
              </a:pPr>
              <a:endParaRPr sz="1300" dirty="0">
                <a:solidFill>
                  <a:schemeClr val="lt1"/>
                </a:solidFill>
              </a:endParaRPr>
            </a:p>
          </p:txBody>
        </p:sp>
      </p:grpSp>
      <p:grpSp>
        <p:nvGrpSpPr>
          <p:cNvPr id="395" name="Google Shape;395;g1771dec7a1b_1_506"/>
          <p:cNvGrpSpPr/>
          <p:nvPr/>
        </p:nvGrpSpPr>
        <p:grpSpPr>
          <a:xfrm>
            <a:off x="1702158" y="3628537"/>
            <a:ext cx="2758610" cy="2801265"/>
            <a:chOff x="1271925" y="2571750"/>
            <a:chExt cx="1944600" cy="1569600"/>
          </a:xfrm>
        </p:grpSpPr>
        <p:sp>
          <p:nvSpPr>
            <p:cNvPr id="396" name="Google Shape;396;g1771dec7a1b_1_506"/>
            <p:cNvSpPr/>
            <p:nvPr/>
          </p:nvSpPr>
          <p:spPr>
            <a:xfrm flipH="1">
              <a:off x="1271925" y="2571750"/>
              <a:ext cx="1944600" cy="1569600"/>
            </a:xfrm>
            <a:prstGeom prst="round2DiagRect">
              <a:avLst>
                <a:gd name="adj1" fmla="val 0"/>
                <a:gd name="adj2" fmla="val 17764"/>
              </a:avLst>
            </a:prstGeom>
            <a:solidFill>
              <a:srgbClr val="351C7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7" name="Google Shape;397;g1771dec7a1b_1_506"/>
            <p:cNvSpPr txBox="1"/>
            <p:nvPr/>
          </p:nvSpPr>
          <p:spPr>
            <a:xfrm>
              <a:off x="1496688" y="2640884"/>
              <a:ext cx="1451700" cy="459900"/>
            </a:xfrm>
            <a:prstGeom prst="rect">
              <a:avLst/>
            </a:prstGeom>
            <a:solidFill>
              <a:srgbClr val="351C75"/>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700" b="1">
                  <a:solidFill>
                    <a:schemeClr val="lt1"/>
                  </a:solidFill>
                </a:rPr>
                <a:t>Higher education</a:t>
              </a:r>
              <a:endParaRPr sz="2000">
                <a:solidFill>
                  <a:schemeClr val="lt1"/>
                </a:solidFill>
              </a:endParaRPr>
            </a:p>
          </p:txBody>
        </p:sp>
        <p:sp>
          <p:nvSpPr>
            <p:cNvPr id="398" name="Google Shape;398;g1771dec7a1b_1_506"/>
            <p:cNvSpPr txBox="1"/>
            <p:nvPr/>
          </p:nvSpPr>
          <p:spPr>
            <a:xfrm>
              <a:off x="1403157" y="2913579"/>
              <a:ext cx="1666500" cy="512400"/>
            </a:xfrm>
            <a:prstGeom prst="rect">
              <a:avLst/>
            </a:prstGeom>
            <a:solidFill>
              <a:srgbClr val="351C75"/>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400" dirty="0">
                  <a:solidFill>
                    <a:srgbClr val="FEFEFE"/>
                  </a:solidFill>
                </a:rPr>
                <a:t>professionals partner with faculty from across disciplines to provide effective, interdisciplinary preparation which allows future practitioners to practice collaboration from multiple perspectives </a:t>
              </a:r>
              <a:endParaRPr sz="1400" dirty="0">
                <a:solidFill>
                  <a:srgbClr val="FEFEFE"/>
                </a:solidFill>
              </a:endParaRPr>
            </a:p>
          </p:txBody>
        </p:sp>
      </p:grpSp>
      <p:grpSp>
        <p:nvGrpSpPr>
          <p:cNvPr id="399" name="Google Shape;399;g1771dec7a1b_1_506"/>
          <p:cNvGrpSpPr/>
          <p:nvPr/>
        </p:nvGrpSpPr>
        <p:grpSpPr>
          <a:xfrm>
            <a:off x="4454004" y="3628537"/>
            <a:ext cx="2758610" cy="2801265"/>
            <a:chOff x="3216519" y="2571750"/>
            <a:chExt cx="1944600" cy="1569600"/>
          </a:xfrm>
        </p:grpSpPr>
        <p:sp>
          <p:nvSpPr>
            <p:cNvPr id="400" name="Google Shape;400;g1771dec7a1b_1_506"/>
            <p:cNvSpPr/>
            <p:nvPr/>
          </p:nvSpPr>
          <p:spPr>
            <a:xfrm rot="10800000">
              <a:off x="3216519" y="2571750"/>
              <a:ext cx="1944600" cy="1569600"/>
            </a:xfrm>
            <a:prstGeom prst="round2DiagRect">
              <a:avLst>
                <a:gd name="adj1" fmla="val 0"/>
                <a:gd name="adj2" fmla="val 17764"/>
              </a:avLst>
            </a:prstGeom>
            <a:solidFill>
              <a:srgbClr val="674E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1" name="Google Shape;401;g1771dec7a1b_1_506"/>
            <p:cNvSpPr txBox="1"/>
            <p:nvPr/>
          </p:nvSpPr>
          <p:spPr>
            <a:xfrm>
              <a:off x="3462963" y="2628593"/>
              <a:ext cx="1451700" cy="459900"/>
            </a:xfrm>
            <a:prstGeom prst="rect">
              <a:avLst/>
            </a:prstGeom>
            <a:solidFill>
              <a:srgbClr val="674EA7"/>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dirty="0">
                  <a:solidFill>
                    <a:srgbClr val="FFFFFF"/>
                  </a:solidFill>
                </a:rPr>
                <a:t>Service Providers</a:t>
              </a:r>
              <a:endParaRPr sz="1500" dirty="0">
                <a:solidFill>
                  <a:srgbClr val="FFFFFF"/>
                </a:solidFill>
              </a:endParaRPr>
            </a:p>
          </p:txBody>
        </p:sp>
        <p:sp>
          <p:nvSpPr>
            <p:cNvPr id="402" name="Google Shape;402;g1771dec7a1b_1_506"/>
            <p:cNvSpPr txBox="1"/>
            <p:nvPr/>
          </p:nvSpPr>
          <p:spPr>
            <a:xfrm>
              <a:off x="3341782" y="2853331"/>
              <a:ext cx="1819200" cy="1145700"/>
            </a:xfrm>
            <a:prstGeom prst="rect">
              <a:avLst/>
            </a:prstGeom>
            <a:solidFill>
              <a:srgbClr val="674EA7"/>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endParaRPr sz="1200" dirty="0">
                <a:solidFill>
                  <a:schemeClr val="lt1"/>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B0469DA-B944-FE62-E6BD-26702D2A4A8C}"/>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12451"/>
          <a:stretch/>
        </p:blipFill>
        <p:spPr>
          <a:xfrm>
            <a:off x="1" y="1"/>
            <a:ext cx="1219200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A432BC7-386A-144E-106C-EB92A31C877C}"/>
              </a:ext>
            </a:extLst>
          </p:cNvPr>
          <p:cNvSpPr>
            <a:spLocks noGrp="1"/>
          </p:cNvSpPr>
          <p:nvPr>
            <p:ph type="title"/>
          </p:nvPr>
        </p:nvSpPr>
        <p:spPr>
          <a:xfrm>
            <a:off x="1030960" y="698643"/>
            <a:ext cx="4775162" cy="741274"/>
          </a:xfrm>
        </p:spPr>
        <p:txBody>
          <a:bodyPr>
            <a:normAutofit/>
          </a:bodyPr>
          <a:lstStyle/>
          <a:p>
            <a:pPr algn="ctr"/>
            <a:r>
              <a:rPr lang="en-US" sz="3200" dirty="0"/>
              <a:t>Move to action by:</a:t>
            </a:r>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C27DD8-9EF9-EA52-0760-8C324E28C7C5}"/>
              </a:ext>
            </a:extLst>
          </p:cNvPr>
          <p:cNvSpPr>
            <a:spLocks noGrp="1"/>
          </p:cNvSpPr>
          <p:nvPr>
            <p:ph idx="1"/>
          </p:nvPr>
        </p:nvSpPr>
        <p:spPr>
          <a:xfrm>
            <a:off x="335443" y="1528960"/>
            <a:ext cx="5615906" cy="4382428"/>
          </a:xfrm>
        </p:spPr>
        <p:txBody>
          <a:bodyPr anchor="ctr">
            <a:normAutofit fontScale="92500" lnSpcReduction="10000"/>
          </a:bodyPr>
          <a:lstStyle/>
          <a:p>
            <a:pPr>
              <a:spcBef>
                <a:spcPts val="933"/>
              </a:spcBef>
              <a:buSzPts val="1800"/>
            </a:pPr>
            <a:r>
              <a:rPr lang="en-US" sz="2000" b="1" u="sng" dirty="0"/>
              <a:t>Advocating</a:t>
            </a:r>
            <a:r>
              <a:rPr lang="en-US" sz="2000" dirty="0"/>
              <a:t> for support for through funding, guidelines, and service opportunities for traditionally underserved youth.</a:t>
            </a:r>
          </a:p>
          <a:p>
            <a:pPr>
              <a:spcBef>
                <a:spcPts val="933"/>
              </a:spcBef>
              <a:buSzPts val="1800"/>
            </a:pPr>
            <a:r>
              <a:rPr lang="en-US" sz="2000" b="1" u="sng" dirty="0"/>
              <a:t>Learning about</a:t>
            </a:r>
            <a:r>
              <a:rPr lang="en-US" sz="2000" u="sng" dirty="0"/>
              <a:t> </a:t>
            </a:r>
            <a:r>
              <a:rPr lang="en-US" sz="2000" dirty="0"/>
              <a:t>youth and their family’s </a:t>
            </a:r>
            <a:r>
              <a:rPr lang="en-US" sz="2000" b="1" u="sng" dirty="0"/>
              <a:t>values, desires, and needs. </a:t>
            </a:r>
          </a:p>
          <a:p>
            <a:pPr>
              <a:spcBef>
                <a:spcPts val="933"/>
              </a:spcBef>
              <a:buSzPts val="1800"/>
            </a:pPr>
            <a:r>
              <a:rPr lang="en-US" sz="2000" b="1" u="sng" dirty="0"/>
              <a:t>Reflecting</a:t>
            </a:r>
            <a:r>
              <a:rPr lang="en-US" sz="2000" dirty="0"/>
              <a:t>, on your own intersectionality, positionality, and implicit biases. </a:t>
            </a:r>
          </a:p>
          <a:p>
            <a:pPr>
              <a:spcBef>
                <a:spcPts val="933"/>
              </a:spcBef>
              <a:buSzPts val="1800"/>
            </a:pPr>
            <a:r>
              <a:rPr lang="en-US" sz="2000" b="1" u="sng" dirty="0"/>
              <a:t>(Re)Building trust </a:t>
            </a:r>
            <a:r>
              <a:rPr lang="en-US" sz="2000" dirty="0"/>
              <a:t>and </a:t>
            </a:r>
            <a:r>
              <a:rPr lang="en-US" sz="2000" b="1" u="sng" dirty="0"/>
              <a:t>strengthening relationships </a:t>
            </a:r>
            <a:r>
              <a:rPr lang="en-US" sz="2000" dirty="0"/>
              <a:t>with youth, families, and community members by participating in local events, creating listening spaces, and highlighting the assets. </a:t>
            </a:r>
          </a:p>
          <a:p>
            <a:pPr>
              <a:spcBef>
                <a:spcPts val="933"/>
              </a:spcBef>
              <a:buSzPts val="1800"/>
            </a:pPr>
            <a:r>
              <a:rPr lang="en-US" sz="2000" dirty="0"/>
              <a:t>Acknowledging that </a:t>
            </a:r>
            <a:r>
              <a:rPr lang="en-US" sz="2000" b="1" u="sng" dirty="0"/>
              <a:t>growth is a process that takes time </a:t>
            </a:r>
            <a:r>
              <a:rPr lang="en-US" sz="2000" dirty="0"/>
              <a:t>and comes with mistakes. Partners need to provide space for the growth and take responsibility for their actions and step into healing spaces when things go awry. </a:t>
            </a:r>
          </a:p>
        </p:txBody>
      </p:sp>
    </p:spTree>
    <p:extLst>
      <p:ext uri="{BB962C8B-B14F-4D97-AF65-F5344CB8AC3E}">
        <p14:creationId xmlns:p14="http://schemas.microsoft.com/office/powerpoint/2010/main" val="4036196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3D3E-7BC9-4707-B1CC-2F2FD18AFD60}"/>
              </a:ext>
            </a:extLst>
          </p:cNvPr>
          <p:cNvSpPr>
            <a:spLocks noGrp="1"/>
          </p:cNvSpPr>
          <p:nvPr>
            <p:ph type="title"/>
          </p:nvPr>
        </p:nvSpPr>
        <p:spPr/>
        <p:txBody>
          <a:bodyPr/>
          <a:lstStyle/>
          <a:p>
            <a:r>
              <a:rPr lang="en-US" dirty="0" err="1"/>
              <a:t>Fritzgerald’s</a:t>
            </a:r>
            <a:r>
              <a:rPr lang="en-US" dirty="0"/>
              <a:t> (2020) Code of Honor</a:t>
            </a:r>
          </a:p>
        </p:txBody>
      </p:sp>
      <p:sp>
        <p:nvSpPr>
          <p:cNvPr id="3" name="Content Placeholder 2">
            <a:extLst>
              <a:ext uri="{FF2B5EF4-FFF2-40B4-BE49-F238E27FC236}">
                <a16:creationId xmlns:a16="http://schemas.microsoft.com/office/drawing/2014/main" id="{2916BF1D-F89A-518B-1BC9-8A1E0D981923}"/>
              </a:ext>
            </a:extLst>
          </p:cNvPr>
          <p:cNvSpPr>
            <a:spLocks noGrp="1"/>
          </p:cNvSpPr>
          <p:nvPr>
            <p:ph idx="1"/>
          </p:nvPr>
        </p:nvSpPr>
        <p:spPr/>
        <p:txBody>
          <a:bodyPr>
            <a:normAutofit fontScale="92500" lnSpcReduction="10000"/>
          </a:bodyPr>
          <a:lstStyle/>
          <a:p>
            <a:pPr marL="0" lvl="0" indent="0" algn="l" rtl="0">
              <a:spcBef>
                <a:spcPts val="0"/>
              </a:spcBef>
              <a:spcAft>
                <a:spcPts val="0"/>
              </a:spcAft>
              <a:buNone/>
            </a:pPr>
            <a:r>
              <a:rPr lang="en-US" sz="3200" dirty="0"/>
              <a:t>The elements were adapted from Delpit’s (1988) Code of Power. </a:t>
            </a:r>
            <a:endParaRPr lang="en-US" dirty="0"/>
          </a:p>
          <a:p>
            <a:pPr marL="0" lvl="0" indent="0" algn="l" rtl="0">
              <a:spcBef>
                <a:spcPts val="1080"/>
              </a:spcBef>
              <a:spcAft>
                <a:spcPts val="0"/>
              </a:spcAft>
              <a:buNone/>
            </a:pPr>
            <a:r>
              <a:rPr lang="en-US" sz="3200" dirty="0"/>
              <a:t>Educators can choose to uphold these five elements: </a:t>
            </a:r>
            <a:endParaRPr lang="en-US" dirty="0"/>
          </a:p>
          <a:p>
            <a:pPr marL="457200" lvl="0" indent="-355600" algn="l" rtl="0">
              <a:spcBef>
                <a:spcPts val="1000"/>
              </a:spcBef>
              <a:spcAft>
                <a:spcPts val="0"/>
              </a:spcAft>
              <a:buSzPts val="2000"/>
              <a:buAutoNum type="arabicPeriod"/>
            </a:pPr>
            <a:r>
              <a:rPr lang="en-US" sz="2800" b="1" u="sng" dirty="0"/>
              <a:t>Recognize the power structure</a:t>
            </a:r>
            <a:r>
              <a:rPr lang="en-US" sz="2800" u="sng" dirty="0"/>
              <a:t> </a:t>
            </a:r>
            <a:r>
              <a:rPr lang="en-US" sz="2800" dirty="0"/>
              <a:t>that exists-both past and present. </a:t>
            </a:r>
            <a:endParaRPr lang="en-US" dirty="0"/>
          </a:p>
          <a:p>
            <a:pPr marL="457200" lvl="0" indent="-355600" algn="l" rtl="0">
              <a:spcBef>
                <a:spcPts val="0"/>
              </a:spcBef>
              <a:spcAft>
                <a:spcPts val="0"/>
              </a:spcAft>
              <a:buSzPts val="2000"/>
              <a:buAutoNum type="arabicPeriod"/>
            </a:pPr>
            <a:r>
              <a:rPr lang="en-US" sz="2800" dirty="0"/>
              <a:t>Acknowledge the purposeful intent and </a:t>
            </a:r>
            <a:r>
              <a:rPr lang="en-US" sz="2800" b="1" u="sng" dirty="0"/>
              <a:t>actions of abolishing the limitations</a:t>
            </a:r>
            <a:r>
              <a:rPr lang="en-US" sz="2800" b="1" dirty="0"/>
              <a:t> </a:t>
            </a:r>
            <a:r>
              <a:rPr lang="en-US" sz="2800" dirty="0"/>
              <a:t>of the power structure at hand. </a:t>
            </a:r>
            <a:endParaRPr lang="en-US" dirty="0"/>
          </a:p>
          <a:p>
            <a:pPr marL="457200" lvl="0" indent="-355600" algn="l" rtl="0">
              <a:spcBef>
                <a:spcPts val="0"/>
              </a:spcBef>
              <a:spcAft>
                <a:spcPts val="0"/>
              </a:spcAft>
              <a:buSzPts val="2000"/>
              <a:buAutoNum type="arabicPeriod"/>
            </a:pPr>
            <a:r>
              <a:rPr lang="en-US" sz="2800" dirty="0"/>
              <a:t>Reflect the code of honor by </a:t>
            </a:r>
            <a:r>
              <a:rPr lang="en-US" sz="2800" b="1" u="sng" dirty="0"/>
              <a:t>empowering each member</a:t>
            </a:r>
            <a:r>
              <a:rPr lang="en-US" sz="2800" b="1" dirty="0"/>
              <a:t> </a:t>
            </a:r>
            <a:r>
              <a:rPr lang="en-US" sz="2800" dirty="0"/>
              <a:t>of the learning community daily in the structures, supports, and choices available. </a:t>
            </a:r>
            <a:endParaRPr lang="en-US" dirty="0"/>
          </a:p>
          <a:p>
            <a:pPr marL="457200" lvl="0" indent="-355600" algn="l" rtl="0">
              <a:spcBef>
                <a:spcPts val="0"/>
              </a:spcBef>
              <a:spcAft>
                <a:spcPts val="0"/>
              </a:spcAft>
              <a:buSzPts val="2000"/>
              <a:buAutoNum type="arabicPeriod"/>
            </a:pPr>
            <a:r>
              <a:rPr lang="en-US" sz="2800" dirty="0"/>
              <a:t>Make an effort to</a:t>
            </a:r>
            <a:r>
              <a:rPr lang="en-US" sz="2800" b="1" u="sng" dirty="0"/>
              <a:t> invite members of the learning community</a:t>
            </a:r>
            <a:r>
              <a:rPr lang="en-US" sz="2800" dirty="0"/>
              <a:t> into positions of authority, power and decision making- even if that means taking yourself out of power to do so.</a:t>
            </a:r>
            <a:endParaRPr lang="en-US" dirty="0"/>
          </a:p>
          <a:p>
            <a:pPr marL="457200" lvl="0" indent="-355600" algn="l" rtl="0">
              <a:spcBef>
                <a:spcPts val="0"/>
              </a:spcBef>
              <a:spcAft>
                <a:spcPts val="0"/>
              </a:spcAft>
              <a:buSzPts val="2000"/>
              <a:buAutoNum type="arabicPeriod"/>
            </a:pPr>
            <a:r>
              <a:rPr lang="en-US" sz="2800" dirty="0"/>
              <a:t>Create opportunities for members of the learning </a:t>
            </a:r>
            <a:r>
              <a:rPr lang="en-US" sz="2800" b="1" u="sng" dirty="0"/>
              <a:t>community to make powerful decisions</a:t>
            </a:r>
            <a:r>
              <a:rPr lang="en-US" sz="2800" dirty="0"/>
              <a:t> that govern their best possible outcomes. </a:t>
            </a:r>
            <a:endParaRPr lang="en-US" dirty="0"/>
          </a:p>
        </p:txBody>
      </p:sp>
    </p:spTree>
    <p:extLst>
      <p:ext uri="{BB962C8B-B14F-4D97-AF65-F5344CB8AC3E}">
        <p14:creationId xmlns:p14="http://schemas.microsoft.com/office/powerpoint/2010/main" val="2217948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AB1E6-033C-D84F-D4E0-7FE4D52514DE}"/>
              </a:ext>
            </a:extLst>
          </p:cNvPr>
          <p:cNvSpPr>
            <a:spLocks noGrp="1"/>
          </p:cNvSpPr>
          <p:nvPr>
            <p:ph type="title"/>
          </p:nvPr>
        </p:nvSpPr>
        <p:spPr>
          <a:xfrm>
            <a:off x="838201" y="365125"/>
            <a:ext cx="5251316" cy="1807305"/>
          </a:xfrm>
        </p:spPr>
        <p:txBody>
          <a:bodyPr>
            <a:normAutofit/>
          </a:bodyPr>
          <a:lstStyle/>
          <a:p>
            <a:r>
              <a:rPr lang="en-US" dirty="0"/>
              <a:t>What happens next?</a:t>
            </a:r>
          </a:p>
        </p:txBody>
      </p:sp>
      <p:sp>
        <p:nvSpPr>
          <p:cNvPr id="3" name="Content Placeholder 2">
            <a:extLst>
              <a:ext uri="{FF2B5EF4-FFF2-40B4-BE49-F238E27FC236}">
                <a16:creationId xmlns:a16="http://schemas.microsoft.com/office/drawing/2014/main" id="{6027E320-698F-D978-D808-D14B02F156C2}"/>
              </a:ext>
            </a:extLst>
          </p:cNvPr>
          <p:cNvSpPr>
            <a:spLocks noGrp="1"/>
          </p:cNvSpPr>
          <p:nvPr>
            <p:ph idx="1"/>
          </p:nvPr>
        </p:nvSpPr>
        <p:spPr>
          <a:xfrm>
            <a:off x="574819" y="1877092"/>
            <a:ext cx="5387967" cy="4615783"/>
          </a:xfrm>
        </p:spPr>
        <p:txBody>
          <a:bodyPr>
            <a:normAutofit/>
          </a:bodyPr>
          <a:lstStyle/>
          <a:p>
            <a:r>
              <a:rPr lang="en-US" dirty="0"/>
              <a:t>Write a goal for yourself or with a colleague.</a:t>
            </a:r>
          </a:p>
          <a:p>
            <a:r>
              <a:rPr lang="en-US" dirty="0"/>
              <a:t>Think of your next steps. </a:t>
            </a:r>
          </a:p>
          <a:p>
            <a:endParaRPr lang="en-US" dirty="0"/>
          </a:p>
          <a:p>
            <a:r>
              <a:rPr lang="en-US" dirty="0"/>
              <a:t>REMEMBER: </a:t>
            </a:r>
          </a:p>
          <a:p>
            <a:pPr lvl="1"/>
            <a:r>
              <a:rPr lang="en-US" dirty="0"/>
              <a:t>You run a marathon one step at time, what is going to be your next steps?</a:t>
            </a:r>
          </a:p>
        </p:txBody>
      </p:sp>
      <p:pic>
        <p:nvPicPr>
          <p:cNvPr id="4" name="Picture 3" descr="Image of the lunar lander and astronaut from 1969. ">
            <a:extLst>
              <a:ext uri="{FF2B5EF4-FFF2-40B4-BE49-F238E27FC236}">
                <a16:creationId xmlns:a16="http://schemas.microsoft.com/office/drawing/2014/main" id="{B3471562-DF42-EDA6-3AA5-F32443F0A555}"/>
              </a:ext>
            </a:extLst>
          </p:cNvPr>
          <p:cNvPicPr>
            <a:picLocks noChangeAspect="1"/>
          </p:cNvPicPr>
          <p:nvPr/>
        </p:nvPicPr>
        <p:blipFill rotWithShape="1">
          <a:blip r:embed="rId2"/>
          <a:srcRect t="9891"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9482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54AC442-976A-ADCC-DE60-A4C97B41AD41}"/>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14859" b="12325"/>
          <a:stretch/>
        </p:blipFill>
        <p:spPr>
          <a:xfrm>
            <a:off x="20" y="1"/>
            <a:ext cx="12191980" cy="6857999"/>
          </a:xfrm>
          <a:prstGeom prst="rect">
            <a:avLst/>
          </a:prstGeom>
        </p:spPr>
      </p:pic>
      <p:sp>
        <p:nvSpPr>
          <p:cNvPr id="2" name="Title 1">
            <a:extLst>
              <a:ext uri="{FF2B5EF4-FFF2-40B4-BE49-F238E27FC236}">
                <a16:creationId xmlns:a16="http://schemas.microsoft.com/office/drawing/2014/main" id="{509818D1-2417-4ABB-76D8-C0412A8C2FA4}"/>
              </a:ext>
            </a:extLst>
          </p:cNvPr>
          <p:cNvSpPr>
            <a:spLocks noGrp="1"/>
          </p:cNvSpPr>
          <p:nvPr>
            <p:ph type="ctrTitle"/>
          </p:nvPr>
        </p:nvSpPr>
        <p:spPr>
          <a:xfrm>
            <a:off x="781878" y="2622252"/>
            <a:ext cx="10641496" cy="2900518"/>
          </a:xfrm>
        </p:spPr>
        <p:txBody>
          <a:bodyPr>
            <a:normAutofit fontScale="90000"/>
          </a:bodyPr>
          <a:lstStyle/>
          <a:p>
            <a:r>
              <a:rPr lang="en-US" dirty="0">
                <a:solidFill>
                  <a:srgbClr val="FFFFFF"/>
                </a:solidFill>
              </a:rPr>
              <a:t>CAVEAT: The hope is to create an honest respectful discussion where we can be comfortable with being uncomfortable with each other and give this the mental headspace and effort it deserves.</a:t>
            </a:r>
          </a:p>
        </p:txBody>
      </p:sp>
      <p:sp>
        <p:nvSpPr>
          <p:cNvPr id="3" name="Subtitle 2">
            <a:extLst>
              <a:ext uri="{FF2B5EF4-FFF2-40B4-BE49-F238E27FC236}">
                <a16:creationId xmlns:a16="http://schemas.microsoft.com/office/drawing/2014/main" id="{71E45450-DDBB-6F2B-AD0B-428C0CBA6915}"/>
              </a:ext>
            </a:extLst>
          </p:cNvPr>
          <p:cNvSpPr>
            <a:spLocks noGrp="1"/>
          </p:cNvSpPr>
          <p:nvPr>
            <p:ph type="subTitle" idx="1"/>
          </p:nvPr>
        </p:nvSpPr>
        <p:spPr>
          <a:xfrm>
            <a:off x="1524000" y="6050346"/>
            <a:ext cx="9144000" cy="478857"/>
          </a:xfrm>
        </p:spPr>
        <p:txBody>
          <a:bodyPr>
            <a:normAutofit/>
          </a:bodyPr>
          <a:lstStyle/>
          <a:p>
            <a:r>
              <a:rPr lang="en-US" dirty="0">
                <a:solidFill>
                  <a:srgbClr val="FFFFFF"/>
                </a:solidFill>
              </a:rPr>
              <a:t>(In the very limited time, we have together)</a:t>
            </a:r>
          </a:p>
        </p:txBody>
      </p:sp>
    </p:spTree>
    <p:extLst>
      <p:ext uri="{BB962C8B-B14F-4D97-AF65-F5344CB8AC3E}">
        <p14:creationId xmlns:p14="http://schemas.microsoft.com/office/powerpoint/2010/main" val="35328111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Graphic 7" descr="Thought bubble outline">
            <a:extLst>
              <a:ext uri="{FF2B5EF4-FFF2-40B4-BE49-F238E27FC236}">
                <a16:creationId xmlns:a16="http://schemas.microsoft.com/office/drawing/2014/main" id="{4797FB96-CB36-7935-3EBC-BFEE01BF11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66990" y="-404661"/>
            <a:ext cx="5105399" cy="5105399"/>
          </a:xfrm>
          <a:prstGeom prst="rect">
            <a:avLst/>
          </a:prstGeom>
        </p:spPr>
      </p:pic>
      <p:sp>
        <p:nvSpPr>
          <p:cNvPr id="2" name="Title 1">
            <a:extLst>
              <a:ext uri="{FF2B5EF4-FFF2-40B4-BE49-F238E27FC236}">
                <a16:creationId xmlns:a16="http://schemas.microsoft.com/office/drawing/2014/main" id="{80F69F11-0FA6-20D7-011A-9D4E71E1D5A8}"/>
              </a:ext>
            </a:extLst>
          </p:cNvPr>
          <p:cNvSpPr>
            <a:spLocks noGrp="1"/>
          </p:cNvSpPr>
          <p:nvPr>
            <p:ph type="title"/>
          </p:nvPr>
        </p:nvSpPr>
        <p:spPr>
          <a:xfrm>
            <a:off x="1103279" y="1206229"/>
            <a:ext cx="3328481" cy="1337554"/>
          </a:xfrm>
        </p:spPr>
        <p:txBody>
          <a:bodyPr>
            <a:normAutofit/>
          </a:bodyPr>
          <a:lstStyle/>
          <a:p>
            <a:r>
              <a:rPr lang="en-US" dirty="0"/>
              <a:t>Questions?		</a:t>
            </a:r>
          </a:p>
        </p:txBody>
      </p:sp>
      <p:sp>
        <p:nvSpPr>
          <p:cNvPr id="3" name="Content Placeholder 2">
            <a:extLst>
              <a:ext uri="{FF2B5EF4-FFF2-40B4-BE49-F238E27FC236}">
                <a16:creationId xmlns:a16="http://schemas.microsoft.com/office/drawing/2014/main" id="{959C63B5-3DF0-4C46-86C8-DD45EBCA6884}"/>
              </a:ext>
            </a:extLst>
          </p:cNvPr>
          <p:cNvSpPr>
            <a:spLocks noGrp="1"/>
          </p:cNvSpPr>
          <p:nvPr>
            <p:ph idx="1"/>
          </p:nvPr>
        </p:nvSpPr>
        <p:spPr>
          <a:xfrm>
            <a:off x="838201" y="4564550"/>
            <a:ext cx="5105399" cy="1612412"/>
          </a:xfrm>
        </p:spPr>
        <p:txBody>
          <a:bodyPr>
            <a:normAutofit/>
          </a:bodyPr>
          <a:lstStyle/>
          <a:p>
            <a:r>
              <a:rPr lang="en-US" sz="3600" dirty="0"/>
              <a:t>James Sinclair</a:t>
            </a:r>
          </a:p>
          <a:p>
            <a:r>
              <a:rPr lang="en-US" sz="3600" dirty="0">
                <a:hlinkClick r:id="rId4"/>
              </a:rPr>
              <a:t>jamesin@uoregon.edu</a:t>
            </a:r>
            <a:endParaRPr lang="en-US" sz="3600" dirty="0"/>
          </a:p>
          <a:p>
            <a:endParaRPr lang="en-US" sz="2000" dirty="0"/>
          </a:p>
        </p:txBody>
      </p:sp>
      <p:pic>
        <p:nvPicPr>
          <p:cNvPr id="5" name="Graphic 4" descr="A question mark symbol within a circle">
            <a:extLst>
              <a:ext uri="{FF2B5EF4-FFF2-40B4-BE49-F238E27FC236}">
                <a16:creationId xmlns:a16="http://schemas.microsoft.com/office/drawing/2014/main" id="{0CCF458A-3084-8C07-765F-1B9FD48420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3592" y="2388141"/>
            <a:ext cx="3467910" cy="3467910"/>
          </a:xfrm>
          <a:prstGeom prst="rect">
            <a:avLst/>
          </a:prstGeom>
        </p:spPr>
      </p:pic>
    </p:spTree>
    <p:extLst>
      <p:ext uri="{BB962C8B-B14F-4D97-AF65-F5344CB8AC3E}">
        <p14:creationId xmlns:p14="http://schemas.microsoft.com/office/powerpoint/2010/main" val="391404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4F6806-5898-4FE8-B610-A058C8B84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34637B-1DA7-AC63-FCE5-27D6F59FBBF8}"/>
              </a:ext>
            </a:extLst>
          </p:cNvPr>
          <p:cNvSpPr>
            <a:spLocks noGrp="1"/>
          </p:cNvSpPr>
          <p:nvPr>
            <p:ph type="title"/>
          </p:nvPr>
        </p:nvSpPr>
        <p:spPr>
          <a:xfrm>
            <a:off x="5625921" y="5280101"/>
            <a:ext cx="6256964" cy="1459355"/>
          </a:xfrm>
          <a:solidFill>
            <a:schemeClr val="bg2"/>
          </a:solidFill>
        </p:spPr>
        <p:txBody>
          <a:bodyPr vert="horz" lIns="91440" tIns="45720" rIns="91440" bIns="45720" rtlCol="0" anchor="b">
            <a:normAutofit/>
          </a:bodyPr>
          <a:lstStyle/>
          <a:p>
            <a:pPr algn="r"/>
            <a:r>
              <a:rPr lang="en-US" kern="1200" dirty="0">
                <a:solidFill>
                  <a:schemeClr val="tx1"/>
                </a:solidFill>
                <a:latin typeface="+mj-lt"/>
                <a:ea typeface="+mj-ea"/>
                <a:cs typeface="+mj-cs"/>
              </a:rPr>
              <a:t>Acknowledgements</a:t>
            </a:r>
          </a:p>
        </p:txBody>
      </p:sp>
      <p:pic>
        <p:nvPicPr>
          <p:cNvPr id="4" name="Google Shape;149;g17e499a3ae2_1_0">
            <a:extLst>
              <a:ext uri="{FF2B5EF4-FFF2-40B4-BE49-F238E27FC236}">
                <a16:creationId xmlns:a16="http://schemas.microsoft.com/office/drawing/2014/main" id="{1197E899-3544-7B95-DA53-F708A7F50F8B}"/>
              </a:ext>
            </a:extLst>
          </p:cNvPr>
          <p:cNvPicPr preferRelativeResize="0"/>
          <p:nvPr/>
        </p:nvPicPr>
        <p:blipFill rotWithShape="1">
          <a:blip r:embed="rId2"/>
          <a:srcRect b="15515"/>
          <a:stretch/>
        </p:blipFill>
        <p:spPr>
          <a:xfrm>
            <a:off x="4406845" y="4"/>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a:noFill/>
        </p:spPr>
      </p:pic>
      <p:pic>
        <p:nvPicPr>
          <p:cNvPr id="6" name="Google Shape;147;g17e499a3ae2_1_0">
            <a:extLst>
              <a:ext uri="{FF2B5EF4-FFF2-40B4-BE49-F238E27FC236}">
                <a16:creationId xmlns:a16="http://schemas.microsoft.com/office/drawing/2014/main" id="{9480A4CA-9DA8-8DD0-FD46-4FA7734BC87C}"/>
              </a:ext>
            </a:extLst>
          </p:cNvPr>
          <p:cNvPicPr preferRelativeResize="0"/>
          <p:nvPr/>
        </p:nvPicPr>
        <p:blipFill rotWithShape="1">
          <a:blip r:embed="rId3"/>
          <a:srcRect r="3085" b="3"/>
          <a:stretch/>
        </p:blipFill>
        <p:spPr>
          <a:xfrm>
            <a:off x="0" y="190386"/>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a:noFill/>
        </p:spPr>
      </p:pic>
      <p:pic>
        <p:nvPicPr>
          <p:cNvPr id="5" name="Google Shape;154;g17e499a3ae2_1_0">
            <a:extLst>
              <a:ext uri="{FF2B5EF4-FFF2-40B4-BE49-F238E27FC236}">
                <a16:creationId xmlns:a16="http://schemas.microsoft.com/office/drawing/2014/main" id="{C945B2C0-9F73-8161-6D1C-8408D4C49170}"/>
              </a:ext>
            </a:extLst>
          </p:cNvPr>
          <p:cNvPicPr preferRelativeResize="0"/>
          <p:nvPr/>
        </p:nvPicPr>
        <p:blipFill rotWithShape="1">
          <a:blip r:embed="rId4"/>
          <a:srcRect b="18777"/>
          <a:stretch/>
        </p:blipFill>
        <p:spPr>
          <a:xfrm>
            <a:off x="8653074" y="-3"/>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a:noFill/>
        </p:spPr>
      </p:pic>
      <p:sp>
        <p:nvSpPr>
          <p:cNvPr id="7" name="Google Shape;150;g17e499a3ae2_1_0">
            <a:extLst>
              <a:ext uri="{FF2B5EF4-FFF2-40B4-BE49-F238E27FC236}">
                <a16:creationId xmlns:a16="http://schemas.microsoft.com/office/drawing/2014/main" id="{F4A8D6BD-2751-511C-A07D-83EDEEBD496B}"/>
              </a:ext>
            </a:extLst>
          </p:cNvPr>
          <p:cNvSpPr txBox="1">
            <a:spLocks/>
          </p:cNvSpPr>
          <p:nvPr/>
        </p:nvSpPr>
        <p:spPr>
          <a:xfrm>
            <a:off x="5128054" y="3486503"/>
            <a:ext cx="2786100" cy="1190745"/>
          </a:xfrm>
          <a:prstGeom prst="rect">
            <a:avLst/>
          </a:prstGeom>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60"/>
              </a:spcBef>
              <a:buFont typeface="Arial" panose="020B0604020202020204" pitchFamily="34" charset="0"/>
              <a:buNone/>
            </a:pPr>
            <a:r>
              <a:rPr lang="en-US" sz="2400" dirty="0"/>
              <a:t>Joy Banks</a:t>
            </a:r>
          </a:p>
          <a:p>
            <a:pPr marL="0" indent="0" algn="ctr">
              <a:spcBef>
                <a:spcPts val="600"/>
              </a:spcBef>
              <a:spcAft>
                <a:spcPts val="600"/>
              </a:spcAft>
              <a:buFont typeface="Arial" panose="020B0604020202020204" pitchFamily="34" charset="0"/>
              <a:buNone/>
            </a:pPr>
            <a:r>
              <a:rPr lang="en-US" sz="2400" dirty="0"/>
              <a:t>George Mason University</a:t>
            </a:r>
          </a:p>
        </p:txBody>
      </p:sp>
      <p:sp>
        <p:nvSpPr>
          <p:cNvPr id="8" name="Google Shape;152;g17e499a3ae2_1_0">
            <a:extLst>
              <a:ext uri="{FF2B5EF4-FFF2-40B4-BE49-F238E27FC236}">
                <a16:creationId xmlns:a16="http://schemas.microsoft.com/office/drawing/2014/main" id="{DA6B13E6-D4B5-946E-924E-2A502154B586}"/>
              </a:ext>
            </a:extLst>
          </p:cNvPr>
          <p:cNvSpPr txBox="1">
            <a:spLocks/>
          </p:cNvSpPr>
          <p:nvPr/>
        </p:nvSpPr>
        <p:spPr>
          <a:xfrm>
            <a:off x="8958649" y="4280207"/>
            <a:ext cx="3150342" cy="1038300"/>
          </a:xfrm>
          <a:prstGeom prst="rect">
            <a:avLst/>
          </a:prstGeom>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360"/>
              </a:spcBef>
              <a:buFont typeface="Arial" panose="020B0604020202020204" pitchFamily="34" charset="0"/>
              <a:buNone/>
            </a:pPr>
            <a:r>
              <a:rPr lang="en-US" sz="2400" dirty="0"/>
              <a:t>Suzanne </a:t>
            </a:r>
            <a:r>
              <a:rPr lang="en-US" sz="2400" dirty="0" err="1"/>
              <a:t>Kucharczyk</a:t>
            </a:r>
            <a:endParaRPr lang="en-US" sz="2400" dirty="0"/>
          </a:p>
          <a:p>
            <a:pPr marL="0" indent="0" algn="r">
              <a:spcBef>
                <a:spcPts val="600"/>
              </a:spcBef>
              <a:spcAft>
                <a:spcPts val="600"/>
              </a:spcAft>
              <a:buFont typeface="Arial" panose="020B0604020202020204" pitchFamily="34" charset="0"/>
              <a:buNone/>
            </a:pPr>
            <a:r>
              <a:rPr lang="en-US" sz="2400" dirty="0"/>
              <a:t>University of Arkansas</a:t>
            </a:r>
          </a:p>
        </p:txBody>
      </p:sp>
      <p:sp>
        <p:nvSpPr>
          <p:cNvPr id="9" name="Google Shape;148;g17e499a3ae2_1_0">
            <a:extLst>
              <a:ext uri="{FF2B5EF4-FFF2-40B4-BE49-F238E27FC236}">
                <a16:creationId xmlns:a16="http://schemas.microsoft.com/office/drawing/2014/main" id="{A998606B-61AD-BFDF-5088-00E0B7A77BA5}"/>
              </a:ext>
            </a:extLst>
          </p:cNvPr>
          <p:cNvSpPr txBox="1">
            <a:spLocks/>
          </p:cNvSpPr>
          <p:nvPr/>
        </p:nvSpPr>
        <p:spPr>
          <a:xfrm>
            <a:off x="1331449" y="5853552"/>
            <a:ext cx="3075396" cy="1038300"/>
          </a:xfrm>
          <a:prstGeom prst="rect">
            <a:avLst/>
          </a:prstGeom>
        </p:spPr>
        <p:txBody>
          <a:bodyPr spcFirstLastPara="1" vert="horz" wrap="square" lIns="91425" tIns="45700" rIns="91425" bIns="45700" rtlCol="0" anchor="ctr"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60"/>
              </a:spcBef>
              <a:buFont typeface="Arial" panose="020B0604020202020204" pitchFamily="34" charset="0"/>
              <a:buNone/>
            </a:pPr>
            <a:r>
              <a:rPr lang="en-US" dirty="0" err="1"/>
              <a:t>Rebekka</a:t>
            </a:r>
            <a:r>
              <a:rPr lang="en-US" dirty="0"/>
              <a:t> Jez</a:t>
            </a:r>
          </a:p>
          <a:p>
            <a:pPr marL="0" indent="0">
              <a:spcBef>
                <a:spcPts val="600"/>
              </a:spcBef>
              <a:spcAft>
                <a:spcPts val="600"/>
              </a:spcAft>
              <a:buFont typeface="Arial" panose="020B0604020202020204" pitchFamily="34" charset="0"/>
              <a:buNone/>
            </a:pPr>
            <a:r>
              <a:rPr lang="en-US" dirty="0"/>
              <a:t>University of San Diego </a:t>
            </a:r>
          </a:p>
        </p:txBody>
      </p:sp>
    </p:spTree>
    <p:extLst>
      <p:ext uri="{BB962C8B-B14F-4D97-AF65-F5344CB8AC3E}">
        <p14:creationId xmlns:p14="http://schemas.microsoft.com/office/powerpoint/2010/main" val="8192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91B0-06EE-A259-6AF0-16195C9BCF49}"/>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3EBF7C5F-8964-FC70-FDF8-4815C62C8869}"/>
              </a:ext>
            </a:extLst>
          </p:cNvPr>
          <p:cNvSpPr>
            <a:spLocks noGrp="1"/>
          </p:cNvSpPr>
          <p:nvPr>
            <p:ph idx="1"/>
          </p:nvPr>
        </p:nvSpPr>
        <p:spPr/>
        <p:txBody>
          <a:bodyPr>
            <a:normAutofit fontScale="92500" lnSpcReduction="10000"/>
          </a:bodyPr>
          <a:lstStyle/>
          <a:p>
            <a:r>
              <a:rPr lang="en-US" dirty="0"/>
              <a:t>This work came out of my participation as Chair of the Human Rights and Diversity Committee within the Division of Career Development and Transition (DCDT), a division of the Council for Exceptional Children.</a:t>
            </a:r>
          </a:p>
          <a:p>
            <a:endParaRPr lang="en-US" dirty="0"/>
          </a:p>
          <a:p>
            <a:pPr>
              <a:spcBef>
                <a:spcPts val="0"/>
              </a:spcBef>
              <a:buSzPts val="1900"/>
            </a:pPr>
            <a:r>
              <a:rPr lang="en-US" sz="1900" dirty="0"/>
              <a:t>Our work should:</a:t>
            </a:r>
          </a:p>
          <a:p>
            <a:pPr>
              <a:spcBef>
                <a:spcPts val="0"/>
              </a:spcBef>
            </a:pPr>
            <a:endParaRPr lang="en-US" sz="1900" dirty="0"/>
          </a:p>
          <a:p>
            <a:pPr marL="736600" lvl="1" indent="-285750">
              <a:spcBef>
                <a:spcPts val="920"/>
              </a:spcBef>
              <a:buClr>
                <a:schemeClr val="lt1"/>
              </a:buClr>
              <a:buSzPts val="1700"/>
            </a:pPr>
            <a:r>
              <a:rPr lang="en-US" sz="1700" dirty="0"/>
              <a:t>reflect a deep </a:t>
            </a:r>
            <a:r>
              <a:rPr lang="en-US" sz="1700" b="1" u="sng" dirty="0"/>
              <a:t>understanding of</a:t>
            </a:r>
            <a:r>
              <a:rPr lang="en-US" sz="1700" u="sng" dirty="0"/>
              <a:t> </a:t>
            </a:r>
            <a:r>
              <a:rPr lang="en-US" sz="1700" b="1" u="sng" dirty="0"/>
              <a:t>intersecting identities</a:t>
            </a:r>
            <a:r>
              <a:rPr lang="en-US" sz="1700" b="1" dirty="0"/>
              <a:t> </a:t>
            </a:r>
            <a:r>
              <a:rPr lang="en-US" sz="1700" dirty="0"/>
              <a:t>(e.g., class, gender, sexual orientation, race, ability) and how the intersections mediate access to privilege and positive post-secondary outcomes.</a:t>
            </a:r>
          </a:p>
          <a:p>
            <a:pPr marL="736600" lvl="1" indent="-285750">
              <a:spcBef>
                <a:spcPts val="920"/>
              </a:spcBef>
              <a:buClr>
                <a:schemeClr val="lt1"/>
              </a:buClr>
              <a:buSzPts val="1700"/>
            </a:pPr>
            <a:r>
              <a:rPr lang="en-US" sz="1700" dirty="0"/>
              <a:t>promote the </a:t>
            </a:r>
            <a:r>
              <a:rPr lang="en-US" sz="1700" b="1" u="sng" dirty="0"/>
              <a:t>development of sociocultural awareness</a:t>
            </a:r>
            <a:r>
              <a:rPr lang="en-US" sz="1700" u="sng" dirty="0"/>
              <a:t>,</a:t>
            </a:r>
            <a:r>
              <a:rPr lang="en-US" sz="1700" dirty="0"/>
              <a:t> including the critique of the master narrative, creation of counter-narratives, and critical cultural literacy.</a:t>
            </a:r>
          </a:p>
          <a:p>
            <a:pPr marL="736600" lvl="1" indent="-285750">
              <a:spcBef>
                <a:spcPts val="920"/>
              </a:spcBef>
              <a:buClr>
                <a:schemeClr val="lt1"/>
              </a:buClr>
              <a:buSzPts val="1700"/>
            </a:pPr>
            <a:r>
              <a:rPr lang="en-US" sz="1700" dirty="0"/>
              <a:t>be </a:t>
            </a:r>
            <a:r>
              <a:rPr lang="en-US" sz="1700" b="1" u="sng" dirty="0"/>
              <a:t>grounded in</a:t>
            </a:r>
            <a:r>
              <a:rPr lang="en-US" sz="1700" u="sng" dirty="0"/>
              <a:t> </a:t>
            </a:r>
            <a:r>
              <a:rPr lang="en-US" sz="1700" b="1" u="sng" dirty="0"/>
              <a:t>community-based well-being and knowledge</a:t>
            </a:r>
            <a:r>
              <a:rPr lang="en-US" sz="1700" b="1" dirty="0"/>
              <a:t>.</a:t>
            </a:r>
          </a:p>
          <a:p>
            <a:pPr marL="742950" lvl="0" indent="0" algn="l" rtl="0">
              <a:spcBef>
                <a:spcPts val="920"/>
              </a:spcBef>
              <a:spcAft>
                <a:spcPts val="0"/>
              </a:spcAft>
              <a:buNone/>
            </a:pPr>
            <a:endParaRPr lang="en-US" sz="1900" b="1" dirty="0"/>
          </a:p>
          <a:p>
            <a:pPr marL="342900" lvl="0" indent="-336550" algn="l" rtl="0">
              <a:spcBef>
                <a:spcPts val="920"/>
              </a:spcBef>
              <a:spcAft>
                <a:spcPts val="0"/>
              </a:spcAft>
              <a:buClr>
                <a:schemeClr val="lt1"/>
              </a:buClr>
              <a:buSzPts val="1700"/>
              <a:buChar char="🞆"/>
            </a:pPr>
            <a:r>
              <a:rPr lang="en-US" sz="1900" dirty="0"/>
              <a:t>Culturally Responsive Transition Programing (CRTP) involves using an </a:t>
            </a:r>
            <a:r>
              <a:rPr lang="en-US" sz="1900" b="1" dirty="0"/>
              <a:t>asset-based framework </a:t>
            </a:r>
            <a:r>
              <a:rPr lang="en-US" sz="1900" dirty="0"/>
              <a:t>to </a:t>
            </a:r>
            <a:r>
              <a:rPr lang="en-US" sz="1900" b="1" dirty="0"/>
              <a:t>foster connections </a:t>
            </a:r>
            <a:r>
              <a:rPr lang="en-US" sz="1900" dirty="0"/>
              <a:t>between content, practices, professional dispositions and students’ cultures for the purpose of improving outcomes for all students and their families. </a:t>
            </a:r>
          </a:p>
          <a:p>
            <a:endParaRPr lang="en-US" dirty="0"/>
          </a:p>
        </p:txBody>
      </p:sp>
    </p:spTree>
    <p:extLst>
      <p:ext uri="{BB962C8B-B14F-4D97-AF65-F5344CB8AC3E}">
        <p14:creationId xmlns:p14="http://schemas.microsoft.com/office/powerpoint/2010/main" val="169155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E1AA-F249-76F6-92B9-98565EB6CF3E}"/>
              </a:ext>
            </a:extLst>
          </p:cNvPr>
          <p:cNvSpPr>
            <a:spLocks noGrp="1"/>
          </p:cNvSpPr>
          <p:nvPr>
            <p:ph type="title"/>
          </p:nvPr>
        </p:nvSpPr>
        <p:spPr>
          <a:xfrm>
            <a:off x="838200" y="365125"/>
            <a:ext cx="10515600" cy="871247"/>
          </a:xfrm>
        </p:spPr>
        <p:txBody>
          <a:bodyPr/>
          <a:lstStyle/>
          <a:p>
            <a:r>
              <a:rPr lang="en-US" dirty="0"/>
              <a:t>Why review our practices?</a:t>
            </a:r>
          </a:p>
        </p:txBody>
      </p:sp>
      <p:sp>
        <p:nvSpPr>
          <p:cNvPr id="3" name="Content Placeholder 2">
            <a:extLst>
              <a:ext uri="{FF2B5EF4-FFF2-40B4-BE49-F238E27FC236}">
                <a16:creationId xmlns:a16="http://schemas.microsoft.com/office/drawing/2014/main" id="{7EF798D0-713F-8692-07CA-6204D4CD0A2F}"/>
              </a:ext>
            </a:extLst>
          </p:cNvPr>
          <p:cNvSpPr>
            <a:spLocks noGrp="1"/>
          </p:cNvSpPr>
          <p:nvPr>
            <p:ph idx="1"/>
          </p:nvPr>
        </p:nvSpPr>
        <p:spPr>
          <a:xfrm>
            <a:off x="502276" y="1455312"/>
            <a:ext cx="10851524" cy="5033355"/>
          </a:xfrm>
        </p:spPr>
        <p:txBody>
          <a:bodyPr>
            <a:normAutofit fontScale="92500"/>
          </a:bodyPr>
          <a:lstStyle/>
          <a:p>
            <a:pPr>
              <a:spcBef>
                <a:spcPts val="0"/>
              </a:spcBef>
              <a:buSzPts val="2100"/>
            </a:pPr>
            <a:r>
              <a:rPr lang="en-US" dirty="0"/>
              <a:t>Achievement /Opportunity gap between youth with disabilities and those who don’t experience disability and this achievement gap continues to persist for youth with intersecting identities. DCDT needs to:</a:t>
            </a:r>
          </a:p>
          <a:p>
            <a:pPr marL="685800" indent="-342900">
              <a:spcBef>
                <a:spcPts val="0"/>
              </a:spcBef>
            </a:pPr>
            <a:endParaRPr lang="en-US" dirty="0"/>
          </a:p>
          <a:p>
            <a:pPr marL="781050" lvl="1" indent="-342900" algn="l" rtl="0">
              <a:spcBef>
                <a:spcPts val="880"/>
              </a:spcBef>
              <a:spcAft>
                <a:spcPts val="0"/>
              </a:spcAft>
              <a:buSzPts val="2100"/>
            </a:pPr>
            <a:r>
              <a:rPr lang="en-US" sz="2800" b="1" i="1" u="sng" dirty="0"/>
              <a:t>create best practice programs and services</a:t>
            </a:r>
            <a:r>
              <a:rPr lang="en-US" sz="2800" i="1" dirty="0"/>
              <a:t> that address the unique needs of diverse youths with disabilities</a:t>
            </a:r>
          </a:p>
          <a:p>
            <a:pPr marL="781050" lvl="1" indent="-342900" algn="l" rtl="0">
              <a:spcBef>
                <a:spcPts val="880"/>
              </a:spcBef>
              <a:spcAft>
                <a:spcPts val="0"/>
              </a:spcAft>
              <a:buSzPts val="2100"/>
            </a:pPr>
            <a:endParaRPr lang="en-US" sz="2800" dirty="0"/>
          </a:p>
          <a:p>
            <a:pPr marL="781050" lvl="1" indent="-342900" algn="l" rtl="0">
              <a:spcBef>
                <a:spcPts val="880"/>
              </a:spcBef>
              <a:spcAft>
                <a:spcPts val="0"/>
              </a:spcAft>
              <a:buSzPts val="2100"/>
            </a:pPr>
            <a:r>
              <a:rPr lang="en-US" sz="2800" i="1" dirty="0"/>
              <a:t>develop and evaluate professional development to increase cultural competence </a:t>
            </a:r>
          </a:p>
          <a:p>
            <a:pPr marL="781050" lvl="1" indent="-342900" algn="l" rtl="0">
              <a:spcBef>
                <a:spcPts val="880"/>
              </a:spcBef>
              <a:spcAft>
                <a:spcPts val="0"/>
              </a:spcAft>
              <a:buSzPts val="2100"/>
            </a:pPr>
            <a:endParaRPr lang="en-US" sz="2800" dirty="0"/>
          </a:p>
          <a:p>
            <a:pPr marL="781050" lvl="1" indent="-342900" algn="l" rtl="0">
              <a:spcBef>
                <a:spcPts val="880"/>
              </a:spcBef>
              <a:spcAft>
                <a:spcPts val="0"/>
              </a:spcAft>
              <a:buSzPts val="2100"/>
            </a:pPr>
            <a:r>
              <a:rPr lang="en-US" sz="2800" b="1" i="1" u="sng" dirty="0"/>
              <a:t>identify effective instructional strategies </a:t>
            </a:r>
            <a:r>
              <a:rPr lang="en-US" sz="2800" i="1" dirty="0"/>
              <a:t>and techniques that lead to improved teacher and service provider competence</a:t>
            </a:r>
            <a:endParaRPr lang="en-US" sz="2800" dirty="0"/>
          </a:p>
          <a:p>
            <a:endParaRPr lang="en-US" dirty="0"/>
          </a:p>
        </p:txBody>
      </p:sp>
      <p:sp>
        <p:nvSpPr>
          <p:cNvPr id="5" name="TextBox 4">
            <a:extLst>
              <a:ext uri="{FF2B5EF4-FFF2-40B4-BE49-F238E27FC236}">
                <a16:creationId xmlns:a16="http://schemas.microsoft.com/office/drawing/2014/main" id="{326F2BB0-4067-FDD3-0F8C-5BB318C25A26}"/>
              </a:ext>
            </a:extLst>
          </p:cNvPr>
          <p:cNvSpPr txBox="1"/>
          <p:nvPr/>
        </p:nvSpPr>
        <p:spPr>
          <a:xfrm>
            <a:off x="5966675" y="6488668"/>
            <a:ext cx="6098146" cy="369332"/>
          </a:xfrm>
          <a:prstGeom prst="rect">
            <a:avLst/>
          </a:prstGeom>
          <a:noFill/>
        </p:spPr>
        <p:txBody>
          <a:bodyPr wrap="square">
            <a:spAutoFit/>
          </a:bodyPr>
          <a:lstStyle/>
          <a:p>
            <a:pPr algn="r"/>
            <a:r>
              <a:rPr lang="en-US" dirty="0"/>
              <a:t>Trainor et al (2008) position statement </a:t>
            </a:r>
          </a:p>
        </p:txBody>
      </p:sp>
    </p:spTree>
    <p:extLst>
      <p:ext uri="{BB962C8B-B14F-4D97-AF65-F5344CB8AC3E}">
        <p14:creationId xmlns:p14="http://schemas.microsoft.com/office/powerpoint/2010/main" val="25427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4C93-2F12-B941-83E5-ED84027F88C8}"/>
              </a:ext>
            </a:extLst>
          </p:cNvPr>
          <p:cNvSpPr>
            <a:spLocks noGrp="1"/>
          </p:cNvSpPr>
          <p:nvPr>
            <p:ph type="title"/>
          </p:nvPr>
        </p:nvSpPr>
        <p:spPr>
          <a:xfrm>
            <a:off x="762001" y="5074024"/>
            <a:ext cx="10109199" cy="598032"/>
          </a:xfrm>
        </p:spPr>
        <p:txBody>
          <a:bodyPr vert="horz" lIns="91440" tIns="45720" rIns="91440" bIns="45720" rtlCol="0" anchor="ctr">
            <a:normAutofit/>
          </a:bodyPr>
          <a:lstStyle/>
          <a:p>
            <a:r>
              <a:rPr lang="en-US" sz="3600" kern="1200">
                <a:solidFill>
                  <a:schemeClr val="tx1"/>
                </a:solidFill>
                <a:latin typeface="+mj-lt"/>
                <a:ea typeface="+mj-ea"/>
                <a:cs typeface="+mj-cs"/>
              </a:rPr>
              <a:t>Step 1: Self-reflection</a:t>
            </a:r>
          </a:p>
        </p:txBody>
      </p:sp>
      <p:sp>
        <p:nvSpPr>
          <p:cNvPr id="10" name="Rectangle 9">
            <a:extLst>
              <a:ext uri="{FF2B5EF4-FFF2-40B4-BE49-F238E27FC236}">
                <a16:creationId xmlns:a16="http://schemas.microsoft.com/office/drawing/2014/main" id="{5E395AE0-8789-FAD6-A987-32E65C185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4390253"/>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EE610D8-27B7-1230-AD8C-67AF607C4FAC}"/>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65141" y="751046"/>
            <a:ext cx="10488660" cy="2884381"/>
          </a:xfrm>
          <a:prstGeom prst="rect">
            <a:avLst/>
          </a:prstGeom>
        </p:spPr>
      </p:pic>
      <p:cxnSp>
        <p:nvCxnSpPr>
          <p:cNvPr id="12" name="Straight Connector 11">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91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6D05-3839-C972-3F0C-C28DC6D175B7}"/>
              </a:ext>
            </a:extLst>
          </p:cNvPr>
          <p:cNvSpPr>
            <a:spLocks noGrp="1"/>
          </p:cNvSpPr>
          <p:nvPr>
            <p:ph type="title"/>
          </p:nvPr>
        </p:nvSpPr>
        <p:spPr/>
        <p:txBody>
          <a:bodyPr/>
          <a:lstStyle/>
          <a:p>
            <a:pPr algn="ctr"/>
            <a:r>
              <a:rPr lang="en-US" dirty="0"/>
              <a:t>Individual Check-In</a:t>
            </a:r>
          </a:p>
        </p:txBody>
      </p:sp>
      <p:sp>
        <p:nvSpPr>
          <p:cNvPr id="3" name="Content Placeholder 2">
            <a:extLst>
              <a:ext uri="{FF2B5EF4-FFF2-40B4-BE49-F238E27FC236}">
                <a16:creationId xmlns:a16="http://schemas.microsoft.com/office/drawing/2014/main" id="{CF809674-6A2A-151A-F8E1-1389D10218C7}"/>
              </a:ext>
            </a:extLst>
          </p:cNvPr>
          <p:cNvSpPr>
            <a:spLocks noGrp="1"/>
          </p:cNvSpPr>
          <p:nvPr>
            <p:ph idx="1"/>
          </p:nvPr>
        </p:nvSpPr>
        <p:spPr/>
        <p:txBody>
          <a:bodyPr/>
          <a:lstStyle/>
          <a:p>
            <a:r>
              <a:rPr lang="en-US" dirty="0"/>
              <a:t>Have [I/we] been seeing trends in data that shows disparate outcomes for diverse students with intersecting identities?</a:t>
            </a:r>
          </a:p>
          <a:p>
            <a:endParaRPr lang="en-US" dirty="0"/>
          </a:p>
          <a:p>
            <a:r>
              <a:rPr lang="en-US" dirty="0"/>
              <a:t>Have [I/we] found a framework or approach that helps facilitate my action to support diverse students with intersecting identities?</a:t>
            </a:r>
          </a:p>
          <a:p>
            <a:endParaRPr lang="en-US" dirty="0"/>
          </a:p>
          <a:p>
            <a:r>
              <a:rPr lang="en-US" dirty="0"/>
              <a:t>Do [I/we] have a level of awareness that allows [me/us] to think systemically on how our work impacts diverse students with intersecting identities?</a:t>
            </a:r>
          </a:p>
        </p:txBody>
      </p:sp>
    </p:spTree>
    <p:extLst>
      <p:ext uri="{BB962C8B-B14F-4D97-AF65-F5344CB8AC3E}">
        <p14:creationId xmlns:p14="http://schemas.microsoft.com/office/powerpoint/2010/main" val="402052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0CB0CC9-8697-6242-54E2-A10687E66B94}"/>
              </a:ext>
              <a:ext uri="{C183D7F6-B498-43B3-948B-1728B52AA6E4}">
                <adec:decorative xmlns:adec="http://schemas.microsoft.com/office/drawing/2017/decorative" val="1"/>
              </a:ext>
            </a:extLst>
          </p:cNvPr>
          <p:cNvPicPr>
            <a:picLocks noChangeAspect="1"/>
          </p:cNvPicPr>
          <p:nvPr/>
        </p:nvPicPr>
        <p:blipFill rotWithShape="1">
          <a:blip r:embed="rId2">
            <a:alphaModFix/>
          </a:blip>
          <a:srcRect t="8194" b="7536"/>
          <a:stretch/>
        </p:blipFill>
        <p:spPr>
          <a:xfrm>
            <a:off x="20" y="10"/>
            <a:ext cx="12191979" cy="6857990"/>
          </a:xfrm>
          <a:prstGeom prst="rect">
            <a:avLst/>
          </a:prstGeom>
        </p:spPr>
      </p:pic>
      <p:sp>
        <p:nvSpPr>
          <p:cNvPr id="24" name="Rectangle 23">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F6CFF-04DD-8282-5ED3-9ADA4A0A6943}"/>
              </a:ext>
            </a:extLst>
          </p:cNvPr>
          <p:cNvSpPr>
            <a:spLocks noGrp="1"/>
          </p:cNvSpPr>
          <p:nvPr>
            <p:ph type="ctrTitle"/>
          </p:nvPr>
        </p:nvSpPr>
        <p:spPr>
          <a:xfrm>
            <a:off x="762000" y="1137434"/>
            <a:ext cx="7800660" cy="1520987"/>
          </a:xfrm>
        </p:spPr>
        <p:txBody>
          <a:bodyPr anchor="t">
            <a:normAutofit/>
          </a:bodyPr>
          <a:lstStyle/>
          <a:p>
            <a:pPr algn="l"/>
            <a:r>
              <a:rPr lang="en-US" sz="4000">
                <a:solidFill>
                  <a:srgbClr val="FFFFFF"/>
                </a:solidFill>
              </a:rPr>
              <a:t>Equity Frameworks</a:t>
            </a:r>
          </a:p>
        </p:txBody>
      </p:sp>
      <p:sp>
        <p:nvSpPr>
          <p:cNvPr id="26" name="Rectangle 25">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57184F5-2D56-529C-8880-35087A780B04}"/>
              </a:ext>
            </a:extLst>
          </p:cNvPr>
          <p:cNvSpPr>
            <a:spLocks noGrp="1"/>
          </p:cNvSpPr>
          <p:nvPr>
            <p:ph type="subTitle" idx="1"/>
          </p:nvPr>
        </p:nvSpPr>
        <p:spPr>
          <a:xfrm>
            <a:off x="838200" y="4293441"/>
            <a:ext cx="6295332" cy="1588514"/>
          </a:xfrm>
        </p:spPr>
        <p:txBody>
          <a:bodyPr anchor="b">
            <a:normAutofit/>
          </a:bodyPr>
          <a:lstStyle/>
          <a:p>
            <a:pPr algn="l"/>
            <a:endParaRPr lang="en-US" sz="1800" dirty="0">
              <a:solidFill>
                <a:srgbClr val="FFFFFF"/>
              </a:solidFill>
            </a:endParaRPr>
          </a:p>
        </p:txBody>
      </p:sp>
      <p:cxnSp>
        <p:nvCxnSpPr>
          <p:cNvPr id="28" name="Straight Connector 27">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4842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119E051549804D8B823930D5BAFE7B" ma:contentTypeVersion="13" ma:contentTypeDescription="Create a new document." ma:contentTypeScope="" ma:versionID="3bd7e606863498640df394e789d83216">
  <xsd:schema xmlns:xsd="http://www.w3.org/2001/XMLSchema" xmlns:xs="http://www.w3.org/2001/XMLSchema" xmlns:p="http://schemas.microsoft.com/office/2006/metadata/properties" xmlns:ns2="d66e13b4-6ad2-466c-808d-496feaa814d6" xmlns:ns3="5ce4d75c-128b-4f7c-b050-0a3b2b373af0" targetNamespace="http://schemas.microsoft.com/office/2006/metadata/properties" ma:root="true" ma:fieldsID="acb591eb90deb53299b2fb602805da5e" ns2:_="" ns3:_="">
    <xsd:import namespace="d66e13b4-6ad2-466c-808d-496feaa814d6"/>
    <xsd:import namespace="5ce4d75c-128b-4f7c-b050-0a3b2b373af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e13b4-6ad2-466c-808d-496feaa814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1da502c-7e40-4002-9fa7-8e5645d13f89" ma:termSetId="09814cd3-568e-fe90-9814-8d621ff8fb84" ma:anchorId="fba54fb3-c3e1-fe81-a776-ca4b69148c4d" ma:open="true" ma:isKeyword="false">
      <xsd:complexType>
        <xsd:sequence>
          <xsd:element ref="pc:Terms" minOccurs="0" maxOccurs="1"/>
        </xsd:sequence>
      </xsd:complex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e4d75c-128b-4f7c-b050-0a3b2b373a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BE21E6-4127-4C6A-9FF1-B9D2020349A6}"/>
</file>

<file path=customXml/itemProps2.xml><?xml version="1.0" encoding="utf-8"?>
<ds:datastoreItem xmlns:ds="http://schemas.openxmlformats.org/officeDocument/2006/customXml" ds:itemID="{F9C6D9A8-B8E6-4C05-9383-3E6920AD38AC}"/>
</file>

<file path=docProps/app.xml><?xml version="1.0" encoding="utf-8"?>
<Properties xmlns="http://schemas.openxmlformats.org/officeDocument/2006/extended-properties" xmlns:vt="http://schemas.openxmlformats.org/officeDocument/2006/docPropsVTypes">
  <Template>Office Theme 2013 - 2022</Template>
  <TotalTime>1527</TotalTime>
  <Words>2189</Words>
  <Application>Microsoft Macintosh PowerPoint</Application>
  <PresentationFormat>Widescreen</PresentationFormat>
  <Paragraphs>231</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Building Equity Into Transition Practice and Service Delivery</vt:lpstr>
      <vt:lpstr>Agenda</vt:lpstr>
      <vt:lpstr>CAVEAT: The hope is to create an honest respectful discussion where we can be comfortable with being uncomfortable with each other and give this the mental headspace and effort it deserves.</vt:lpstr>
      <vt:lpstr>Acknowledgements</vt:lpstr>
      <vt:lpstr>Acknowledgements</vt:lpstr>
      <vt:lpstr>Why review our practices?</vt:lpstr>
      <vt:lpstr>Step 1: Self-reflection</vt:lpstr>
      <vt:lpstr>Individual Check-In</vt:lpstr>
      <vt:lpstr>Equity Frameworks</vt:lpstr>
      <vt:lpstr>Abolitionist</vt:lpstr>
      <vt:lpstr>Anti-Racist</vt:lpstr>
      <vt:lpstr>Anti-Ableist</vt:lpstr>
      <vt:lpstr>Asset-based</vt:lpstr>
      <vt:lpstr>Think-Pair-Share</vt:lpstr>
      <vt:lpstr>Self-reflection</vt:lpstr>
      <vt:lpstr>Self-reflection - Ask yourself and answer </vt:lpstr>
      <vt:lpstr>Step 2: Identification</vt:lpstr>
      <vt:lpstr>You self-reflected, now what? </vt:lpstr>
      <vt:lpstr>Evaluate the practice you identified. Work through with a neighbor.</vt:lpstr>
      <vt:lpstr>Step 3: Action</vt:lpstr>
      <vt:lpstr>Action/Praxis (Friere, 1968)</vt:lpstr>
      <vt:lpstr>DCDT Transition Standards</vt:lpstr>
      <vt:lpstr>PowerPoint Presentation</vt:lpstr>
      <vt:lpstr>PowerPoint Presentation</vt:lpstr>
      <vt:lpstr>PowerPoint Presentation</vt:lpstr>
      <vt:lpstr>PowerPoint Presentation</vt:lpstr>
      <vt:lpstr>Move to action by:</vt:lpstr>
      <vt:lpstr>Fritzgerald’s (2020) Code of Honor</vt:lpstr>
      <vt:lpstr>What happens next?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Equity Into Transition Practice and Service Delivery</dc:title>
  <dc:creator>James Sinclair</dc:creator>
  <cp:lastModifiedBy>James Sinclair</cp:lastModifiedBy>
  <cp:revision>14</cp:revision>
  <dcterms:created xsi:type="dcterms:W3CDTF">2023-07-21T20:42:01Z</dcterms:created>
  <dcterms:modified xsi:type="dcterms:W3CDTF">2023-07-26T15:31:38Z</dcterms:modified>
</cp:coreProperties>
</file>