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presentation.xml" ContentType="application/vnd.openxmlformats-officedocument.presentationml.presentation.main+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45"/>
  </p:notesMasterIdLst>
  <p:sldIdLst>
    <p:sldId id="256" r:id="rId3"/>
    <p:sldId id="300" r:id="rId4"/>
    <p:sldId id="301" r:id="rId5"/>
    <p:sldId id="257" r:id="rId6"/>
    <p:sldId id="258" r:id="rId7"/>
    <p:sldId id="259" r:id="rId8"/>
    <p:sldId id="261" r:id="rId9"/>
    <p:sldId id="266" r:id="rId10"/>
    <p:sldId id="291" r:id="rId11"/>
    <p:sldId id="290" r:id="rId12"/>
    <p:sldId id="293" r:id="rId13"/>
    <p:sldId id="294" r:id="rId14"/>
    <p:sldId id="295" r:id="rId15"/>
    <p:sldId id="296" r:id="rId16"/>
    <p:sldId id="298" r:id="rId17"/>
    <p:sldId id="297" r:id="rId18"/>
    <p:sldId id="292" r:id="rId19"/>
    <p:sldId id="267" r:id="rId20"/>
    <p:sldId id="268" r:id="rId21"/>
    <p:sldId id="269" r:id="rId22"/>
    <p:sldId id="270" r:id="rId23"/>
    <p:sldId id="271" r:id="rId24"/>
    <p:sldId id="272" r:id="rId25"/>
    <p:sldId id="299" r:id="rId26"/>
    <p:sldId id="276" r:id="rId27"/>
    <p:sldId id="277" r:id="rId28"/>
    <p:sldId id="278" r:id="rId29"/>
    <p:sldId id="302" r:id="rId30"/>
    <p:sldId id="303" r:id="rId31"/>
    <p:sldId id="282" r:id="rId32"/>
    <p:sldId id="304" r:id="rId33"/>
    <p:sldId id="307" r:id="rId34"/>
    <p:sldId id="305" r:id="rId35"/>
    <p:sldId id="306" r:id="rId36"/>
    <p:sldId id="308" r:id="rId37"/>
    <p:sldId id="309" r:id="rId38"/>
    <p:sldId id="310" r:id="rId39"/>
    <p:sldId id="311" r:id="rId40"/>
    <p:sldId id="312" r:id="rId41"/>
    <p:sldId id="287" r:id="rId42"/>
    <p:sldId id="313" r:id="rId43"/>
    <p:sldId id="289"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Century Schoolbook" panose="02040604050505020304" pitchFamily="18"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1YNyX8Pli/Zf6RUR6yP0SeSeb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79"/>
    <p:restoredTop sz="94697"/>
  </p:normalViewPr>
  <p:slideViewPr>
    <p:cSldViewPr snapToGrid="0">
      <p:cViewPr varScale="1">
        <p:scale>
          <a:sx n="82" d="100"/>
          <a:sy n="82" d="100"/>
        </p:scale>
        <p:origin x="176"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Slides 2-10: James (10 min)</a:t>
            </a:r>
            <a:endParaRPr/>
          </a:p>
          <a:p>
            <a:pPr marL="0" lvl="0" indent="0" algn="l" rtl="0">
              <a:spcBef>
                <a:spcPts val="0"/>
              </a:spcBef>
              <a:spcAft>
                <a:spcPts val="0"/>
              </a:spcAft>
              <a:buNone/>
            </a:pPr>
            <a:r>
              <a:rPr lang="en-US"/>
              <a:t>Slides 11-20: Carly (15 min)</a:t>
            </a:r>
            <a:endParaRPr/>
          </a:p>
          <a:p>
            <a:pPr marL="0" lvl="0" indent="0" algn="l" rtl="0">
              <a:spcBef>
                <a:spcPts val="0"/>
              </a:spcBef>
              <a:spcAft>
                <a:spcPts val="0"/>
              </a:spcAft>
              <a:buNone/>
            </a:pPr>
            <a:r>
              <a:rPr lang="en-US"/>
              <a:t>Slides 21-40</a:t>
            </a:r>
            <a:endParaRPr/>
          </a:p>
          <a:p>
            <a:pPr marL="0" lvl="0" indent="0" algn="l" rtl="0">
              <a:spcBef>
                <a:spcPts val="0"/>
              </a:spcBef>
              <a:spcAft>
                <a:spcPts val="0"/>
              </a:spcAft>
              <a:buNone/>
            </a:pPr>
            <a:r>
              <a:rPr lang="en-US"/>
              <a:t>END: (15 min)</a:t>
            </a:r>
            <a:endParaRPr/>
          </a:p>
        </p:txBody>
      </p:sp>
      <p:sp>
        <p:nvSpPr>
          <p:cNvPr id="105" name="Google Shape;10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Carly – lead discussion 5 min</a:t>
            </a:r>
            <a:endParaRPr/>
          </a:p>
          <a:p>
            <a:pPr marL="0" lvl="0" indent="0" algn="l" rtl="0">
              <a:spcBef>
                <a:spcPts val="0"/>
              </a:spcBef>
              <a:spcAft>
                <a:spcPts val="0"/>
              </a:spcAft>
              <a:buNone/>
            </a:pPr>
            <a:endParaRPr/>
          </a:p>
          <a:p>
            <a:pPr marL="342900" lvl="0" indent="-342900" algn="l" rtl="0">
              <a:spcBef>
                <a:spcPts val="0"/>
              </a:spcBef>
              <a:spcAft>
                <a:spcPts val="0"/>
              </a:spcAft>
              <a:buClr>
                <a:schemeClr val="dk1"/>
              </a:buClr>
              <a:buSzPts val="1200"/>
              <a:buFont typeface="Arial"/>
              <a:buChar char="•"/>
            </a:pPr>
            <a:r>
              <a:rPr lang="en-US"/>
              <a:t>Consider the meaning of work for YOU</a:t>
            </a:r>
            <a:endParaRPr/>
          </a:p>
          <a:p>
            <a:pPr marL="342900" lvl="0" indent="-342900" algn="l" rtl="0">
              <a:spcBef>
                <a:spcPts val="0"/>
              </a:spcBef>
              <a:spcAft>
                <a:spcPts val="0"/>
              </a:spcAft>
              <a:buClr>
                <a:schemeClr val="dk1"/>
              </a:buClr>
              <a:buSzPts val="1200"/>
              <a:buFont typeface="Arial"/>
              <a:buChar char="•"/>
            </a:pPr>
            <a:r>
              <a:rPr lang="en-US"/>
              <a:t>How might this be different for your students with IDD?</a:t>
            </a:r>
            <a:endParaRPr/>
          </a:p>
          <a:p>
            <a:pPr marL="0" lvl="0" indent="0" algn="l" rtl="0">
              <a:spcBef>
                <a:spcPts val="0"/>
              </a:spcBef>
              <a:spcAft>
                <a:spcPts val="0"/>
              </a:spcAft>
              <a:buNone/>
            </a:pPr>
            <a:endParaRPr/>
          </a:p>
        </p:txBody>
      </p:sp>
      <p:sp>
        <p:nvSpPr>
          <p:cNvPr id="175" name="Google Shape;17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4086120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Carly</a:t>
            </a:r>
            <a:endParaRPr/>
          </a:p>
        </p:txBody>
      </p:sp>
      <p:sp>
        <p:nvSpPr>
          <p:cNvPr id="181" name="Google Shape;18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Carly</a:t>
            </a:r>
            <a:endParaRPr/>
          </a:p>
        </p:txBody>
      </p:sp>
      <p:sp>
        <p:nvSpPr>
          <p:cNvPr id="188" name="Google Shape;18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Carly</a:t>
            </a:r>
            <a:endParaRPr/>
          </a:p>
        </p:txBody>
      </p:sp>
      <p:sp>
        <p:nvSpPr>
          <p:cNvPr id="195" name="Google Shape;1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Carly</a:t>
            </a:r>
            <a:endParaRPr/>
          </a:p>
        </p:txBody>
      </p:sp>
      <p:sp>
        <p:nvSpPr>
          <p:cNvPr id="202" name="Google Shape;20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Carly</a:t>
            </a:r>
            <a:endParaRPr/>
          </a:p>
        </p:txBody>
      </p:sp>
      <p:sp>
        <p:nvSpPr>
          <p:cNvPr id="209" name="Google Shape;20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Carly</a:t>
            </a:r>
            <a:endParaRPr/>
          </a:p>
        </p:txBody>
      </p:sp>
      <p:sp>
        <p:nvSpPr>
          <p:cNvPr id="216" name="Google Shape;21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Mary</a:t>
            </a:r>
            <a:endParaRPr/>
          </a:p>
        </p:txBody>
      </p:sp>
      <p:sp>
        <p:nvSpPr>
          <p:cNvPr id="250" name="Google Shape;25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Mary</a:t>
            </a:r>
            <a:endParaRPr/>
          </a:p>
        </p:txBody>
      </p:sp>
      <p:sp>
        <p:nvSpPr>
          <p:cNvPr id="257" name="Google Shape;25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Mary</a:t>
            </a:r>
            <a:endParaRPr/>
          </a:p>
        </p:txBody>
      </p:sp>
      <p:sp>
        <p:nvSpPr>
          <p:cNvPr id="264" name="Google Shape;26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James</a:t>
            </a:r>
            <a:endParaRPr/>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Mary</a:t>
            </a:r>
            <a:endParaRPr/>
          </a:p>
        </p:txBody>
      </p:sp>
      <p:sp>
        <p:nvSpPr>
          <p:cNvPr id="250" name="Google Shape;25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556779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Mary</a:t>
            </a:r>
            <a:endParaRPr/>
          </a:p>
        </p:txBody>
      </p:sp>
      <p:sp>
        <p:nvSpPr>
          <p:cNvPr id="292" name="Google Shape;29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Carly</a:t>
            </a:r>
            <a:endParaRPr/>
          </a:p>
        </p:txBody>
      </p:sp>
      <p:sp>
        <p:nvSpPr>
          <p:cNvPr id="327" name="Google Shape;32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James</a:t>
            </a:r>
            <a:endParaRPr/>
          </a:p>
        </p:txBody>
      </p:sp>
      <p:sp>
        <p:nvSpPr>
          <p:cNvPr id="119" name="Google Shape;1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James</a:t>
            </a:r>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James</a:t>
            </a:r>
            <a:endParaRPr/>
          </a:p>
        </p:txBody>
      </p:sp>
      <p:sp>
        <p:nvSpPr>
          <p:cNvPr id="140" name="Google Shape;14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Carly – lead discussion 5 min</a:t>
            </a:r>
            <a:endParaRPr/>
          </a:p>
          <a:p>
            <a:pPr marL="0" lvl="0" indent="0" algn="l" rtl="0">
              <a:spcBef>
                <a:spcPts val="0"/>
              </a:spcBef>
              <a:spcAft>
                <a:spcPts val="0"/>
              </a:spcAft>
              <a:buNone/>
            </a:pPr>
            <a:endParaRPr/>
          </a:p>
          <a:p>
            <a:pPr marL="342900" lvl="0" indent="-342900" algn="l" rtl="0">
              <a:spcBef>
                <a:spcPts val="0"/>
              </a:spcBef>
              <a:spcAft>
                <a:spcPts val="0"/>
              </a:spcAft>
              <a:buClr>
                <a:schemeClr val="dk1"/>
              </a:buClr>
              <a:buSzPts val="1200"/>
              <a:buFont typeface="Arial"/>
              <a:buChar char="•"/>
            </a:pPr>
            <a:r>
              <a:rPr lang="en-US"/>
              <a:t>Consider the meaning of work for YOU</a:t>
            </a:r>
            <a:endParaRPr/>
          </a:p>
          <a:p>
            <a:pPr marL="342900" lvl="0" indent="-342900" algn="l" rtl="0">
              <a:spcBef>
                <a:spcPts val="0"/>
              </a:spcBef>
              <a:spcAft>
                <a:spcPts val="0"/>
              </a:spcAft>
              <a:buClr>
                <a:schemeClr val="dk1"/>
              </a:buClr>
              <a:buSzPts val="1200"/>
              <a:buFont typeface="Arial"/>
              <a:buChar char="•"/>
            </a:pPr>
            <a:r>
              <a:rPr lang="en-US"/>
              <a:t>How might this be different for your students with IDD?</a:t>
            </a:r>
            <a:endParaRPr/>
          </a:p>
          <a:p>
            <a:pPr marL="0" lvl="0" indent="0" algn="l" rtl="0">
              <a:spcBef>
                <a:spcPts val="0"/>
              </a:spcBef>
              <a:spcAft>
                <a:spcPts val="0"/>
              </a:spcAft>
              <a:buNone/>
            </a:pPr>
            <a:endParaRPr/>
          </a:p>
        </p:txBody>
      </p:sp>
      <p:sp>
        <p:nvSpPr>
          <p:cNvPr id="175" name="Google Shape;17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James</a:t>
            </a:r>
            <a:endParaRPr/>
          </a:p>
        </p:txBody>
      </p:sp>
      <p:sp>
        <p:nvSpPr>
          <p:cNvPr id="140" name="Google Shape;14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363994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Carly – lead discussion 5 min</a:t>
            </a:r>
            <a:endParaRPr/>
          </a:p>
          <a:p>
            <a:pPr marL="0" lvl="0" indent="0" algn="l" rtl="0">
              <a:spcBef>
                <a:spcPts val="0"/>
              </a:spcBef>
              <a:spcAft>
                <a:spcPts val="0"/>
              </a:spcAft>
              <a:buNone/>
            </a:pPr>
            <a:endParaRPr/>
          </a:p>
          <a:p>
            <a:pPr marL="342900" lvl="0" indent="-342900" algn="l" rtl="0">
              <a:spcBef>
                <a:spcPts val="0"/>
              </a:spcBef>
              <a:spcAft>
                <a:spcPts val="0"/>
              </a:spcAft>
              <a:buClr>
                <a:schemeClr val="dk1"/>
              </a:buClr>
              <a:buSzPts val="1200"/>
              <a:buFont typeface="Arial"/>
              <a:buChar char="•"/>
            </a:pPr>
            <a:r>
              <a:rPr lang="en-US"/>
              <a:t>Consider the meaning of work for YOU</a:t>
            </a:r>
            <a:endParaRPr/>
          </a:p>
          <a:p>
            <a:pPr marL="342900" lvl="0" indent="-342900" algn="l" rtl="0">
              <a:spcBef>
                <a:spcPts val="0"/>
              </a:spcBef>
              <a:spcAft>
                <a:spcPts val="0"/>
              </a:spcAft>
              <a:buClr>
                <a:schemeClr val="dk1"/>
              </a:buClr>
              <a:buSzPts val="1200"/>
              <a:buFont typeface="Arial"/>
              <a:buChar char="•"/>
            </a:pPr>
            <a:r>
              <a:rPr lang="en-US"/>
              <a:t>How might this be different for your students with IDD?</a:t>
            </a:r>
            <a:endParaRPr/>
          </a:p>
          <a:p>
            <a:pPr marL="0" lvl="0" indent="0" algn="l" rtl="0">
              <a:spcBef>
                <a:spcPts val="0"/>
              </a:spcBef>
              <a:spcAft>
                <a:spcPts val="0"/>
              </a:spcAft>
              <a:buNone/>
            </a:pPr>
            <a:endParaRPr/>
          </a:p>
        </p:txBody>
      </p:sp>
      <p:sp>
        <p:nvSpPr>
          <p:cNvPr id="175" name="Google Shape;17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684750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James</a:t>
            </a:r>
            <a:endParaRPr/>
          </a:p>
        </p:txBody>
      </p:sp>
      <p:sp>
        <p:nvSpPr>
          <p:cNvPr id="140" name="Google Shape;14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68771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113051"/>
        </a:solidFill>
        <a:effectLst/>
      </p:bgPr>
    </p:bg>
    <p:spTree>
      <p:nvGrpSpPr>
        <p:cNvPr id="1" name="Shape 16"/>
        <p:cNvGrpSpPr/>
        <p:nvPr/>
      </p:nvGrpSpPr>
      <p:grpSpPr>
        <a:xfrm>
          <a:off x="0" y="0"/>
          <a:ext cx="0" cy="0"/>
          <a:chOff x="0" y="0"/>
          <a:chExt cx="0" cy="0"/>
        </a:xfrm>
      </p:grpSpPr>
      <p:sp>
        <p:nvSpPr>
          <p:cNvPr id="17" name="Google Shape;17;p38"/>
          <p:cNvSpPr txBox="1">
            <a:spLocks noGrp="1"/>
          </p:cNvSpPr>
          <p:nvPr>
            <p:ph type="ctrTitle"/>
          </p:nvPr>
        </p:nvSpPr>
        <p:spPr>
          <a:xfrm>
            <a:off x="1261872" y="758952"/>
            <a:ext cx="9418320" cy="4041648"/>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lt1"/>
              </a:buClr>
              <a:buSzPts val="7200"/>
              <a:buFont typeface="Century Schoolbook"/>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8"/>
          <p:cNvSpPr txBox="1">
            <a:spLocks noGrp="1"/>
          </p:cNvSpPr>
          <p:nvPr>
            <p:ph type="subTitle" idx="1"/>
          </p:nvPr>
        </p:nvSpPr>
        <p:spPr>
          <a:xfrm>
            <a:off x="1261872" y="4800600"/>
            <a:ext cx="9418320" cy="1691640"/>
          </a:xfrm>
          <a:prstGeom prst="rect">
            <a:avLst/>
          </a:prstGeom>
          <a:noFill/>
          <a:ln>
            <a:noFill/>
          </a:ln>
        </p:spPr>
        <p:txBody>
          <a:bodyPr spcFirstLastPara="1" wrap="square" lIns="91425" tIns="45700" rIns="91425" bIns="45700" anchor="t" anchorCtr="0">
            <a:normAutofit/>
          </a:bodyPr>
          <a:lstStyle>
            <a:lvl1pPr lvl="0" algn="l">
              <a:lnSpc>
                <a:spcPct val="95000"/>
              </a:lnSpc>
              <a:spcBef>
                <a:spcPts val="1400"/>
              </a:spcBef>
              <a:spcAft>
                <a:spcPts val="0"/>
              </a:spcAft>
              <a:buSzPts val="1760"/>
              <a:buNone/>
              <a:defRPr sz="2200">
                <a:solidFill>
                  <a:srgbClr val="BFBFBF"/>
                </a:solidFill>
              </a:defRPr>
            </a:lvl1pPr>
            <a:lvl2pPr lvl="1" algn="ctr">
              <a:lnSpc>
                <a:spcPct val="90000"/>
              </a:lnSpc>
              <a:spcBef>
                <a:spcPts val="300"/>
              </a:spcBef>
              <a:spcAft>
                <a:spcPts val="0"/>
              </a:spcAft>
              <a:buSzPts val="2200"/>
              <a:buNone/>
              <a:defRPr sz="2200"/>
            </a:lvl2pPr>
            <a:lvl3pPr lvl="2" algn="ctr">
              <a:lnSpc>
                <a:spcPct val="90000"/>
              </a:lnSpc>
              <a:spcBef>
                <a:spcPts val="300"/>
              </a:spcBef>
              <a:spcAft>
                <a:spcPts val="0"/>
              </a:spcAft>
              <a:buSzPts val="2200"/>
              <a:buNone/>
              <a:defRPr sz="22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a:endParaRPr/>
          </a:p>
        </p:txBody>
      </p:sp>
      <p:sp>
        <p:nvSpPr>
          <p:cNvPr id="19" name="Google Shape;19;p38"/>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8"/>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8"/>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1pPr>
            <a:lvl2pPr marL="0" lvl="1"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2pPr>
            <a:lvl3pPr marL="0" lvl="2"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3pPr>
            <a:lvl4pPr marL="0" lvl="3"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4pPr>
            <a:lvl5pPr marL="0" lvl="4"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5pPr>
            <a:lvl6pPr marL="0" lvl="5"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6pPr>
            <a:lvl7pPr marL="0" lvl="6"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7pPr>
            <a:lvl8pPr marL="0" lvl="7"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8pPr>
            <a:lvl9pPr marL="0" lvl="8"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22" name="Google Shape;22;p38"/>
          <p:cNvSpPr/>
          <p:nvPr/>
        </p:nvSpPr>
        <p:spPr>
          <a:xfrm>
            <a:off x="0" y="0"/>
            <a:ext cx="4572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46"/>
          <p:cNvSpPr/>
          <p:nvPr/>
        </p:nvSpPr>
        <p:spPr>
          <a:xfrm>
            <a:off x="0" y="5105400"/>
            <a:ext cx="11292840" cy="1752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6"/>
          <p:cNvSpPr txBox="1">
            <a:spLocks noGrp="1"/>
          </p:cNvSpPr>
          <p:nvPr>
            <p:ph type="title"/>
          </p:nvPr>
        </p:nvSpPr>
        <p:spPr>
          <a:xfrm>
            <a:off x="914400" y="5257800"/>
            <a:ext cx="9982200" cy="914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800"/>
              <a:buFont typeface="Century Schoolbook"/>
              <a:buNone/>
              <a:defRPr sz="2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6"/>
          <p:cNvSpPr>
            <a:spLocks noGrp="1"/>
          </p:cNvSpPr>
          <p:nvPr>
            <p:ph type="pic" idx="2"/>
          </p:nvPr>
        </p:nvSpPr>
        <p:spPr>
          <a:xfrm>
            <a:off x="0" y="0"/>
            <a:ext cx="11292840" cy="5128923"/>
          </a:xfrm>
          <a:prstGeom prst="rect">
            <a:avLst/>
          </a:prstGeom>
          <a:solidFill>
            <a:schemeClr val="accent1"/>
          </a:solidFill>
          <a:ln>
            <a:noFill/>
          </a:ln>
        </p:spPr>
        <p:txBody>
          <a:bodyPr spcFirstLastPara="1" wrap="square" lIns="91425" tIns="45700" rIns="91425" bIns="45700" anchor="t" anchorCtr="0">
            <a:normAutofit/>
          </a:bodyPr>
          <a:lstStyle>
            <a:lvl1pPr marR="0" lvl="0" algn="l" rtl="0">
              <a:lnSpc>
                <a:spcPct val="95000"/>
              </a:lnSpc>
              <a:spcBef>
                <a:spcPts val="1400"/>
              </a:spcBef>
              <a:spcAft>
                <a:spcPts val="0"/>
              </a:spcAft>
              <a:buClr>
                <a:schemeClr val="accent1"/>
              </a:buClr>
              <a:buSzPts val="2560"/>
              <a:buFont typeface="Arial"/>
              <a:buNone/>
              <a:defRPr sz="3200" b="0" i="0" u="none" strike="noStrike" cap="none">
                <a:solidFill>
                  <a:schemeClr val="lt1"/>
                </a:solidFill>
                <a:latin typeface="Century Schoolbook"/>
                <a:ea typeface="Century Schoolbook"/>
                <a:cs typeface="Century Schoolbook"/>
                <a:sym typeface="Century Schoolbook"/>
              </a:defRPr>
            </a:lvl1pPr>
            <a:lvl2pPr marR="0" lvl="1" algn="l" rtl="0">
              <a:lnSpc>
                <a:spcPct val="90000"/>
              </a:lnSpc>
              <a:spcBef>
                <a:spcPts val="300"/>
              </a:spcBef>
              <a:spcAft>
                <a:spcPts val="0"/>
              </a:spcAft>
              <a:buClr>
                <a:schemeClr val="accent1"/>
              </a:buClr>
              <a:buSzPts val="2800"/>
              <a:buFont typeface="Noto Sans Symbols"/>
              <a:buNone/>
              <a:defRPr sz="2800" b="0" i="0" u="none" strike="noStrike" cap="none">
                <a:solidFill>
                  <a:srgbClr val="262626"/>
                </a:solidFill>
                <a:latin typeface="Century Schoolbook"/>
                <a:ea typeface="Century Schoolbook"/>
                <a:cs typeface="Century Schoolbook"/>
                <a:sym typeface="Century Schoolbook"/>
              </a:defRPr>
            </a:lvl2pPr>
            <a:lvl3pPr marR="0" lvl="2" algn="l" rtl="0">
              <a:lnSpc>
                <a:spcPct val="90000"/>
              </a:lnSpc>
              <a:spcBef>
                <a:spcPts val="300"/>
              </a:spcBef>
              <a:spcAft>
                <a:spcPts val="0"/>
              </a:spcAft>
              <a:buClr>
                <a:schemeClr val="accent1"/>
              </a:buClr>
              <a:buSzPts val="2400"/>
              <a:buFont typeface="Noto Sans Symbols"/>
              <a:buNone/>
              <a:defRPr sz="2400" b="0" i="0" u="none" strike="noStrike" cap="none">
                <a:solidFill>
                  <a:srgbClr val="262626"/>
                </a:solidFill>
                <a:latin typeface="Century Schoolbook"/>
                <a:ea typeface="Century Schoolbook"/>
                <a:cs typeface="Century Schoolbook"/>
                <a:sym typeface="Century Schoolbook"/>
              </a:defRPr>
            </a:lvl3pPr>
            <a:lvl4pPr marR="0" lvl="3" algn="l" rtl="0">
              <a:lnSpc>
                <a:spcPct val="90000"/>
              </a:lnSpc>
              <a:spcBef>
                <a:spcPts val="300"/>
              </a:spcBef>
              <a:spcAft>
                <a:spcPts val="0"/>
              </a:spcAft>
              <a:buClr>
                <a:schemeClr val="accent1"/>
              </a:buClr>
              <a:buSzPts val="2000"/>
              <a:buFont typeface="Noto Sans Symbols"/>
              <a:buNone/>
              <a:defRPr sz="2000" b="0" i="0" u="none" strike="noStrike" cap="none">
                <a:solidFill>
                  <a:srgbClr val="262626"/>
                </a:solidFill>
                <a:latin typeface="Century Schoolbook"/>
                <a:ea typeface="Century Schoolbook"/>
                <a:cs typeface="Century Schoolbook"/>
                <a:sym typeface="Century Schoolbook"/>
              </a:defRPr>
            </a:lvl4pPr>
            <a:lvl5pPr marR="0" lvl="4" algn="l" rtl="0">
              <a:lnSpc>
                <a:spcPct val="90000"/>
              </a:lnSpc>
              <a:spcBef>
                <a:spcPts val="300"/>
              </a:spcBef>
              <a:spcAft>
                <a:spcPts val="0"/>
              </a:spcAft>
              <a:buClr>
                <a:schemeClr val="accent1"/>
              </a:buClr>
              <a:buSzPts val="2000"/>
              <a:buFont typeface="Noto Sans Symbols"/>
              <a:buNone/>
              <a:defRPr sz="2000" b="0" i="0" u="none" strike="noStrike" cap="none">
                <a:solidFill>
                  <a:srgbClr val="262626"/>
                </a:solidFill>
                <a:latin typeface="Century Schoolbook"/>
                <a:ea typeface="Century Schoolbook"/>
                <a:cs typeface="Century Schoolbook"/>
                <a:sym typeface="Century Schoolbook"/>
              </a:defRPr>
            </a:lvl5pPr>
            <a:lvl6pPr marR="0" lvl="5" algn="l" rtl="0">
              <a:lnSpc>
                <a:spcPct val="90000"/>
              </a:lnSpc>
              <a:spcBef>
                <a:spcPts val="300"/>
              </a:spcBef>
              <a:spcAft>
                <a:spcPts val="0"/>
              </a:spcAft>
              <a:buClr>
                <a:schemeClr val="accent1"/>
              </a:buClr>
              <a:buSzPts val="2000"/>
              <a:buFont typeface="Noto Sans Symbols"/>
              <a:buNone/>
              <a:defRPr sz="2000" b="0" i="0" u="none" strike="noStrike" cap="none">
                <a:solidFill>
                  <a:srgbClr val="262626"/>
                </a:solidFill>
                <a:latin typeface="Century Schoolbook"/>
                <a:ea typeface="Century Schoolbook"/>
                <a:cs typeface="Century Schoolbook"/>
                <a:sym typeface="Century Schoolbook"/>
              </a:defRPr>
            </a:lvl6pPr>
            <a:lvl7pPr marR="0" lvl="6" algn="l" rtl="0">
              <a:lnSpc>
                <a:spcPct val="90000"/>
              </a:lnSpc>
              <a:spcBef>
                <a:spcPts val="300"/>
              </a:spcBef>
              <a:spcAft>
                <a:spcPts val="0"/>
              </a:spcAft>
              <a:buClr>
                <a:schemeClr val="accent1"/>
              </a:buClr>
              <a:buSzPts val="2000"/>
              <a:buFont typeface="Noto Sans Symbols"/>
              <a:buNone/>
              <a:defRPr sz="2000" b="0" i="0" u="none" strike="noStrike" cap="none">
                <a:solidFill>
                  <a:srgbClr val="262626"/>
                </a:solidFill>
                <a:latin typeface="Century Schoolbook"/>
                <a:ea typeface="Century Schoolbook"/>
                <a:cs typeface="Century Schoolbook"/>
                <a:sym typeface="Century Schoolbook"/>
              </a:defRPr>
            </a:lvl7pPr>
            <a:lvl8pPr marR="0" lvl="7" algn="l" rtl="0">
              <a:lnSpc>
                <a:spcPct val="90000"/>
              </a:lnSpc>
              <a:spcBef>
                <a:spcPts val="300"/>
              </a:spcBef>
              <a:spcAft>
                <a:spcPts val="0"/>
              </a:spcAft>
              <a:buClr>
                <a:schemeClr val="accent1"/>
              </a:buClr>
              <a:buSzPts val="2000"/>
              <a:buFont typeface="Noto Sans Symbols"/>
              <a:buNone/>
              <a:defRPr sz="2000" b="0" i="0" u="none" strike="noStrike" cap="none">
                <a:solidFill>
                  <a:srgbClr val="262626"/>
                </a:solidFill>
                <a:latin typeface="Century Schoolbook"/>
                <a:ea typeface="Century Schoolbook"/>
                <a:cs typeface="Century Schoolbook"/>
                <a:sym typeface="Century Schoolbook"/>
              </a:defRPr>
            </a:lvl8pPr>
            <a:lvl9pPr marR="0" lvl="8" algn="l" rtl="0">
              <a:lnSpc>
                <a:spcPct val="90000"/>
              </a:lnSpc>
              <a:spcBef>
                <a:spcPts val="300"/>
              </a:spcBef>
              <a:spcAft>
                <a:spcPts val="300"/>
              </a:spcAft>
              <a:buClr>
                <a:schemeClr val="accent1"/>
              </a:buClr>
              <a:buSzPts val="2000"/>
              <a:buFont typeface="Noto Sans Symbols"/>
              <a:buNone/>
              <a:defRPr sz="20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86" name="Google Shape;86;p46"/>
          <p:cNvSpPr txBox="1">
            <a:spLocks noGrp="1"/>
          </p:cNvSpPr>
          <p:nvPr>
            <p:ph type="body" idx="1"/>
          </p:nvPr>
        </p:nvSpPr>
        <p:spPr>
          <a:xfrm>
            <a:off x="914400" y="6108589"/>
            <a:ext cx="9982200" cy="59701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040"/>
              <a:buNone/>
              <a:defRPr sz="1300">
                <a:solidFill>
                  <a:srgbClr val="D8D8D8"/>
                </a:solidFill>
              </a:defRPr>
            </a:lvl1pPr>
            <a:lvl2pPr marL="914400" lvl="1" indent="-228600" algn="l">
              <a:lnSpc>
                <a:spcPct val="90000"/>
              </a:lnSpc>
              <a:spcBef>
                <a:spcPts val="300"/>
              </a:spcBef>
              <a:spcAft>
                <a:spcPts val="0"/>
              </a:spcAft>
              <a:buSzPts val="1200"/>
              <a:buNone/>
              <a:defRPr sz="1200"/>
            </a:lvl2pPr>
            <a:lvl3pPr marL="1371600" lvl="2" indent="-228600" algn="l">
              <a:lnSpc>
                <a:spcPct val="90000"/>
              </a:lnSpc>
              <a:spcBef>
                <a:spcPts val="300"/>
              </a:spcBef>
              <a:spcAft>
                <a:spcPts val="0"/>
              </a:spcAft>
              <a:buSzPts val="1000"/>
              <a:buNone/>
              <a:defRPr sz="1000"/>
            </a:lvl3pPr>
            <a:lvl4pPr marL="1828800" lvl="3" indent="-228600" algn="l">
              <a:lnSpc>
                <a:spcPct val="90000"/>
              </a:lnSpc>
              <a:spcBef>
                <a:spcPts val="300"/>
              </a:spcBef>
              <a:spcAft>
                <a:spcPts val="0"/>
              </a:spcAft>
              <a:buSzPts val="900"/>
              <a:buNone/>
              <a:defRPr sz="900"/>
            </a:lvl4pPr>
            <a:lvl5pPr marL="2286000" lvl="4" indent="-228600" algn="l">
              <a:lnSpc>
                <a:spcPct val="90000"/>
              </a:lnSpc>
              <a:spcBef>
                <a:spcPts val="300"/>
              </a:spcBef>
              <a:spcAft>
                <a:spcPts val="0"/>
              </a:spcAft>
              <a:buSzPts val="900"/>
              <a:buNone/>
              <a:defRPr sz="900"/>
            </a:lvl5pPr>
            <a:lvl6pPr marL="2743200" lvl="5" indent="-228600" algn="l">
              <a:lnSpc>
                <a:spcPct val="90000"/>
              </a:lnSpc>
              <a:spcBef>
                <a:spcPts val="300"/>
              </a:spcBef>
              <a:spcAft>
                <a:spcPts val="0"/>
              </a:spcAft>
              <a:buSzPts val="900"/>
              <a:buNone/>
              <a:defRPr sz="900"/>
            </a:lvl6pPr>
            <a:lvl7pPr marL="3200400" lvl="6" indent="-228600" algn="l">
              <a:lnSpc>
                <a:spcPct val="90000"/>
              </a:lnSpc>
              <a:spcBef>
                <a:spcPts val="300"/>
              </a:spcBef>
              <a:spcAft>
                <a:spcPts val="0"/>
              </a:spcAft>
              <a:buSzPts val="900"/>
              <a:buNone/>
              <a:defRPr sz="900"/>
            </a:lvl7pPr>
            <a:lvl8pPr marL="3657600" lvl="7" indent="-228600" algn="l">
              <a:lnSpc>
                <a:spcPct val="90000"/>
              </a:lnSpc>
              <a:spcBef>
                <a:spcPts val="300"/>
              </a:spcBef>
              <a:spcAft>
                <a:spcPts val="0"/>
              </a:spcAft>
              <a:buSzPts val="900"/>
              <a:buNone/>
              <a:defRPr sz="900"/>
            </a:lvl8pPr>
            <a:lvl9pPr marL="4114800" lvl="8" indent="-228600" algn="l">
              <a:lnSpc>
                <a:spcPct val="90000"/>
              </a:lnSpc>
              <a:spcBef>
                <a:spcPts val="300"/>
              </a:spcBef>
              <a:spcAft>
                <a:spcPts val="300"/>
              </a:spcAft>
              <a:buSzPts val="900"/>
              <a:buNone/>
              <a:defRPr sz="900"/>
            </a:lvl9pPr>
          </a:lstStyle>
          <a:p>
            <a:endParaRPr/>
          </a:p>
        </p:txBody>
      </p:sp>
      <p:sp>
        <p:nvSpPr>
          <p:cNvPr id="87" name="Google Shape;87;p46"/>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6"/>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6"/>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47"/>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47"/>
          <p:cNvSpPr txBox="1">
            <a:spLocks noGrp="1"/>
          </p:cNvSpPr>
          <p:nvPr>
            <p:ph type="body" idx="1"/>
          </p:nvPr>
        </p:nvSpPr>
        <p:spPr>
          <a:xfrm rot="5400000">
            <a:off x="3383884" y="-293211"/>
            <a:ext cx="4351337" cy="8595360"/>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a:lvl1pPr>
            <a:lvl2pPr marL="914400" lvl="1" indent="-342900" algn="l">
              <a:lnSpc>
                <a:spcPct val="90000"/>
              </a:lnSpc>
              <a:spcBef>
                <a:spcPts val="30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93" name="Google Shape;93;p47"/>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7"/>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7"/>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48"/>
          <p:cNvSpPr txBox="1">
            <a:spLocks noGrp="1"/>
          </p:cNvSpPr>
          <p:nvPr>
            <p:ph type="title"/>
          </p:nvPr>
        </p:nvSpPr>
        <p:spPr>
          <a:xfrm rot="5400000">
            <a:off x="6938169" y="2091531"/>
            <a:ext cx="5897562" cy="2476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48"/>
          <p:cNvSpPr txBox="1">
            <a:spLocks noGrp="1"/>
          </p:cNvSpPr>
          <p:nvPr>
            <p:ph type="body" idx="1"/>
          </p:nvPr>
        </p:nvSpPr>
        <p:spPr>
          <a:xfrm rot="5400000">
            <a:off x="1680369" y="-537369"/>
            <a:ext cx="5897562" cy="7734300"/>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a:lvl1pPr>
            <a:lvl2pPr marL="914400" lvl="1" indent="-342900" algn="l">
              <a:lnSpc>
                <a:spcPct val="90000"/>
              </a:lnSpc>
              <a:spcBef>
                <a:spcPts val="30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99" name="Google Shape;99;p48"/>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8"/>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8"/>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39"/>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9"/>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a:lvl1pPr>
            <a:lvl2pPr marL="914400" lvl="1" indent="-342900" algn="l">
              <a:lnSpc>
                <a:spcPct val="90000"/>
              </a:lnSpc>
              <a:spcBef>
                <a:spcPts val="30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33" name="Google Shape;33;p39"/>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9"/>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9"/>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1261872" y="758952"/>
            <a:ext cx="9418320" cy="4041648"/>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7200"/>
              <a:buFont typeface="Century Schoolbook"/>
              <a:buNone/>
              <a:defRPr sz="7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0"/>
          <p:cNvSpPr txBox="1">
            <a:spLocks noGrp="1"/>
          </p:cNvSpPr>
          <p:nvPr>
            <p:ph type="body" idx="1"/>
          </p:nvPr>
        </p:nvSpPr>
        <p:spPr>
          <a:xfrm>
            <a:off x="1261872" y="4800600"/>
            <a:ext cx="9418320" cy="1691640"/>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400"/>
              </a:spcBef>
              <a:spcAft>
                <a:spcPts val="0"/>
              </a:spcAft>
              <a:buSzPts val="1760"/>
              <a:buNone/>
              <a:defRPr sz="2200">
                <a:solidFill>
                  <a:srgbClr val="595959"/>
                </a:solidFill>
              </a:defRPr>
            </a:lvl1pPr>
            <a:lvl2pPr marL="914400" lvl="1" indent="-228600" algn="l">
              <a:lnSpc>
                <a:spcPct val="90000"/>
              </a:lnSpc>
              <a:spcBef>
                <a:spcPts val="300"/>
              </a:spcBef>
              <a:spcAft>
                <a:spcPts val="0"/>
              </a:spcAft>
              <a:buSzPts val="1800"/>
              <a:buNone/>
              <a:defRPr sz="1800">
                <a:solidFill>
                  <a:srgbClr val="888888"/>
                </a:solidFill>
              </a:defRPr>
            </a:lvl2pPr>
            <a:lvl3pPr marL="1371600" lvl="2" indent="-228600" algn="l">
              <a:lnSpc>
                <a:spcPct val="90000"/>
              </a:lnSpc>
              <a:spcBef>
                <a:spcPts val="300"/>
              </a:spcBef>
              <a:spcAft>
                <a:spcPts val="0"/>
              </a:spcAft>
              <a:buSzPts val="1600"/>
              <a:buNone/>
              <a:defRPr sz="1600">
                <a:solidFill>
                  <a:srgbClr val="888888"/>
                </a:solidFill>
              </a:defRPr>
            </a:lvl3pPr>
            <a:lvl4pPr marL="1828800" lvl="3" indent="-228600" algn="l">
              <a:lnSpc>
                <a:spcPct val="90000"/>
              </a:lnSpc>
              <a:spcBef>
                <a:spcPts val="300"/>
              </a:spcBef>
              <a:spcAft>
                <a:spcPts val="0"/>
              </a:spcAft>
              <a:buSzPts val="1400"/>
              <a:buNone/>
              <a:defRPr sz="1400">
                <a:solidFill>
                  <a:srgbClr val="888888"/>
                </a:solidFill>
              </a:defRPr>
            </a:lvl4pPr>
            <a:lvl5pPr marL="2286000" lvl="4" indent="-228600" algn="l">
              <a:lnSpc>
                <a:spcPct val="90000"/>
              </a:lnSpc>
              <a:spcBef>
                <a:spcPts val="300"/>
              </a:spcBef>
              <a:spcAft>
                <a:spcPts val="0"/>
              </a:spcAft>
              <a:buSzPts val="1400"/>
              <a:buNone/>
              <a:defRPr sz="1400">
                <a:solidFill>
                  <a:srgbClr val="888888"/>
                </a:solidFill>
              </a:defRPr>
            </a:lvl5pPr>
            <a:lvl6pPr marL="2743200" lvl="5" indent="-228600" algn="l">
              <a:lnSpc>
                <a:spcPct val="90000"/>
              </a:lnSpc>
              <a:spcBef>
                <a:spcPts val="300"/>
              </a:spcBef>
              <a:spcAft>
                <a:spcPts val="0"/>
              </a:spcAft>
              <a:buSzPts val="1400"/>
              <a:buNone/>
              <a:defRPr sz="1400">
                <a:solidFill>
                  <a:srgbClr val="888888"/>
                </a:solidFill>
              </a:defRPr>
            </a:lvl6pPr>
            <a:lvl7pPr marL="3200400" lvl="6" indent="-228600" algn="l">
              <a:lnSpc>
                <a:spcPct val="90000"/>
              </a:lnSpc>
              <a:spcBef>
                <a:spcPts val="300"/>
              </a:spcBef>
              <a:spcAft>
                <a:spcPts val="0"/>
              </a:spcAft>
              <a:buSzPts val="1400"/>
              <a:buNone/>
              <a:defRPr sz="1400">
                <a:solidFill>
                  <a:srgbClr val="888888"/>
                </a:solidFill>
              </a:defRPr>
            </a:lvl7pPr>
            <a:lvl8pPr marL="3657600" lvl="7" indent="-228600" algn="l">
              <a:lnSpc>
                <a:spcPct val="90000"/>
              </a:lnSpc>
              <a:spcBef>
                <a:spcPts val="300"/>
              </a:spcBef>
              <a:spcAft>
                <a:spcPts val="0"/>
              </a:spcAft>
              <a:buSzPts val="1400"/>
              <a:buNone/>
              <a:defRPr sz="1400">
                <a:solidFill>
                  <a:srgbClr val="888888"/>
                </a:solidFill>
              </a:defRPr>
            </a:lvl8pPr>
            <a:lvl9pPr marL="4114800" lvl="8" indent="-228600" algn="l">
              <a:lnSpc>
                <a:spcPct val="90000"/>
              </a:lnSpc>
              <a:spcBef>
                <a:spcPts val="300"/>
              </a:spcBef>
              <a:spcAft>
                <a:spcPts val="300"/>
              </a:spcAft>
              <a:buSzPts val="1400"/>
              <a:buNone/>
              <a:defRPr sz="1400">
                <a:solidFill>
                  <a:srgbClr val="888888"/>
                </a:solidFill>
              </a:defRPr>
            </a:lvl9pPr>
          </a:lstStyle>
          <a:p>
            <a:endParaRPr/>
          </a:p>
        </p:txBody>
      </p:sp>
      <p:sp>
        <p:nvSpPr>
          <p:cNvPr id="39" name="Google Shape;39;p40"/>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0"/>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0"/>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2" name="Google Shape;42;p40"/>
          <p:cNvSpPr/>
          <p:nvPr/>
        </p:nvSpPr>
        <p:spPr>
          <a:xfrm>
            <a:off x="0" y="0"/>
            <a:ext cx="4572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113051"/>
        </a:solidFill>
        <a:effectLst/>
      </p:bgPr>
    </p:bg>
    <p:spTree>
      <p:nvGrpSpPr>
        <p:cNvPr id="1" name="Shape 43"/>
        <p:cNvGrpSpPr/>
        <p:nvPr/>
      </p:nvGrpSpPr>
      <p:grpSpPr>
        <a:xfrm>
          <a:off x="0" y="0"/>
          <a:ext cx="0" cy="0"/>
          <a:chOff x="0" y="0"/>
          <a:chExt cx="0" cy="0"/>
        </a:xfrm>
      </p:grpSpPr>
      <p:sp>
        <p:nvSpPr>
          <p:cNvPr id="44" name="Google Shape;44;p37"/>
          <p:cNvSpPr txBox="1">
            <a:spLocks noGrp="1"/>
          </p:cNvSpPr>
          <p:nvPr>
            <p:ph type="ctrTitle"/>
          </p:nvPr>
        </p:nvSpPr>
        <p:spPr>
          <a:xfrm>
            <a:off x="1261872" y="758952"/>
            <a:ext cx="9418320" cy="4041648"/>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lt1"/>
              </a:buClr>
              <a:buSzPts val="7200"/>
              <a:buFont typeface="Century Schoolbook"/>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7"/>
          <p:cNvSpPr txBox="1">
            <a:spLocks noGrp="1"/>
          </p:cNvSpPr>
          <p:nvPr>
            <p:ph type="subTitle" idx="1"/>
          </p:nvPr>
        </p:nvSpPr>
        <p:spPr>
          <a:xfrm>
            <a:off x="1261872" y="4800600"/>
            <a:ext cx="9418320" cy="1691640"/>
          </a:xfrm>
          <a:prstGeom prst="rect">
            <a:avLst/>
          </a:prstGeom>
          <a:noFill/>
          <a:ln>
            <a:noFill/>
          </a:ln>
        </p:spPr>
        <p:txBody>
          <a:bodyPr spcFirstLastPara="1" wrap="square" lIns="91425" tIns="45700" rIns="91425" bIns="45700" anchor="t" anchorCtr="0">
            <a:normAutofit/>
          </a:bodyPr>
          <a:lstStyle>
            <a:lvl1pPr lvl="0" algn="l">
              <a:lnSpc>
                <a:spcPct val="95000"/>
              </a:lnSpc>
              <a:spcBef>
                <a:spcPts val="1400"/>
              </a:spcBef>
              <a:spcAft>
                <a:spcPts val="0"/>
              </a:spcAft>
              <a:buSzPts val="1760"/>
              <a:buNone/>
              <a:defRPr sz="2200">
                <a:solidFill>
                  <a:srgbClr val="BFBFBF"/>
                </a:solidFill>
              </a:defRPr>
            </a:lvl1pPr>
            <a:lvl2pPr lvl="1" algn="ctr">
              <a:lnSpc>
                <a:spcPct val="90000"/>
              </a:lnSpc>
              <a:spcBef>
                <a:spcPts val="300"/>
              </a:spcBef>
              <a:spcAft>
                <a:spcPts val="0"/>
              </a:spcAft>
              <a:buSzPts val="2200"/>
              <a:buNone/>
              <a:defRPr sz="2200"/>
            </a:lvl2pPr>
            <a:lvl3pPr lvl="2" algn="ctr">
              <a:lnSpc>
                <a:spcPct val="90000"/>
              </a:lnSpc>
              <a:spcBef>
                <a:spcPts val="300"/>
              </a:spcBef>
              <a:spcAft>
                <a:spcPts val="0"/>
              </a:spcAft>
              <a:buSzPts val="2200"/>
              <a:buNone/>
              <a:defRPr sz="22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a:endParaRPr/>
          </a:p>
        </p:txBody>
      </p:sp>
      <p:sp>
        <p:nvSpPr>
          <p:cNvPr id="46" name="Google Shape;46;p37"/>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7"/>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7"/>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1pPr>
            <a:lvl2pPr marL="0" lvl="1"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2pPr>
            <a:lvl3pPr marL="0" lvl="2"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3pPr>
            <a:lvl4pPr marL="0" lvl="3"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4pPr>
            <a:lvl5pPr marL="0" lvl="4"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5pPr>
            <a:lvl6pPr marL="0" lvl="5"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6pPr>
            <a:lvl7pPr marL="0" lvl="6"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7pPr>
            <a:lvl8pPr marL="0" lvl="7"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8pPr>
            <a:lvl9pPr marL="0" lvl="8"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49" name="Google Shape;49;p37"/>
          <p:cNvSpPr/>
          <p:nvPr/>
        </p:nvSpPr>
        <p:spPr>
          <a:xfrm>
            <a:off x="0" y="0"/>
            <a:ext cx="4572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41"/>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1"/>
          <p:cNvSpPr txBox="1">
            <a:spLocks noGrp="1"/>
          </p:cNvSpPr>
          <p:nvPr>
            <p:ph type="body" idx="1"/>
          </p:nvPr>
        </p:nvSpPr>
        <p:spPr>
          <a:xfrm>
            <a:off x="1261872" y="1828800"/>
            <a:ext cx="4480560" cy="4351337"/>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sz="1800"/>
            </a:lvl1pPr>
            <a:lvl2pPr marL="914400" lvl="1" indent="-330200" algn="l">
              <a:lnSpc>
                <a:spcPct val="90000"/>
              </a:lnSpc>
              <a:spcBef>
                <a:spcPts val="300"/>
              </a:spcBef>
              <a:spcAft>
                <a:spcPts val="0"/>
              </a:spcAft>
              <a:buSzPts val="1600"/>
              <a:buChar char="●"/>
              <a:defRPr sz="1600"/>
            </a:lvl2pPr>
            <a:lvl3pPr marL="1371600" lvl="2" indent="-317500" algn="l">
              <a:lnSpc>
                <a:spcPct val="90000"/>
              </a:lnSpc>
              <a:spcBef>
                <a:spcPts val="300"/>
              </a:spcBef>
              <a:spcAft>
                <a:spcPts val="0"/>
              </a:spcAft>
              <a:buSzPts val="1400"/>
              <a:buChar char="●"/>
              <a:defRPr sz="14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53" name="Google Shape;53;p41"/>
          <p:cNvSpPr txBox="1">
            <a:spLocks noGrp="1"/>
          </p:cNvSpPr>
          <p:nvPr>
            <p:ph type="body" idx="2"/>
          </p:nvPr>
        </p:nvSpPr>
        <p:spPr>
          <a:xfrm>
            <a:off x="6126480" y="1828800"/>
            <a:ext cx="4480560" cy="4351337"/>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sz="1800"/>
            </a:lvl1pPr>
            <a:lvl2pPr marL="914400" lvl="1" indent="-330200" algn="l">
              <a:lnSpc>
                <a:spcPct val="90000"/>
              </a:lnSpc>
              <a:spcBef>
                <a:spcPts val="300"/>
              </a:spcBef>
              <a:spcAft>
                <a:spcPts val="0"/>
              </a:spcAft>
              <a:buSzPts val="1600"/>
              <a:buChar char="●"/>
              <a:defRPr sz="1600"/>
            </a:lvl2pPr>
            <a:lvl3pPr marL="1371600" lvl="2" indent="-317500" algn="l">
              <a:lnSpc>
                <a:spcPct val="90000"/>
              </a:lnSpc>
              <a:spcBef>
                <a:spcPts val="300"/>
              </a:spcBef>
              <a:spcAft>
                <a:spcPts val="0"/>
              </a:spcAft>
              <a:buSzPts val="1400"/>
              <a:buChar char="●"/>
              <a:defRPr sz="14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54" name="Google Shape;54;p41"/>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1"/>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1"/>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42"/>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2"/>
          <p:cNvSpPr txBox="1">
            <a:spLocks noGrp="1"/>
          </p:cNvSpPr>
          <p:nvPr>
            <p:ph type="body" idx="1"/>
          </p:nvPr>
        </p:nvSpPr>
        <p:spPr>
          <a:xfrm>
            <a:off x="1261872" y="1713655"/>
            <a:ext cx="4480560" cy="731520"/>
          </a:xfrm>
          <a:prstGeom prst="rect">
            <a:avLst/>
          </a:prstGeom>
          <a:noFill/>
          <a:ln>
            <a:noFill/>
          </a:ln>
        </p:spPr>
        <p:txBody>
          <a:bodyPr spcFirstLastPara="1" wrap="square" lIns="91425" tIns="45700" rIns="91425" bIns="45700" anchor="b" anchorCtr="0">
            <a:normAutofit/>
          </a:bodyPr>
          <a:lstStyle>
            <a:lvl1pPr marL="457200" lvl="0" indent="-228600" algn="l">
              <a:lnSpc>
                <a:spcPct val="95000"/>
              </a:lnSpc>
              <a:spcBef>
                <a:spcPts val="0"/>
              </a:spcBef>
              <a:spcAft>
                <a:spcPts val="0"/>
              </a:spcAft>
              <a:buSzPts val="1600"/>
              <a:buNone/>
              <a:defRPr sz="2000" b="0">
                <a:solidFill>
                  <a:schemeClr val="dk2"/>
                </a:solidFill>
              </a:defRPr>
            </a:lvl1pPr>
            <a:lvl2pPr marL="914400" lvl="1" indent="-228600" algn="l">
              <a:lnSpc>
                <a:spcPct val="90000"/>
              </a:lnSpc>
              <a:spcBef>
                <a:spcPts val="300"/>
              </a:spcBef>
              <a:spcAft>
                <a:spcPts val="0"/>
              </a:spcAft>
              <a:buSzPts val="2000"/>
              <a:buNone/>
              <a:defRPr sz="2000" b="1"/>
            </a:lvl2pPr>
            <a:lvl3pPr marL="1371600" lvl="2" indent="-228600" algn="l">
              <a:lnSpc>
                <a:spcPct val="90000"/>
              </a:lnSpc>
              <a:spcBef>
                <a:spcPts val="300"/>
              </a:spcBef>
              <a:spcAft>
                <a:spcPts val="0"/>
              </a:spcAft>
              <a:buSzPts val="1800"/>
              <a:buNone/>
              <a:defRPr sz="1800" b="1"/>
            </a:lvl3pPr>
            <a:lvl4pPr marL="1828800" lvl="3" indent="-228600" algn="l">
              <a:lnSpc>
                <a:spcPct val="90000"/>
              </a:lnSpc>
              <a:spcBef>
                <a:spcPts val="300"/>
              </a:spcBef>
              <a:spcAft>
                <a:spcPts val="0"/>
              </a:spcAft>
              <a:buSzPts val="1600"/>
              <a:buNone/>
              <a:defRPr sz="1600" b="1"/>
            </a:lvl4pPr>
            <a:lvl5pPr marL="2286000" lvl="4" indent="-228600" algn="l">
              <a:lnSpc>
                <a:spcPct val="90000"/>
              </a:lnSpc>
              <a:spcBef>
                <a:spcPts val="300"/>
              </a:spcBef>
              <a:spcAft>
                <a:spcPts val="0"/>
              </a:spcAft>
              <a:buSzPts val="1600"/>
              <a:buNone/>
              <a:defRPr sz="1600" b="1"/>
            </a:lvl5pPr>
            <a:lvl6pPr marL="2743200" lvl="5" indent="-228600" algn="l">
              <a:lnSpc>
                <a:spcPct val="90000"/>
              </a:lnSpc>
              <a:spcBef>
                <a:spcPts val="300"/>
              </a:spcBef>
              <a:spcAft>
                <a:spcPts val="0"/>
              </a:spcAft>
              <a:buSzPts val="1600"/>
              <a:buNone/>
              <a:defRPr sz="1600" b="1"/>
            </a:lvl6pPr>
            <a:lvl7pPr marL="3200400" lvl="6" indent="-228600" algn="l">
              <a:lnSpc>
                <a:spcPct val="90000"/>
              </a:lnSpc>
              <a:spcBef>
                <a:spcPts val="300"/>
              </a:spcBef>
              <a:spcAft>
                <a:spcPts val="0"/>
              </a:spcAft>
              <a:buSzPts val="1600"/>
              <a:buNone/>
              <a:defRPr sz="1600" b="1"/>
            </a:lvl7pPr>
            <a:lvl8pPr marL="3657600" lvl="7" indent="-228600" algn="l">
              <a:lnSpc>
                <a:spcPct val="90000"/>
              </a:lnSpc>
              <a:spcBef>
                <a:spcPts val="300"/>
              </a:spcBef>
              <a:spcAft>
                <a:spcPts val="0"/>
              </a:spcAft>
              <a:buSzPts val="1600"/>
              <a:buNone/>
              <a:defRPr sz="1600" b="1"/>
            </a:lvl8pPr>
            <a:lvl9pPr marL="4114800" lvl="8" indent="-228600" algn="l">
              <a:lnSpc>
                <a:spcPct val="90000"/>
              </a:lnSpc>
              <a:spcBef>
                <a:spcPts val="300"/>
              </a:spcBef>
              <a:spcAft>
                <a:spcPts val="300"/>
              </a:spcAft>
              <a:buSzPts val="1600"/>
              <a:buNone/>
              <a:defRPr sz="1600" b="1"/>
            </a:lvl9pPr>
          </a:lstStyle>
          <a:p>
            <a:endParaRPr/>
          </a:p>
        </p:txBody>
      </p:sp>
      <p:sp>
        <p:nvSpPr>
          <p:cNvPr id="60" name="Google Shape;60;p42"/>
          <p:cNvSpPr txBox="1">
            <a:spLocks noGrp="1"/>
          </p:cNvSpPr>
          <p:nvPr>
            <p:ph type="body" idx="2"/>
          </p:nvPr>
        </p:nvSpPr>
        <p:spPr>
          <a:xfrm>
            <a:off x="1261872" y="2507550"/>
            <a:ext cx="4480560" cy="3664650"/>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sz="1800"/>
            </a:lvl1pPr>
            <a:lvl2pPr marL="914400" lvl="1" indent="-330200" algn="l">
              <a:lnSpc>
                <a:spcPct val="90000"/>
              </a:lnSpc>
              <a:spcBef>
                <a:spcPts val="300"/>
              </a:spcBef>
              <a:spcAft>
                <a:spcPts val="0"/>
              </a:spcAft>
              <a:buSzPts val="1600"/>
              <a:buChar char="●"/>
              <a:defRPr sz="1600"/>
            </a:lvl2pPr>
            <a:lvl3pPr marL="1371600" lvl="2" indent="-317500" algn="l">
              <a:lnSpc>
                <a:spcPct val="90000"/>
              </a:lnSpc>
              <a:spcBef>
                <a:spcPts val="300"/>
              </a:spcBef>
              <a:spcAft>
                <a:spcPts val="0"/>
              </a:spcAft>
              <a:buSzPts val="1400"/>
              <a:buChar char="●"/>
              <a:defRPr sz="14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61" name="Google Shape;61;p42"/>
          <p:cNvSpPr txBox="1">
            <a:spLocks noGrp="1"/>
          </p:cNvSpPr>
          <p:nvPr>
            <p:ph type="body" idx="3"/>
          </p:nvPr>
        </p:nvSpPr>
        <p:spPr>
          <a:xfrm>
            <a:off x="6126480" y="1713655"/>
            <a:ext cx="4480560" cy="731520"/>
          </a:xfrm>
          <a:prstGeom prst="rect">
            <a:avLst/>
          </a:prstGeom>
          <a:noFill/>
          <a:ln>
            <a:noFill/>
          </a:ln>
        </p:spPr>
        <p:txBody>
          <a:bodyPr spcFirstLastPara="1" wrap="square" lIns="91425" tIns="45700" rIns="91425" bIns="45700" anchor="b" anchorCtr="0">
            <a:normAutofit/>
          </a:bodyPr>
          <a:lstStyle>
            <a:lvl1pPr marL="457200" lvl="0" indent="-228600" algn="l">
              <a:lnSpc>
                <a:spcPct val="95000"/>
              </a:lnSpc>
              <a:spcBef>
                <a:spcPts val="0"/>
              </a:spcBef>
              <a:spcAft>
                <a:spcPts val="0"/>
              </a:spcAft>
              <a:buSzPts val="1600"/>
              <a:buNone/>
              <a:defRPr sz="2000" b="0">
                <a:solidFill>
                  <a:schemeClr val="dk2"/>
                </a:solidFill>
                <a:latin typeface="Century Schoolbook"/>
                <a:ea typeface="Century Schoolbook"/>
                <a:cs typeface="Century Schoolbook"/>
                <a:sym typeface="Century Schoolbook"/>
              </a:defRPr>
            </a:lvl1pPr>
            <a:lvl2pPr marL="914400" lvl="1" indent="-228600" algn="l">
              <a:lnSpc>
                <a:spcPct val="90000"/>
              </a:lnSpc>
              <a:spcBef>
                <a:spcPts val="300"/>
              </a:spcBef>
              <a:spcAft>
                <a:spcPts val="0"/>
              </a:spcAft>
              <a:buSzPts val="2000"/>
              <a:buNone/>
              <a:defRPr sz="2000" b="1"/>
            </a:lvl2pPr>
            <a:lvl3pPr marL="1371600" lvl="2" indent="-228600" algn="l">
              <a:lnSpc>
                <a:spcPct val="90000"/>
              </a:lnSpc>
              <a:spcBef>
                <a:spcPts val="300"/>
              </a:spcBef>
              <a:spcAft>
                <a:spcPts val="0"/>
              </a:spcAft>
              <a:buSzPts val="1800"/>
              <a:buNone/>
              <a:defRPr sz="1800" b="1"/>
            </a:lvl3pPr>
            <a:lvl4pPr marL="1828800" lvl="3" indent="-228600" algn="l">
              <a:lnSpc>
                <a:spcPct val="90000"/>
              </a:lnSpc>
              <a:spcBef>
                <a:spcPts val="300"/>
              </a:spcBef>
              <a:spcAft>
                <a:spcPts val="0"/>
              </a:spcAft>
              <a:buSzPts val="1600"/>
              <a:buNone/>
              <a:defRPr sz="1600" b="1"/>
            </a:lvl4pPr>
            <a:lvl5pPr marL="2286000" lvl="4" indent="-228600" algn="l">
              <a:lnSpc>
                <a:spcPct val="90000"/>
              </a:lnSpc>
              <a:spcBef>
                <a:spcPts val="300"/>
              </a:spcBef>
              <a:spcAft>
                <a:spcPts val="0"/>
              </a:spcAft>
              <a:buSzPts val="1600"/>
              <a:buNone/>
              <a:defRPr sz="1600" b="1"/>
            </a:lvl5pPr>
            <a:lvl6pPr marL="2743200" lvl="5" indent="-228600" algn="l">
              <a:lnSpc>
                <a:spcPct val="90000"/>
              </a:lnSpc>
              <a:spcBef>
                <a:spcPts val="300"/>
              </a:spcBef>
              <a:spcAft>
                <a:spcPts val="0"/>
              </a:spcAft>
              <a:buSzPts val="1600"/>
              <a:buNone/>
              <a:defRPr sz="1600" b="1"/>
            </a:lvl6pPr>
            <a:lvl7pPr marL="3200400" lvl="6" indent="-228600" algn="l">
              <a:lnSpc>
                <a:spcPct val="90000"/>
              </a:lnSpc>
              <a:spcBef>
                <a:spcPts val="300"/>
              </a:spcBef>
              <a:spcAft>
                <a:spcPts val="0"/>
              </a:spcAft>
              <a:buSzPts val="1600"/>
              <a:buNone/>
              <a:defRPr sz="1600" b="1"/>
            </a:lvl7pPr>
            <a:lvl8pPr marL="3657600" lvl="7" indent="-228600" algn="l">
              <a:lnSpc>
                <a:spcPct val="90000"/>
              </a:lnSpc>
              <a:spcBef>
                <a:spcPts val="300"/>
              </a:spcBef>
              <a:spcAft>
                <a:spcPts val="0"/>
              </a:spcAft>
              <a:buSzPts val="1600"/>
              <a:buNone/>
              <a:defRPr sz="1600" b="1"/>
            </a:lvl8pPr>
            <a:lvl9pPr marL="4114800" lvl="8" indent="-228600" algn="l">
              <a:lnSpc>
                <a:spcPct val="90000"/>
              </a:lnSpc>
              <a:spcBef>
                <a:spcPts val="300"/>
              </a:spcBef>
              <a:spcAft>
                <a:spcPts val="300"/>
              </a:spcAft>
              <a:buSzPts val="1600"/>
              <a:buNone/>
              <a:defRPr sz="1600" b="1"/>
            </a:lvl9pPr>
          </a:lstStyle>
          <a:p>
            <a:endParaRPr/>
          </a:p>
        </p:txBody>
      </p:sp>
      <p:sp>
        <p:nvSpPr>
          <p:cNvPr id="62" name="Google Shape;62;p42"/>
          <p:cNvSpPr txBox="1">
            <a:spLocks noGrp="1"/>
          </p:cNvSpPr>
          <p:nvPr>
            <p:ph type="body" idx="4"/>
          </p:nvPr>
        </p:nvSpPr>
        <p:spPr>
          <a:xfrm>
            <a:off x="6126480" y="2507550"/>
            <a:ext cx="4480560" cy="3664650"/>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sz="1800"/>
            </a:lvl1pPr>
            <a:lvl2pPr marL="914400" lvl="1" indent="-330200" algn="l">
              <a:lnSpc>
                <a:spcPct val="90000"/>
              </a:lnSpc>
              <a:spcBef>
                <a:spcPts val="300"/>
              </a:spcBef>
              <a:spcAft>
                <a:spcPts val="0"/>
              </a:spcAft>
              <a:buSzPts val="1600"/>
              <a:buChar char="●"/>
              <a:defRPr sz="1600"/>
            </a:lvl2pPr>
            <a:lvl3pPr marL="1371600" lvl="2" indent="-317500" algn="l">
              <a:lnSpc>
                <a:spcPct val="90000"/>
              </a:lnSpc>
              <a:spcBef>
                <a:spcPts val="300"/>
              </a:spcBef>
              <a:spcAft>
                <a:spcPts val="0"/>
              </a:spcAft>
              <a:buSzPts val="1400"/>
              <a:buChar char="●"/>
              <a:defRPr sz="14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63" name="Google Shape;63;p42"/>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2"/>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3"/>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3"/>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44"/>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4"/>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4"/>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45"/>
          <p:cNvSpPr txBox="1">
            <a:spLocks noGrp="1"/>
          </p:cNvSpPr>
          <p:nvPr>
            <p:ph type="title"/>
          </p:nvPr>
        </p:nvSpPr>
        <p:spPr>
          <a:xfrm>
            <a:off x="841248" y="457200"/>
            <a:ext cx="3200400" cy="160019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Schoolbook"/>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5"/>
          <p:cNvSpPr txBox="1">
            <a:spLocks noGrp="1"/>
          </p:cNvSpPr>
          <p:nvPr>
            <p:ph type="body" idx="1"/>
          </p:nvPr>
        </p:nvSpPr>
        <p:spPr>
          <a:xfrm>
            <a:off x="4504267" y="685800"/>
            <a:ext cx="6079066" cy="5486400"/>
          </a:xfrm>
          <a:prstGeom prst="rect">
            <a:avLst/>
          </a:prstGeom>
          <a:noFill/>
          <a:ln>
            <a:noFill/>
          </a:ln>
        </p:spPr>
        <p:txBody>
          <a:bodyPr spcFirstLastPara="1" wrap="square" lIns="91425" tIns="45700" rIns="91425" bIns="45700" anchor="t" anchorCtr="0">
            <a:normAutofit/>
          </a:bodyPr>
          <a:lstStyle>
            <a:lvl1pPr marL="457200" lvl="0" indent="-330200" algn="l">
              <a:lnSpc>
                <a:spcPct val="95000"/>
              </a:lnSpc>
              <a:spcBef>
                <a:spcPts val="1400"/>
              </a:spcBef>
              <a:spcAft>
                <a:spcPts val="0"/>
              </a:spcAft>
              <a:buSzPts val="1600"/>
              <a:buChar char="•"/>
              <a:defRPr sz="2000"/>
            </a:lvl1pPr>
            <a:lvl2pPr marL="914400" lvl="1" indent="-342900" algn="l">
              <a:lnSpc>
                <a:spcPct val="90000"/>
              </a:lnSpc>
              <a:spcBef>
                <a:spcPts val="300"/>
              </a:spcBef>
              <a:spcAft>
                <a:spcPts val="0"/>
              </a:spcAft>
              <a:buSzPts val="1800"/>
              <a:buChar char="●"/>
              <a:defRPr sz="1800"/>
            </a:lvl2pPr>
            <a:lvl3pPr marL="1371600" lvl="2" indent="-330200" algn="l">
              <a:lnSpc>
                <a:spcPct val="90000"/>
              </a:lnSpc>
              <a:spcBef>
                <a:spcPts val="300"/>
              </a:spcBef>
              <a:spcAft>
                <a:spcPts val="0"/>
              </a:spcAft>
              <a:buSzPts val="1600"/>
              <a:buChar char="●"/>
              <a:defRPr sz="16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78" name="Google Shape;78;p45"/>
          <p:cNvSpPr txBox="1">
            <a:spLocks noGrp="1"/>
          </p:cNvSpPr>
          <p:nvPr>
            <p:ph type="body" idx="2"/>
          </p:nvPr>
        </p:nvSpPr>
        <p:spPr>
          <a:xfrm>
            <a:off x="841248" y="2099734"/>
            <a:ext cx="3200400" cy="3810001"/>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800"/>
              </a:spcBef>
              <a:spcAft>
                <a:spcPts val="0"/>
              </a:spcAft>
              <a:buSzPts val="1040"/>
              <a:buNone/>
              <a:defRPr sz="1300"/>
            </a:lvl1pPr>
            <a:lvl2pPr marL="914400" lvl="1" indent="-228600" algn="l">
              <a:lnSpc>
                <a:spcPct val="90000"/>
              </a:lnSpc>
              <a:spcBef>
                <a:spcPts val="300"/>
              </a:spcBef>
              <a:spcAft>
                <a:spcPts val="0"/>
              </a:spcAft>
              <a:buSzPts val="1200"/>
              <a:buNone/>
              <a:defRPr sz="1200"/>
            </a:lvl2pPr>
            <a:lvl3pPr marL="1371600" lvl="2" indent="-228600" algn="l">
              <a:lnSpc>
                <a:spcPct val="90000"/>
              </a:lnSpc>
              <a:spcBef>
                <a:spcPts val="300"/>
              </a:spcBef>
              <a:spcAft>
                <a:spcPts val="0"/>
              </a:spcAft>
              <a:buSzPts val="1000"/>
              <a:buNone/>
              <a:defRPr sz="1000"/>
            </a:lvl3pPr>
            <a:lvl4pPr marL="1828800" lvl="3" indent="-228600" algn="l">
              <a:lnSpc>
                <a:spcPct val="90000"/>
              </a:lnSpc>
              <a:spcBef>
                <a:spcPts val="300"/>
              </a:spcBef>
              <a:spcAft>
                <a:spcPts val="0"/>
              </a:spcAft>
              <a:buSzPts val="900"/>
              <a:buNone/>
              <a:defRPr sz="900"/>
            </a:lvl4pPr>
            <a:lvl5pPr marL="2286000" lvl="4" indent="-228600" algn="l">
              <a:lnSpc>
                <a:spcPct val="90000"/>
              </a:lnSpc>
              <a:spcBef>
                <a:spcPts val="300"/>
              </a:spcBef>
              <a:spcAft>
                <a:spcPts val="0"/>
              </a:spcAft>
              <a:buSzPts val="900"/>
              <a:buNone/>
              <a:defRPr sz="900"/>
            </a:lvl5pPr>
            <a:lvl6pPr marL="2743200" lvl="5" indent="-228600" algn="l">
              <a:lnSpc>
                <a:spcPct val="90000"/>
              </a:lnSpc>
              <a:spcBef>
                <a:spcPts val="300"/>
              </a:spcBef>
              <a:spcAft>
                <a:spcPts val="0"/>
              </a:spcAft>
              <a:buSzPts val="900"/>
              <a:buNone/>
              <a:defRPr sz="900"/>
            </a:lvl6pPr>
            <a:lvl7pPr marL="3200400" lvl="6" indent="-228600" algn="l">
              <a:lnSpc>
                <a:spcPct val="90000"/>
              </a:lnSpc>
              <a:spcBef>
                <a:spcPts val="300"/>
              </a:spcBef>
              <a:spcAft>
                <a:spcPts val="0"/>
              </a:spcAft>
              <a:buSzPts val="900"/>
              <a:buNone/>
              <a:defRPr sz="900"/>
            </a:lvl7pPr>
            <a:lvl8pPr marL="3657600" lvl="7" indent="-228600" algn="l">
              <a:lnSpc>
                <a:spcPct val="90000"/>
              </a:lnSpc>
              <a:spcBef>
                <a:spcPts val="300"/>
              </a:spcBef>
              <a:spcAft>
                <a:spcPts val="0"/>
              </a:spcAft>
              <a:buSzPts val="900"/>
              <a:buNone/>
              <a:defRPr sz="900"/>
            </a:lvl8pPr>
            <a:lvl9pPr marL="4114800" lvl="8" indent="-228600" algn="l">
              <a:lnSpc>
                <a:spcPct val="90000"/>
              </a:lnSpc>
              <a:spcBef>
                <a:spcPts val="300"/>
              </a:spcBef>
              <a:spcAft>
                <a:spcPts val="300"/>
              </a:spcAft>
              <a:buSzPts val="900"/>
              <a:buNone/>
              <a:defRPr sz="900"/>
            </a:lvl9pPr>
          </a:lstStyle>
          <a:p>
            <a:endParaRPr/>
          </a:p>
        </p:txBody>
      </p:sp>
      <p:sp>
        <p:nvSpPr>
          <p:cNvPr id="79" name="Google Shape;79;p45"/>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5"/>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5"/>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36"/>
          <p:cNvSpPr/>
          <p:nvPr/>
        </p:nvSpPr>
        <p:spPr>
          <a:xfrm>
            <a:off x="11292840" y="0"/>
            <a:ext cx="914400" cy="6858000"/>
          </a:xfrm>
          <a:prstGeom prst="rect">
            <a:avLst/>
          </a:prstGeom>
          <a:solidFill>
            <a:srgbClr val="76C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6"/>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4400"/>
              <a:buFont typeface="Century Schoolbook"/>
              <a:buNone/>
              <a:defRPr sz="4400" b="0" i="0" u="none" strike="noStrike" cap="none">
                <a:solidFill>
                  <a:schemeClr val="l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6"/>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95000"/>
              </a:lnSpc>
              <a:spcBef>
                <a:spcPts val="1400"/>
              </a:spcBef>
              <a:spcAft>
                <a:spcPts val="0"/>
              </a:spcAft>
              <a:buClr>
                <a:schemeClr val="accent1"/>
              </a:buClr>
              <a:buSzPts val="1440"/>
              <a:buFont typeface="Arial"/>
              <a:buChar char="•"/>
              <a:defRPr sz="1800" b="0" i="0" u="none" strike="noStrike" cap="none">
                <a:solidFill>
                  <a:schemeClr val="lt1"/>
                </a:solidFill>
                <a:latin typeface="Century Schoolbook"/>
                <a:ea typeface="Century Schoolbook"/>
                <a:cs typeface="Century Schoolbook"/>
                <a:sym typeface="Century Schoolbook"/>
              </a:defRPr>
            </a:lvl1pPr>
            <a:lvl2pPr marL="914400" marR="0" lvl="1" indent="-330200" algn="l" rtl="0">
              <a:lnSpc>
                <a:spcPct val="90000"/>
              </a:lnSpc>
              <a:spcBef>
                <a:spcPts val="300"/>
              </a:spcBef>
              <a:spcAft>
                <a:spcPts val="0"/>
              </a:spcAft>
              <a:buClr>
                <a:schemeClr val="accent1"/>
              </a:buClr>
              <a:buSzPts val="16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2pPr>
            <a:lvl3pPr marL="1371600" marR="0" lvl="2"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3pPr>
            <a:lvl4pPr marL="1828800" marR="0" lvl="3"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4pPr>
            <a:lvl5pPr marL="2286000" marR="0" lvl="4"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5pPr>
            <a:lvl6pPr marL="2743200" marR="0" lvl="5"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6pPr>
            <a:lvl7pPr marL="3200400" marR="0" lvl="6"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7pPr>
            <a:lvl8pPr marL="3657600" marR="0" lvl="7"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8pPr>
            <a:lvl9pPr marL="4114800" marR="0" lvl="8" indent="-3175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9pPr>
          </a:lstStyle>
          <a:p>
            <a:endParaRPr/>
          </a:p>
        </p:txBody>
      </p:sp>
      <p:sp>
        <p:nvSpPr>
          <p:cNvPr id="13" name="Google Shape;13;p36"/>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rgbClr val="F7FBFD"/>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4" name="Google Shape;14;p36"/>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rgbClr val="F7FBFD"/>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5" name="Google Shape;15;p36"/>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marR="0" lvl="0" indent="0" algn="ctr" rtl="0">
              <a:spcBef>
                <a:spcPts val="0"/>
              </a:spcBef>
              <a:buNone/>
              <a:defRPr sz="3600" b="0" i="0" u="none" strike="noStrike" cap="none">
                <a:solidFill>
                  <a:srgbClr val="E8F5FB"/>
                </a:solidFill>
                <a:latin typeface="Century Schoolbook"/>
                <a:ea typeface="Century Schoolbook"/>
                <a:cs typeface="Century Schoolbook"/>
                <a:sym typeface="Century Schoolbook"/>
              </a:defRPr>
            </a:lvl1pPr>
            <a:lvl2pPr marL="0" marR="0" lvl="1" indent="0" algn="ctr" rtl="0">
              <a:spcBef>
                <a:spcPts val="0"/>
              </a:spcBef>
              <a:buNone/>
              <a:defRPr sz="3600" b="0" i="0" u="none" strike="noStrike" cap="none">
                <a:solidFill>
                  <a:srgbClr val="E8F5FB"/>
                </a:solidFill>
                <a:latin typeface="Century Schoolbook"/>
                <a:ea typeface="Century Schoolbook"/>
                <a:cs typeface="Century Schoolbook"/>
                <a:sym typeface="Century Schoolbook"/>
              </a:defRPr>
            </a:lvl2pPr>
            <a:lvl3pPr marL="0" marR="0" lvl="2" indent="0" algn="ctr" rtl="0">
              <a:spcBef>
                <a:spcPts val="0"/>
              </a:spcBef>
              <a:buNone/>
              <a:defRPr sz="3600" b="0" i="0" u="none" strike="noStrike" cap="none">
                <a:solidFill>
                  <a:srgbClr val="E8F5FB"/>
                </a:solidFill>
                <a:latin typeface="Century Schoolbook"/>
                <a:ea typeface="Century Schoolbook"/>
                <a:cs typeface="Century Schoolbook"/>
                <a:sym typeface="Century Schoolbook"/>
              </a:defRPr>
            </a:lvl3pPr>
            <a:lvl4pPr marL="0" marR="0" lvl="3" indent="0" algn="ctr" rtl="0">
              <a:spcBef>
                <a:spcPts val="0"/>
              </a:spcBef>
              <a:buNone/>
              <a:defRPr sz="3600" b="0" i="0" u="none" strike="noStrike" cap="none">
                <a:solidFill>
                  <a:srgbClr val="E8F5FB"/>
                </a:solidFill>
                <a:latin typeface="Century Schoolbook"/>
                <a:ea typeface="Century Schoolbook"/>
                <a:cs typeface="Century Schoolbook"/>
                <a:sym typeface="Century Schoolbook"/>
              </a:defRPr>
            </a:lvl4pPr>
            <a:lvl5pPr marL="0" marR="0" lvl="4" indent="0" algn="ctr" rtl="0">
              <a:spcBef>
                <a:spcPts val="0"/>
              </a:spcBef>
              <a:buNone/>
              <a:defRPr sz="3600" b="0" i="0" u="none" strike="noStrike" cap="none">
                <a:solidFill>
                  <a:srgbClr val="E8F5FB"/>
                </a:solidFill>
                <a:latin typeface="Century Schoolbook"/>
                <a:ea typeface="Century Schoolbook"/>
                <a:cs typeface="Century Schoolbook"/>
                <a:sym typeface="Century Schoolbook"/>
              </a:defRPr>
            </a:lvl5pPr>
            <a:lvl6pPr marL="0" marR="0" lvl="5" indent="0" algn="ctr" rtl="0">
              <a:spcBef>
                <a:spcPts val="0"/>
              </a:spcBef>
              <a:buNone/>
              <a:defRPr sz="3600" b="0" i="0" u="none" strike="noStrike" cap="none">
                <a:solidFill>
                  <a:srgbClr val="E8F5FB"/>
                </a:solidFill>
                <a:latin typeface="Century Schoolbook"/>
                <a:ea typeface="Century Schoolbook"/>
                <a:cs typeface="Century Schoolbook"/>
                <a:sym typeface="Century Schoolbook"/>
              </a:defRPr>
            </a:lvl6pPr>
            <a:lvl7pPr marL="0" marR="0" lvl="6" indent="0" algn="ctr" rtl="0">
              <a:spcBef>
                <a:spcPts val="0"/>
              </a:spcBef>
              <a:buNone/>
              <a:defRPr sz="3600" b="0" i="0" u="none" strike="noStrike" cap="none">
                <a:solidFill>
                  <a:srgbClr val="E8F5FB"/>
                </a:solidFill>
                <a:latin typeface="Century Schoolbook"/>
                <a:ea typeface="Century Schoolbook"/>
                <a:cs typeface="Century Schoolbook"/>
                <a:sym typeface="Century Schoolbook"/>
              </a:defRPr>
            </a:lvl7pPr>
            <a:lvl8pPr marL="0" marR="0" lvl="7" indent="0" algn="ctr" rtl="0">
              <a:spcBef>
                <a:spcPts val="0"/>
              </a:spcBef>
              <a:buNone/>
              <a:defRPr sz="3600" b="0" i="0" u="none" strike="noStrike" cap="none">
                <a:solidFill>
                  <a:srgbClr val="E8F5FB"/>
                </a:solidFill>
                <a:latin typeface="Century Schoolbook"/>
                <a:ea typeface="Century Schoolbook"/>
                <a:cs typeface="Century Schoolbook"/>
                <a:sym typeface="Century Schoolbook"/>
              </a:defRPr>
            </a:lvl8pPr>
            <a:lvl9pPr marL="0" marR="0" lvl="8" indent="0" algn="ctr" rtl="0">
              <a:spcBef>
                <a:spcPts val="0"/>
              </a:spcBef>
              <a:buNone/>
              <a:defRPr sz="3600" b="0" i="0" u="none" strike="noStrike" cap="none">
                <a:solidFill>
                  <a:srgbClr val="E8F5FB"/>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35"/>
          <p:cNvSpPr/>
          <p:nvPr/>
        </p:nvSpPr>
        <p:spPr>
          <a:xfrm>
            <a:off x="11292840" y="0"/>
            <a:ext cx="914400" cy="6858000"/>
          </a:xfrm>
          <a:prstGeom prst="rect">
            <a:avLst/>
          </a:prstGeom>
          <a:solidFill>
            <a:srgbClr val="113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5"/>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35"/>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95000"/>
              </a:lnSpc>
              <a:spcBef>
                <a:spcPts val="1400"/>
              </a:spcBef>
              <a:spcAft>
                <a:spcPts val="0"/>
              </a:spcAft>
              <a:buClr>
                <a:schemeClr val="accent1"/>
              </a:buClr>
              <a:buSzPts val="1440"/>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914400" marR="0" lvl="1" indent="-330200" algn="l" rtl="0">
              <a:lnSpc>
                <a:spcPct val="90000"/>
              </a:lnSpc>
              <a:spcBef>
                <a:spcPts val="300"/>
              </a:spcBef>
              <a:spcAft>
                <a:spcPts val="0"/>
              </a:spcAft>
              <a:buClr>
                <a:schemeClr val="accent1"/>
              </a:buClr>
              <a:buSzPts val="16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1371600" marR="0" lvl="2"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828800" marR="0" lvl="3"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2286000" marR="0" lvl="4"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2743200" marR="0" lvl="5"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3200400" marR="0" lvl="6"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3657600" marR="0" lvl="7"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4114800" marR="0" lvl="8" indent="-3175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27" name="Google Shape;27;p35"/>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rgbClr val="BED6F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8" name="Google Shape;28;p35"/>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rgbClr val="BED6F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9" name="Google Shape;29;p35"/>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marR="0" lvl="0" indent="0" algn="ctr" rtl="0">
              <a:spcBef>
                <a:spcPts val="0"/>
              </a:spcBef>
              <a:buNone/>
              <a:defRPr sz="3600" b="0" i="0" u="none" strike="noStrike" cap="none">
                <a:solidFill>
                  <a:srgbClr val="418AD8"/>
                </a:solidFill>
                <a:latin typeface="Century Schoolbook"/>
                <a:ea typeface="Century Schoolbook"/>
                <a:cs typeface="Century Schoolbook"/>
                <a:sym typeface="Century Schoolbook"/>
              </a:defRPr>
            </a:lvl1pPr>
            <a:lvl2pPr marL="0" marR="0" lvl="1" indent="0" algn="ctr" rtl="0">
              <a:spcBef>
                <a:spcPts val="0"/>
              </a:spcBef>
              <a:buNone/>
              <a:defRPr sz="3600" b="0" i="0" u="none" strike="noStrike" cap="none">
                <a:solidFill>
                  <a:srgbClr val="418AD8"/>
                </a:solidFill>
                <a:latin typeface="Century Schoolbook"/>
                <a:ea typeface="Century Schoolbook"/>
                <a:cs typeface="Century Schoolbook"/>
                <a:sym typeface="Century Schoolbook"/>
              </a:defRPr>
            </a:lvl2pPr>
            <a:lvl3pPr marL="0" marR="0" lvl="2" indent="0" algn="ctr" rtl="0">
              <a:spcBef>
                <a:spcPts val="0"/>
              </a:spcBef>
              <a:buNone/>
              <a:defRPr sz="3600" b="0" i="0" u="none" strike="noStrike" cap="none">
                <a:solidFill>
                  <a:srgbClr val="418AD8"/>
                </a:solidFill>
                <a:latin typeface="Century Schoolbook"/>
                <a:ea typeface="Century Schoolbook"/>
                <a:cs typeface="Century Schoolbook"/>
                <a:sym typeface="Century Schoolbook"/>
              </a:defRPr>
            </a:lvl3pPr>
            <a:lvl4pPr marL="0" marR="0" lvl="3" indent="0" algn="ctr" rtl="0">
              <a:spcBef>
                <a:spcPts val="0"/>
              </a:spcBef>
              <a:buNone/>
              <a:defRPr sz="3600" b="0" i="0" u="none" strike="noStrike" cap="none">
                <a:solidFill>
                  <a:srgbClr val="418AD8"/>
                </a:solidFill>
                <a:latin typeface="Century Schoolbook"/>
                <a:ea typeface="Century Schoolbook"/>
                <a:cs typeface="Century Schoolbook"/>
                <a:sym typeface="Century Schoolbook"/>
              </a:defRPr>
            </a:lvl4pPr>
            <a:lvl5pPr marL="0" marR="0" lvl="4" indent="0" algn="ctr" rtl="0">
              <a:spcBef>
                <a:spcPts val="0"/>
              </a:spcBef>
              <a:buNone/>
              <a:defRPr sz="3600" b="0" i="0" u="none" strike="noStrike" cap="none">
                <a:solidFill>
                  <a:srgbClr val="418AD8"/>
                </a:solidFill>
                <a:latin typeface="Century Schoolbook"/>
                <a:ea typeface="Century Schoolbook"/>
                <a:cs typeface="Century Schoolbook"/>
                <a:sym typeface="Century Schoolbook"/>
              </a:defRPr>
            </a:lvl5pPr>
            <a:lvl6pPr marL="0" marR="0" lvl="5" indent="0" algn="ctr" rtl="0">
              <a:spcBef>
                <a:spcPts val="0"/>
              </a:spcBef>
              <a:buNone/>
              <a:defRPr sz="3600" b="0" i="0" u="none" strike="noStrike" cap="none">
                <a:solidFill>
                  <a:srgbClr val="418AD8"/>
                </a:solidFill>
                <a:latin typeface="Century Schoolbook"/>
                <a:ea typeface="Century Schoolbook"/>
                <a:cs typeface="Century Schoolbook"/>
                <a:sym typeface="Century Schoolbook"/>
              </a:defRPr>
            </a:lvl6pPr>
            <a:lvl7pPr marL="0" marR="0" lvl="6" indent="0" algn="ctr" rtl="0">
              <a:spcBef>
                <a:spcPts val="0"/>
              </a:spcBef>
              <a:buNone/>
              <a:defRPr sz="3600" b="0" i="0" u="none" strike="noStrike" cap="none">
                <a:solidFill>
                  <a:srgbClr val="418AD8"/>
                </a:solidFill>
                <a:latin typeface="Century Schoolbook"/>
                <a:ea typeface="Century Schoolbook"/>
                <a:cs typeface="Century Schoolbook"/>
                <a:sym typeface="Century Schoolbook"/>
              </a:defRPr>
            </a:lvl7pPr>
            <a:lvl8pPr marL="0" marR="0" lvl="7" indent="0" algn="ctr" rtl="0">
              <a:spcBef>
                <a:spcPts val="0"/>
              </a:spcBef>
              <a:buNone/>
              <a:defRPr sz="3600" b="0" i="0" u="none" strike="noStrike" cap="none">
                <a:solidFill>
                  <a:srgbClr val="418AD8"/>
                </a:solidFill>
                <a:latin typeface="Century Schoolbook"/>
                <a:ea typeface="Century Schoolbook"/>
                <a:cs typeface="Century Schoolbook"/>
                <a:sym typeface="Century Schoolbook"/>
              </a:defRPr>
            </a:lvl8pPr>
            <a:lvl9pPr marL="0" marR="0" lvl="8" indent="0" algn="ctr" rtl="0">
              <a:spcBef>
                <a:spcPts val="0"/>
              </a:spcBef>
              <a:buNone/>
              <a:defRPr sz="3600" b="0" i="0" u="none" strike="noStrike" cap="none">
                <a:solidFill>
                  <a:srgbClr val="418AD8"/>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www.oxfordhandbooks.com/view/10.1093/oxfordhb/9780199758791.001.0001/oxfordhb-9780199758791-e-001#oxfordhb-9780199758791-bibItem-60" TargetMode="External"/><Relationship Id="rId3" Type="http://schemas.openxmlformats.org/officeDocument/2006/relationships/hyperlink" Target="https://www.oxfordhandbooks.com/view/10.1093/oxfordhb/9780199758791.001.0001/oxfordhb-9780199758791-e-001#oxfordhb-9780199758791-bibItem-6" TargetMode="External"/><Relationship Id="rId7" Type="http://schemas.openxmlformats.org/officeDocument/2006/relationships/hyperlink" Target="https://www.oxfordhandbooks.com/view/10.1093/oxfordhb/9780199758791.001.0001/oxfordhb-9780199758791-e-001#oxfordhb-9780199758791-bibItem-5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oxfordhandbooks.com/view/10.1093/oxfordhb/9780199758791.001.0001/oxfordhb-9780199758791-e-001#oxfordhb-9780199758791-bibItem-41" TargetMode="External"/><Relationship Id="rId5" Type="http://schemas.openxmlformats.org/officeDocument/2006/relationships/hyperlink" Target="https://www.oxfordhandbooks.com/view/10.1093/oxfordhb/9780199758791.001.0001/oxfordhb-9780199758791-e-001#oxfordhb-9780199758791-bibItem-18" TargetMode="External"/><Relationship Id="rId4" Type="http://schemas.openxmlformats.org/officeDocument/2006/relationships/hyperlink" Target="https://www.oxfordhandbooks.com/view/10.1093/oxfordhb/9780199758791.001.0001/oxfordhb-9780199758791-e-001#oxfordhb-9780199758791-bibItem-7"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Jamesin@uoregon.ed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ctrTitle"/>
          </p:nvPr>
        </p:nvSpPr>
        <p:spPr>
          <a:xfrm>
            <a:off x="1261872" y="758952"/>
            <a:ext cx="9418320" cy="404164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lt1"/>
              </a:buClr>
              <a:buSzPts val="5400"/>
              <a:buFont typeface="Century Schoolbook"/>
              <a:buNone/>
            </a:pPr>
            <a:r>
              <a:rPr lang="en-US" sz="5400" b="0" i="1" u="none" strike="noStrike" dirty="0">
                <a:solidFill>
                  <a:schemeClr val="bg1"/>
                </a:solidFill>
                <a:effectLst/>
                <a:latin typeface="Century Schoolbook" panose="02040604050505020304" pitchFamily="18" charset="0"/>
              </a:rPr>
              <a:t>Supporting Meaningful Work and Self-Determination for Students with Intellectual and Developmental Disabilities</a:t>
            </a:r>
            <a:endParaRPr lang="en-US" sz="28700" dirty="0">
              <a:solidFill>
                <a:schemeClr val="bg1"/>
              </a:solidFill>
              <a:latin typeface="Century Schoolbook" panose="02040604050505020304" pitchFamily="18" charset="0"/>
            </a:endParaRPr>
          </a:p>
        </p:txBody>
      </p:sp>
      <p:sp>
        <p:nvSpPr>
          <p:cNvPr id="108" name="Google Shape;108;p1"/>
          <p:cNvSpPr txBox="1">
            <a:spLocks noGrp="1"/>
          </p:cNvSpPr>
          <p:nvPr>
            <p:ph type="subTitle" idx="1"/>
          </p:nvPr>
        </p:nvSpPr>
        <p:spPr>
          <a:xfrm>
            <a:off x="1261872" y="4800600"/>
            <a:ext cx="9418320" cy="1691640"/>
          </a:xfrm>
          <a:prstGeom prst="rect">
            <a:avLst/>
          </a:prstGeom>
          <a:noFill/>
          <a:ln>
            <a:noFill/>
          </a:ln>
        </p:spPr>
        <p:txBody>
          <a:bodyPr spcFirstLastPara="1" wrap="square" lIns="91425" tIns="45700" rIns="91425" bIns="45700" anchor="t" anchorCtr="0">
            <a:normAutofit/>
          </a:bodyPr>
          <a:lstStyle/>
          <a:p>
            <a:pPr marL="0" lvl="0" indent="0" algn="l" rtl="0">
              <a:lnSpc>
                <a:spcPct val="75000"/>
              </a:lnSpc>
              <a:spcBef>
                <a:spcPts val="1600"/>
              </a:spcBef>
              <a:spcAft>
                <a:spcPts val="0"/>
              </a:spcAft>
              <a:buSzPts val="968"/>
              <a:buNone/>
            </a:pPr>
            <a:r>
              <a:rPr lang="en-US" sz="1600" dirty="0"/>
              <a:t>Washington Summer Transition Institute, 2023</a:t>
            </a:r>
          </a:p>
          <a:p>
            <a:pPr marL="0" lvl="0" indent="0" algn="l" rtl="0">
              <a:lnSpc>
                <a:spcPct val="75000"/>
              </a:lnSpc>
              <a:spcBef>
                <a:spcPts val="1600"/>
              </a:spcBef>
              <a:spcAft>
                <a:spcPts val="0"/>
              </a:spcAft>
              <a:buSzPts val="968"/>
              <a:buNone/>
            </a:pPr>
            <a:r>
              <a:rPr lang="en-US" sz="1600" dirty="0"/>
              <a:t>James Sinclair, University of Oregon</a:t>
            </a:r>
            <a:endParaRP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1002381" y="2377686"/>
            <a:ext cx="9418320" cy="404164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chemeClr val="dk1"/>
              </a:buClr>
              <a:buSzPts val="7200"/>
              <a:buFont typeface="Century Schoolbook"/>
              <a:buNone/>
            </a:pPr>
            <a:r>
              <a:rPr lang="en-US" b="1" i="1" dirty="0"/>
              <a:t>Now ask yourself:</a:t>
            </a:r>
            <a:br>
              <a:rPr lang="en-US" b="1" i="1" dirty="0"/>
            </a:br>
            <a:br>
              <a:rPr lang="en-US" b="1" i="1" dirty="0"/>
            </a:br>
            <a:r>
              <a:rPr lang="en-US" sz="6100" b="1" i="1" dirty="0"/>
              <a:t>Do I see myself as a change agent that controls my own destiny? </a:t>
            </a:r>
            <a:br>
              <a:rPr lang="en-US" sz="6100" b="1" i="1" dirty="0"/>
            </a:br>
            <a:r>
              <a:rPr lang="en-US" sz="6100" b="1" i="1" dirty="0"/>
              <a:t>	Why or why not?</a:t>
            </a:r>
            <a:endParaRPr sz="6100" dirty="0"/>
          </a:p>
        </p:txBody>
      </p:sp>
    </p:spTree>
    <p:extLst>
      <p:ext uri="{BB962C8B-B14F-4D97-AF65-F5344CB8AC3E}">
        <p14:creationId xmlns:p14="http://schemas.microsoft.com/office/powerpoint/2010/main" val="1167334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606964" y="291619"/>
            <a:ext cx="9692640" cy="869916"/>
          </a:xfrm>
          <a:prstGeom prst="rect">
            <a:avLst/>
          </a:prstGeom>
          <a:noFill/>
          <a:ln>
            <a:noFill/>
          </a:ln>
        </p:spPr>
        <p:txBody>
          <a:bodyPr spcFirstLastPara="1" wrap="square" lIns="91425" tIns="45700" rIns="91425" bIns="45700" anchor="b" anchorCtr="0">
            <a:normAutofit/>
          </a:bodyPr>
          <a:lstStyle/>
          <a:p>
            <a:r>
              <a:rPr lang="en-US" sz="4400" dirty="0">
                <a:effectLst/>
                <a:latin typeface="Century Schoolbook" panose="02040604050505020304" pitchFamily="18" charset="0"/>
              </a:rPr>
              <a:t>What makes you agentic?</a:t>
            </a:r>
          </a:p>
        </p:txBody>
      </p:sp>
      <p:sp>
        <p:nvSpPr>
          <p:cNvPr id="143" name="Google Shape;143;p6"/>
          <p:cNvSpPr txBox="1">
            <a:spLocks noGrp="1"/>
          </p:cNvSpPr>
          <p:nvPr>
            <p:ph type="body" idx="1"/>
          </p:nvPr>
        </p:nvSpPr>
        <p:spPr>
          <a:xfrm>
            <a:off x="290811" y="1226630"/>
            <a:ext cx="5897261" cy="5152768"/>
          </a:xfrm>
          <a:prstGeom prst="rect">
            <a:avLst/>
          </a:prstGeom>
          <a:noFill/>
          <a:ln>
            <a:noFill/>
          </a:ln>
        </p:spPr>
        <p:txBody>
          <a:bodyPr spcFirstLastPara="1" wrap="square" lIns="91425" tIns="45700" rIns="91425" bIns="45700" anchor="t" anchorCtr="0">
            <a:normAutofit/>
          </a:bodyPr>
          <a:lstStyle/>
          <a:p>
            <a:r>
              <a:rPr lang="en-US" sz="2800" dirty="0">
                <a:effectLst/>
                <a:latin typeface="Century Schoolbook" panose="02040604050505020304" pitchFamily="18" charset="0"/>
              </a:rPr>
              <a:t>How </a:t>
            </a:r>
            <a:r>
              <a:rPr lang="en-US" sz="2800" dirty="0">
                <a:latin typeface="Century Schoolbook" panose="02040604050505020304" pitchFamily="18" charset="0"/>
              </a:rPr>
              <a:t>is this different for someone who is not in the dominant cultural group?</a:t>
            </a:r>
          </a:p>
          <a:p>
            <a:pPr lvl="1"/>
            <a:r>
              <a:rPr lang="en-US" sz="2600" dirty="0">
                <a:latin typeface="Century Schoolbook" panose="02040604050505020304" pitchFamily="18" charset="0"/>
              </a:rPr>
              <a:t>Someone with a disability? </a:t>
            </a:r>
          </a:p>
          <a:p>
            <a:pPr lvl="1"/>
            <a:r>
              <a:rPr lang="en-US" sz="2600" dirty="0">
                <a:latin typeface="Century Schoolbook" panose="02040604050505020304" pitchFamily="18" charset="0"/>
              </a:rPr>
              <a:t>Someone who is racially and ethnically diverse? </a:t>
            </a:r>
          </a:p>
          <a:p>
            <a:pPr lvl="1"/>
            <a:r>
              <a:rPr lang="en-US" sz="2600" dirty="0">
                <a:latin typeface="Century Schoolbook" panose="02040604050505020304" pitchFamily="18" charset="0"/>
              </a:rPr>
              <a:t>Someone who is LGBTQ? </a:t>
            </a:r>
          </a:p>
          <a:p>
            <a:pPr lvl="1"/>
            <a:r>
              <a:rPr lang="en-US" sz="2600" dirty="0">
                <a:latin typeface="Century Schoolbook" panose="02040604050505020304" pitchFamily="18" charset="0"/>
              </a:rPr>
              <a:t>Someone who experiences intersecting identities?</a:t>
            </a:r>
            <a:endParaRPr lang="en-US" sz="2600" dirty="0">
              <a:effectLst/>
              <a:latin typeface="Century Schoolbook" panose="02040604050505020304" pitchFamily="18" charset="0"/>
            </a:endParaRPr>
          </a:p>
          <a:p>
            <a:pPr marL="182880" lvl="0" indent="-182880" algn="l" rtl="0">
              <a:lnSpc>
                <a:spcPct val="85000"/>
              </a:lnSpc>
              <a:spcBef>
                <a:spcPts val="1600"/>
              </a:spcBef>
              <a:spcAft>
                <a:spcPts val="0"/>
              </a:spcAft>
              <a:buSzPts val="2072"/>
              <a:buChar char="•"/>
            </a:pPr>
            <a:endParaRPr dirty="0">
              <a:latin typeface="Century Schoolbook" panose="02040604050505020304" pitchFamily="18" charset="0"/>
            </a:endParaRPr>
          </a:p>
        </p:txBody>
      </p:sp>
      <p:grpSp>
        <p:nvGrpSpPr>
          <p:cNvPr id="2" name="Group 1">
            <a:extLst>
              <a:ext uri="{FF2B5EF4-FFF2-40B4-BE49-F238E27FC236}">
                <a16:creationId xmlns:a16="http://schemas.microsoft.com/office/drawing/2014/main" id="{F38920D9-324B-0BF8-2F33-6709531B13C4}"/>
              </a:ext>
            </a:extLst>
          </p:cNvPr>
          <p:cNvGrpSpPr/>
          <p:nvPr/>
        </p:nvGrpSpPr>
        <p:grpSpPr>
          <a:xfrm>
            <a:off x="6545976" y="1447801"/>
            <a:ext cx="4287124" cy="4378866"/>
            <a:chOff x="5258496" y="59903"/>
            <a:chExt cx="6536048" cy="6738193"/>
          </a:xfrm>
        </p:grpSpPr>
        <p:pic>
          <p:nvPicPr>
            <p:cNvPr id="3" name="Content Placeholder 2">
              <a:extLst>
                <a:ext uri="{FF2B5EF4-FFF2-40B4-BE49-F238E27FC236}">
                  <a16:creationId xmlns:a16="http://schemas.microsoft.com/office/drawing/2014/main" id="{84009A1A-5948-0190-CB05-4C6D62B5A77F}"/>
                </a:ext>
              </a:extLst>
            </p:cNvPr>
            <p:cNvPicPr>
              <a:picLocks noChangeAspect="1"/>
            </p:cNvPicPr>
            <p:nvPr/>
          </p:nvPicPr>
          <p:blipFill>
            <a:blip r:embed="rId3"/>
            <a:stretch>
              <a:fillRect/>
            </a:stretch>
          </p:blipFill>
          <p:spPr>
            <a:xfrm>
              <a:off x="5258496" y="59903"/>
              <a:ext cx="6536048" cy="6738193"/>
            </a:xfrm>
            <a:prstGeom prst="rect">
              <a:avLst/>
            </a:prstGeom>
            <a:ln>
              <a:noFill/>
            </a:ln>
            <a:effectLst/>
          </p:spPr>
        </p:pic>
        <p:cxnSp>
          <p:nvCxnSpPr>
            <p:cNvPr id="4" name="Straight Arrow Connector 3">
              <a:extLst>
                <a:ext uri="{FF2B5EF4-FFF2-40B4-BE49-F238E27FC236}">
                  <a16:creationId xmlns:a16="http://schemas.microsoft.com/office/drawing/2014/main" id="{7009F0CE-FAA2-8957-3608-D80273DD9526}"/>
                </a:ext>
              </a:extLst>
            </p:cNvPr>
            <p:cNvCxnSpPr/>
            <p:nvPr/>
          </p:nvCxnSpPr>
          <p:spPr>
            <a:xfrm flipH="1">
              <a:off x="9017450" y="1562134"/>
              <a:ext cx="1155307" cy="1016000"/>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CFABAAF-59A9-6304-BC2C-9A7C6D684103}"/>
                </a:ext>
              </a:extLst>
            </p:cNvPr>
            <p:cNvCxnSpPr>
              <a:cxnSpLocks/>
            </p:cNvCxnSpPr>
            <p:nvPr/>
          </p:nvCxnSpPr>
          <p:spPr>
            <a:xfrm flipH="1" flipV="1">
              <a:off x="9216179" y="3497473"/>
              <a:ext cx="1576018" cy="639058"/>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8FD084C-D24D-97C9-EDC1-8524AB3A490B}"/>
                </a:ext>
              </a:extLst>
            </p:cNvPr>
            <p:cNvCxnSpPr>
              <a:cxnSpLocks/>
            </p:cNvCxnSpPr>
            <p:nvPr/>
          </p:nvCxnSpPr>
          <p:spPr>
            <a:xfrm flipH="1" flipV="1">
              <a:off x="8807094" y="4237201"/>
              <a:ext cx="507594" cy="620496"/>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CF31138-8A11-81AE-17E4-343912FAF60E}"/>
                </a:ext>
              </a:extLst>
            </p:cNvPr>
            <p:cNvCxnSpPr>
              <a:cxnSpLocks/>
            </p:cNvCxnSpPr>
            <p:nvPr/>
          </p:nvCxnSpPr>
          <p:spPr>
            <a:xfrm flipV="1">
              <a:off x="7095744" y="4136531"/>
              <a:ext cx="1110091" cy="1520557"/>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9D50C9E-AF5E-925A-3BB5-9A0A661B6A2F}"/>
                </a:ext>
              </a:extLst>
            </p:cNvPr>
            <p:cNvCxnSpPr>
              <a:cxnSpLocks/>
            </p:cNvCxnSpPr>
            <p:nvPr/>
          </p:nvCxnSpPr>
          <p:spPr>
            <a:xfrm flipV="1">
              <a:off x="6849944" y="3026893"/>
              <a:ext cx="1179119" cy="57914"/>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0C79D5C-18DA-0E97-0FF3-D9BB316091B0}"/>
                </a:ext>
              </a:extLst>
            </p:cNvPr>
            <p:cNvCxnSpPr>
              <a:cxnSpLocks/>
            </p:cNvCxnSpPr>
            <p:nvPr/>
          </p:nvCxnSpPr>
          <p:spPr>
            <a:xfrm>
              <a:off x="7051903" y="1760188"/>
              <a:ext cx="1153932" cy="705872"/>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7C2A166-5F75-ADFE-AC01-F0EE16A9CA5F}"/>
                </a:ext>
              </a:extLst>
            </p:cNvPr>
            <p:cNvCxnSpPr>
              <a:cxnSpLocks/>
            </p:cNvCxnSpPr>
            <p:nvPr/>
          </p:nvCxnSpPr>
          <p:spPr>
            <a:xfrm>
              <a:off x="8340865" y="1063147"/>
              <a:ext cx="216939" cy="1402913"/>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Content Placeholder 2" descr="An image of Bronfenbrenner's ecological model of child development. Where a drawing of a child is centered in concentric circles that represent different systems that impact a child. These systems include eat mesosystem, ecosystem, macro system,, and chronosystem.">
            <a:extLst>
              <a:ext uri="{FF2B5EF4-FFF2-40B4-BE49-F238E27FC236}">
                <a16:creationId xmlns:a16="http://schemas.microsoft.com/office/drawing/2014/main" id="{B9AC7B1A-75E7-B932-1462-02CC9C656126}"/>
              </a:ext>
            </a:extLst>
          </p:cNvPr>
          <p:cNvPicPr>
            <a:picLocks noChangeAspect="1"/>
          </p:cNvPicPr>
          <p:nvPr/>
        </p:nvPicPr>
        <p:blipFill>
          <a:blip r:embed="rId3"/>
          <a:stretch>
            <a:fillRect/>
          </a:stretch>
        </p:blipFill>
        <p:spPr>
          <a:xfrm>
            <a:off x="6102646" y="1248157"/>
            <a:ext cx="5105241" cy="5263134"/>
          </a:xfrm>
          <a:prstGeom prst="rect">
            <a:avLst/>
          </a:prstGeom>
          <a:noFill/>
          <a:ln>
            <a:noFill/>
          </a:ln>
        </p:spPr>
      </p:pic>
    </p:spTree>
    <p:extLst>
      <p:ext uri="{BB962C8B-B14F-4D97-AF65-F5344CB8AC3E}">
        <p14:creationId xmlns:p14="http://schemas.microsoft.com/office/powerpoint/2010/main" val="290655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DF45C-47A8-ED74-AF82-3952A55D142E}"/>
              </a:ext>
            </a:extLst>
          </p:cNvPr>
          <p:cNvSpPr>
            <a:spLocks noGrp="1"/>
          </p:cNvSpPr>
          <p:nvPr>
            <p:ph type="title"/>
          </p:nvPr>
        </p:nvSpPr>
        <p:spPr/>
        <p:txBody>
          <a:bodyPr/>
          <a:lstStyle/>
          <a:p>
            <a:r>
              <a:rPr lang="en-US" dirty="0"/>
              <a:t>Group Table Question:</a:t>
            </a:r>
          </a:p>
        </p:txBody>
      </p:sp>
      <p:sp>
        <p:nvSpPr>
          <p:cNvPr id="5" name="Text Placeholder 4">
            <a:extLst>
              <a:ext uri="{FF2B5EF4-FFF2-40B4-BE49-F238E27FC236}">
                <a16:creationId xmlns:a16="http://schemas.microsoft.com/office/drawing/2014/main" id="{0602CD8C-E067-EDC5-D6A7-52B4D96EE9D5}"/>
              </a:ext>
            </a:extLst>
          </p:cNvPr>
          <p:cNvSpPr>
            <a:spLocks noGrp="1"/>
          </p:cNvSpPr>
          <p:nvPr>
            <p:ph type="body" idx="1"/>
          </p:nvPr>
        </p:nvSpPr>
        <p:spPr/>
        <p:txBody>
          <a:bodyPr>
            <a:normAutofit/>
          </a:bodyPr>
          <a:lstStyle/>
          <a:p>
            <a:r>
              <a:rPr lang="en-US" sz="2800" dirty="0"/>
              <a:t>Thinking of the people you serve, what systemic issues could prevent young people with ID from being fully self-determined agentic individuals?</a:t>
            </a:r>
          </a:p>
        </p:txBody>
      </p:sp>
    </p:spTree>
    <p:extLst>
      <p:ext uri="{BB962C8B-B14F-4D97-AF65-F5344CB8AC3E}">
        <p14:creationId xmlns:p14="http://schemas.microsoft.com/office/powerpoint/2010/main" val="3833810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DF45C-47A8-ED74-AF82-3952A55D142E}"/>
              </a:ext>
            </a:extLst>
          </p:cNvPr>
          <p:cNvSpPr>
            <a:spLocks noGrp="1"/>
          </p:cNvSpPr>
          <p:nvPr>
            <p:ph type="title"/>
          </p:nvPr>
        </p:nvSpPr>
        <p:spPr/>
        <p:txBody>
          <a:bodyPr/>
          <a:lstStyle/>
          <a:p>
            <a:r>
              <a:rPr lang="en-US" dirty="0"/>
              <a:t>Supporting self-determination skill development</a:t>
            </a:r>
          </a:p>
        </p:txBody>
      </p:sp>
      <p:sp>
        <p:nvSpPr>
          <p:cNvPr id="5" name="Text Placeholder 4">
            <a:extLst>
              <a:ext uri="{FF2B5EF4-FFF2-40B4-BE49-F238E27FC236}">
                <a16:creationId xmlns:a16="http://schemas.microsoft.com/office/drawing/2014/main" id="{0602CD8C-E067-EDC5-D6A7-52B4D96EE9D5}"/>
              </a:ext>
            </a:extLst>
          </p:cNvPr>
          <p:cNvSpPr>
            <a:spLocks noGrp="1"/>
          </p:cNvSpPr>
          <p:nvPr>
            <p:ph type="body" idx="1"/>
          </p:nvPr>
        </p:nvSpPr>
        <p:spPr/>
        <p:txBody>
          <a:bodyPr>
            <a:normAutofit lnSpcReduction="10000"/>
          </a:bodyPr>
          <a:lstStyle/>
          <a:p>
            <a:r>
              <a:rPr lang="en-US" sz="2400" dirty="0" err="1"/>
              <a:t>Shogren</a:t>
            </a:r>
            <a:r>
              <a:rPr lang="en-US" sz="2400" dirty="0"/>
              <a:t> (2013) articulated a comprehensive list of behaviors. The behaviors associated with being self-determined included</a:t>
            </a:r>
          </a:p>
          <a:p>
            <a:pPr lvl="1"/>
            <a:r>
              <a:rPr lang="en-US" sz="2000" dirty="0"/>
              <a:t>(a) choice-making, </a:t>
            </a:r>
          </a:p>
          <a:p>
            <a:pPr lvl="1"/>
            <a:r>
              <a:rPr lang="en-US" sz="2000" dirty="0"/>
              <a:t>(b) decision-making, </a:t>
            </a:r>
          </a:p>
          <a:p>
            <a:pPr lvl="1"/>
            <a:r>
              <a:rPr lang="en-US" sz="2000" dirty="0"/>
              <a:t>(c) problem-solving, </a:t>
            </a:r>
          </a:p>
          <a:p>
            <a:pPr lvl="1"/>
            <a:r>
              <a:rPr lang="en-US" sz="2000" dirty="0"/>
              <a:t>(d) goal setting and attainment, </a:t>
            </a:r>
          </a:p>
          <a:p>
            <a:pPr lvl="1"/>
            <a:r>
              <a:rPr lang="en-US" sz="2000" dirty="0"/>
              <a:t>(e) self-management, </a:t>
            </a:r>
          </a:p>
          <a:p>
            <a:pPr lvl="1"/>
            <a:r>
              <a:rPr lang="en-US" sz="2000" dirty="0"/>
              <a:t>(f) self-advocacy, </a:t>
            </a:r>
          </a:p>
          <a:p>
            <a:pPr lvl="1"/>
            <a:r>
              <a:rPr lang="en-US" sz="2000" dirty="0"/>
              <a:t>(g) internal locus of control, </a:t>
            </a:r>
          </a:p>
          <a:p>
            <a:pPr lvl="1"/>
            <a:r>
              <a:rPr lang="en-US" sz="2000" dirty="0"/>
              <a:t>(h) perceptions of self-efficacy and positive outcome expectancies, and </a:t>
            </a:r>
          </a:p>
          <a:p>
            <a:pPr lvl="1"/>
            <a:r>
              <a:rPr lang="en-US" sz="2000" dirty="0"/>
              <a:t>(</a:t>
            </a:r>
            <a:r>
              <a:rPr lang="en-US" sz="2000" dirty="0" err="1"/>
              <a:t>i</a:t>
            </a:r>
            <a:r>
              <a:rPr lang="en-US" sz="2000" dirty="0"/>
              <a:t>) self-awareness and self-knowledge.</a:t>
            </a:r>
          </a:p>
        </p:txBody>
      </p:sp>
    </p:spTree>
    <p:extLst>
      <p:ext uri="{BB962C8B-B14F-4D97-AF65-F5344CB8AC3E}">
        <p14:creationId xmlns:p14="http://schemas.microsoft.com/office/powerpoint/2010/main" val="2516995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DF16-9CAA-36CF-1079-111B4465BAE4}"/>
              </a:ext>
            </a:extLst>
          </p:cNvPr>
          <p:cNvSpPr>
            <a:spLocks noGrp="1"/>
          </p:cNvSpPr>
          <p:nvPr>
            <p:ph type="title"/>
          </p:nvPr>
        </p:nvSpPr>
        <p:spPr>
          <a:xfrm>
            <a:off x="563372" y="543560"/>
            <a:ext cx="9692640" cy="1325562"/>
          </a:xfrm>
        </p:spPr>
        <p:txBody>
          <a:bodyPr/>
          <a:lstStyle/>
          <a:p>
            <a:r>
              <a:rPr lang="en-US" dirty="0"/>
              <a:t>Why are we talking about self-determination and employment?</a:t>
            </a:r>
          </a:p>
        </p:txBody>
      </p:sp>
      <p:sp>
        <p:nvSpPr>
          <p:cNvPr id="3" name="Text Placeholder 2">
            <a:extLst>
              <a:ext uri="{FF2B5EF4-FFF2-40B4-BE49-F238E27FC236}">
                <a16:creationId xmlns:a16="http://schemas.microsoft.com/office/drawing/2014/main" id="{4AC4FE18-5B81-A54A-AF85-DE609161E0EC}"/>
              </a:ext>
            </a:extLst>
          </p:cNvPr>
          <p:cNvSpPr>
            <a:spLocks noGrp="1"/>
          </p:cNvSpPr>
          <p:nvPr>
            <p:ph type="body" idx="1"/>
          </p:nvPr>
        </p:nvSpPr>
        <p:spPr>
          <a:xfrm>
            <a:off x="982472" y="2265362"/>
            <a:ext cx="8595360" cy="3652837"/>
          </a:xfrm>
        </p:spPr>
        <p:txBody>
          <a:bodyPr>
            <a:normAutofit fontScale="85000" lnSpcReduction="20000"/>
          </a:bodyPr>
          <a:lstStyle/>
          <a:p>
            <a:pPr marL="137160" indent="0">
              <a:buNone/>
            </a:pPr>
            <a:r>
              <a:rPr lang="en-US" sz="3600" dirty="0">
                <a:effectLst/>
                <a:latin typeface="Century Schoolbook" panose="02040604050505020304" pitchFamily="18" charset="0"/>
              </a:rPr>
              <a:t>Self-determination is an essential skill to develop as it has been associated with </a:t>
            </a:r>
          </a:p>
          <a:p>
            <a:r>
              <a:rPr lang="en-US" sz="3600" dirty="0">
                <a:effectLst/>
                <a:latin typeface="Century Schoolbook" panose="02040604050505020304" pitchFamily="18" charset="0"/>
              </a:rPr>
              <a:t>increased wages, </a:t>
            </a:r>
          </a:p>
          <a:p>
            <a:r>
              <a:rPr lang="en-US" sz="3600" dirty="0">
                <a:effectLst/>
                <a:latin typeface="Century Schoolbook" panose="02040604050505020304" pitchFamily="18" charset="0"/>
              </a:rPr>
              <a:t>more hours of work, </a:t>
            </a:r>
          </a:p>
          <a:p>
            <a:r>
              <a:rPr lang="en-US" sz="3600" dirty="0">
                <a:effectLst/>
                <a:latin typeface="Century Schoolbook" panose="02040604050505020304" pitchFamily="18" charset="0"/>
              </a:rPr>
              <a:t>benefits, </a:t>
            </a:r>
          </a:p>
          <a:p>
            <a:r>
              <a:rPr lang="en-US" sz="3600" dirty="0">
                <a:effectLst/>
                <a:latin typeface="Century Schoolbook" panose="02040604050505020304" pitchFamily="18" charset="0"/>
              </a:rPr>
              <a:t>retention, and </a:t>
            </a:r>
          </a:p>
          <a:p>
            <a:r>
              <a:rPr lang="en-US" sz="3600" dirty="0">
                <a:effectLst/>
                <a:latin typeface="Century Schoolbook" panose="02040604050505020304" pitchFamily="18" charset="0"/>
              </a:rPr>
              <a:t>work success and satisfaction</a:t>
            </a:r>
            <a:endParaRPr lang="en-US" dirty="0">
              <a:latin typeface="Century Schoolbook" panose="02040604050505020304" pitchFamily="18" charset="0"/>
            </a:endParaRPr>
          </a:p>
        </p:txBody>
      </p:sp>
      <p:sp>
        <p:nvSpPr>
          <p:cNvPr id="4" name="TextBox 3">
            <a:extLst>
              <a:ext uri="{FF2B5EF4-FFF2-40B4-BE49-F238E27FC236}">
                <a16:creationId xmlns:a16="http://schemas.microsoft.com/office/drawing/2014/main" id="{6848AB33-FA21-F169-F233-E4FCFF6E99EE}"/>
              </a:ext>
            </a:extLst>
          </p:cNvPr>
          <p:cNvSpPr txBox="1"/>
          <p:nvPr/>
        </p:nvSpPr>
        <p:spPr>
          <a:xfrm>
            <a:off x="7020732" y="6314440"/>
            <a:ext cx="4188796" cy="523220"/>
          </a:xfrm>
          <a:prstGeom prst="rect">
            <a:avLst/>
          </a:prstGeom>
          <a:noFill/>
        </p:spPr>
        <p:txBody>
          <a:bodyPr wrap="square" rtlCol="0">
            <a:spAutoFit/>
          </a:bodyPr>
          <a:lstStyle/>
          <a:p>
            <a:pPr algn="r"/>
            <a:r>
              <a:rPr lang="en-US" sz="1400" dirty="0">
                <a:effectLst/>
                <a:latin typeface="Century Schoolbook" panose="02040604050505020304" pitchFamily="18" charset="0"/>
              </a:rPr>
              <a:t>(</a:t>
            </a:r>
            <a:r>
              <a:rPr lang="en-US" sz="1400" dirty="0" err="1">
                <a:effectLst/>
                <a:latin typeface="Century Schoolbook" panose="02040604050505020304" pitchFamily="18" charset="0"/>
              </a:rPr>
              <a:t>Mueser</a:t>
            </a:r>
            <a:r>
              <a:rPr lang="en-US" sz="1400" dirty="0">
                <a:effectLst/>
                <a:latin typeface="Century Schoolbook" panose="02040604050505020304" pitchFamily="18" charset="0"/>
              </a:rPr>
              <a:t> et al., 2001; </a:t>
            </a:r>
            <a:r>
              <a:rPr lang="en-US" sz="1400" dirty="0" err="1">
                <a:effectLst/>
                <a:latin typeface="Century Schoolbook" panose="02040604050505020304" pitchFamily="18" charset="0"/>
              </a:rPr>
              <a:t>Wehmeyer</a:t>
            </a:r>
            <a:r>
              <a:rPr lang="en-US" sz="1400" dirty="0">
                <a:effectLst/>
                <a:latin typeface="Century Schoolbook" panose="02040604050505020304" pitchFamily="18" charset="0"/>
              </a:rPr>
              <a:t> et al., 2011)</a:t>
            </a:r>
          </a:p>
          <a:p>
            <a:pPr algn="r"/>
            <a:endParaRPr lang="en-US" dirty="0">
              <a:latin typeface="Century Schoolbook" panose="02040604050505020304" pitchFamily="18" charset="0"/>
            </a:endParaRPr>
          </a:p>
        </p:txBody>
      </p:sp>
    </p:spTree>
    <p:extLst>
      <p:ext uri="{BB962C8B-B14F-4D97-AF65-F5344CB8AC3E}">
        <p14:creationId xmlns:p14="http://schemas.microsoft.com/office/powerpoint/2010/main" val="3155429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705E-6F83-EDD7-0F2F-D0F194AC08AB}"/>
              </a:ext>
            </a:extLst>
          </p:cNvPr>
          <p:cNvSpPr>
            <a:spLocks noGrp="1"/>
          </p:cNvSpPr>
          <p:nvPr>
            <p:ph type="title"/>
          </p:nvPr>
        </p:nvSpPr>
        <p:spPr>
          <a:xfrm>
            <a:off x="1261872" y="758952"/>
            <a:ext cx="9418320" cy="2543048"/>
          </a:xfrm>
        </p:spPr>
        <p:txBody>
          <a:bodyPr>
            <a:noAutofit/>
          </a:bodyPr>
          <a:lstStyle/>
          <a:p>
            <a:r>
              <a:rPr lang="en-US" sz="4400" dirty="0"/>
              <a:t>What skills do you find yourself focusing in on and why?</a:t>
            </a:r>
            <a:br>
              <a:rPr lang="en-US" sz="4400" dirty="0"/>
            </a:br>
            <a:br>
              <a:rPr lang="en-US" sz="4400" dirty="0"/>
            </a:br>
            <a:r>
              <a:rPr lang="en-US" sz="4400" dirty="0"/>
              <a:t>What skills seem to be the most effective in supporting agency?</a:t>
            </a:r>
          </a:p>
        </p:txBody>
      </p:sp>
      <p:sp>
        <p:nvSpPr>
          <p:cNvPr id="3" name="Text Placeholder 2">
            <a:extLst>
              <a:ext uri="{FF2B5EF4-FFF2-40B4-BE49-F238E27FC236}">
                <a16:creationId xmlns:a16="http://schemas.microsoft.com/office/drawing/2014/main" id="{DD7C8D8B-139A-AE5D-42FD-087419F4DCE8}"/>
              </a:ext>
            </a:extLst>
          </p:cNvPr>
          <p:cNvSpPr>
            <a:spLocks noGrp="1"/>
          </p:cNvSpPr>
          <p:nvPr>
            <p:ph type="body" idx="1"/>
          </p:nvPr>
        </p:nvSpPr>
        <p:spPr>
          <a:xfrm>
            <a:off x="596900" y="3794760"/>
            <a:ext cx="10083292" cy="3063240"/>
          </a:xfrm>
        </p:spPr>
        <p:txBody>
          <a:bodyPr>
            <a:normAutofit fontScale="92500" lnSpcReduction="10000"/>
          </a:bodyPr>
          <a:lstStyle/>
          <a:p>
            <a:pPr lvl="1"/>
            <a:r>
              <a:rPr lang="en-US" sz="2400" dirty="0">
                <a:solidFill>
                  <a:schemeClr val="tx1"/>
                </a:solidFill>
              </a:rPr>
              <a:t>(a) choice-making, </a:t>
            </a:r>
          </a:p>
          <a:p>
            <a:pPr lvl="1"/>
            <a:r>
              <a:rPr lang="en-US" sz="2400" dirty="0">
                <a:solidFill>
                  <a:schemeClr val="tx1"/>
                </a:solidFill>
              </a:rPr>
              <a:t>(b) decision-making, </a:t>
            </a:r>
          </a:p>
          <a:p>
            <a:pPr lvl="1"/>
            <a:r>
              <a:rPr lang="en-US" sz="2400" dirty="0">
                <a:solidFill>
                  <a:schemeClr val="tx1"/>
                </a:solidFill>
              </a:rPr>
              <a:t>(c) problem-solving, </a:t>
            </a:r>
          </a:p>
          <a:p>
            <a:pPr lvl="1"/>
            <a:r>
              <a:rPr lang="en-US" sz="2400" dirty="0">
                <a:solidFill>
                  <a:schemeClr val="tx1"/>
                </a:solidFill>
              </a:rPr>
              <a:t>(d) goal setting and attainment, </a:t>
            </a:r>
          </a:p>
          <a:p>
            <a:pPr lvl="1"/>
            <a:r>
              <a:rPr lang="en-US" sz="2400" dirty="0">
                <a:solidFill>
                  <a:schemeClr val="tx1"/>
                </a:solidFill>
              </a:rPr>
              <a:t>(e) self-management, </a:t>
            </a:r>
          </a:p>
          <a:p>
            <a:pPr lvl="1"/>
            <a:r>
              <a:rPr lang="en-US" sz="2400" dirty="0">
                <a:solidFill>
                  <a:schemeClr val="tx1"/>
                </a:solidFill>
              </a:rPr>
              <a:t>(f) self-advocacy, </a:t>
            </a:r>
          </a:p>
          <a:p>
            <a:pPr lvl="1"/>
            <a:r>
              <a:rPr lang="en-US" sz="2400" dirty="0">
                <a:solidFill>
                  <a:schemeClr val="tx1"/>
                </a:solidFill>
              </a:rPr>
              <a:t>(g) internal locus of control, </a:t>
            </a:r>
          </a:p>
          <a:p>
            <a:pPr lvl="1"/>
            <a:r>
              <a:rPr lang="en-US" sz="2400" dirty="0">
                <a:solidFill>
                  <a:schemeClr val="tx1"/>
                </a:solidFill>
              </a:rPr>
              <a:t>(h) perceptions of self-efficacy and positive outcome expectancies, and </a:t>
            </a:r>
          </a:p>
          <a:p>
            <a:pPr lvl="1"/>
            <a:r>
              <a:rPr lang="en-US" sz="2400" dirty="0">
                <a:solidFill>
                  <a:schemeClr val="tx1"/>
                </a:solidFill>
              </a:rPr>
              <a:t>(</a:t>
            </a:r>
            <a:r>
              <a:rPr lang="en-US" sz="2400" dirty="0" err="1">
                <a:solidFill>
                  <a:schemeClr val="tx1"/>
                </a:solidFill>
              </a:rPr>
              <a:t>i</a:t>
            </a:r>
            <a:r>
              <a:rPr lang="en-US" sz="2400" dirty="0">
                <a:solidFill>
                  <a:schemeClr val="tx1"/>
                </a:solidFill>
              </a:rPr>
              <a:t>) self-awareness and self-knowledge.</a:t>
            </a:r>
          </a:p>
          <a:p>
            <a:endParaRPr lang="en-US" dirty="0">
              <a:solidFill>
                <a:schemeClr val="tx1"/>
              </a:solidFill>
            </a:endParaRPr>
          </a:p>
        </p:txBody>
      </p:sp>
    </p:spTree>
    <p:extLst>
      <p:ext uri="{BB962C8B-B14F-4D97-AF65-F5344CB8AC3E}">
        <p14:creationId xmlns:p14="http://schemas.microsoft.com/office/powerpoint/2010/main" val="2616586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470A-4E9C-2BE9-B55D-CBEFF36766CC}"/>
              </a:ext>
            </a:extLst>
          </p:cNvPr>
          <p:cNvSpPr>
            <a:spLocks noGrp="1"/>
          </p:cNvSpPr>
          <p:nvPr>
            <p:ph type="ctrTitle"/>
          </p:nvPr>
        </p:nvSpPr>
        <p:spPr>
          <a:xfrm>
            <a:off x="1261872" y="758952"/>
            <a:ext cx="9418320" cy="3355848"/>
          </a:xfrm>
        </p:spPr>
        <p:txBody>
          <a:bodyPr/>
          <a:lstStyle/>
          <a:p>
            <a:r>
              <a:rPr lang="en-US" i="1" dirty="0"/>
              <a:t>How do we change our mindset in providing services?</a:t>
            </a:r>
          </a:p>
        </p:txBody>
      </p:sp>
      <p:sp>
        <p:nvSpPr>
          <p:cNvPr id="3" name="Subtitle 2">
            <a:extLst>
              <a:ext uri="{FF2B5EF4-FFF2-40B4-BE49-F238E27FC236}">
                <a16:creationId xmlns:a16="http://schemas.microsoft.com/office/drawing/2014/main" id="{D48A3D06-8B81-42E8-94F1-B6848136E46B}"/>
              </a:ext>
            </a:extLst>
          </p:cNvPr>
          <p:cNvSpPr>
            <a:spLocks noGrp="1"/>
          </p:cNvSpPr>
          <p:nvPr>
            <p:ph type="subTitle" idx="1"/>
          </p:nvPr>
        </p:nvSpPr>
        <p:spPr>
          <a:xfrm>
            <a:off x="1261872" y="4775708"/>
            <a:ext cx="9418320" cy="1323340"/>
          </a:xfrm>
        </p:spPr>
        <p:txBody>
          <a:bodyPr>
            <a:normAutofit/>
          </a:bodyPr>
          <a:lstStyle/>
          <a:p>
            <a:r>
              <a:rPr lang="en-US" sz="3200" dirty="0"/>
              <a:t>How do we change employment planning to be more than checking a box?</a:t>
            </a:r>
          </a:p>
        </p:txBody>
      </p:sp>
    </p:spTree>
    <p:extLst>
      <p:ext uri="{BB962C8B-B14F-4D97-AF65-F5344CB8AC3E}">
        <p14:creationId xmlns:p14="http://schemas.microsoft.com/office/powerpoint/2010/main" val="398255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1261872" y="758952"/>
            <a:ext cx="9418320" cy="404164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7200"/>
              <a:buFont typeface="Century Schoolbook"/>
              <a:buNone/>
            </a:pPr>
            <a:r>
              <a:rPr lang="en-US" b="1" i="1"/>
              <a:t>What is the meaning of work?</a:t>
            </a:r>
            <a:endParaRPr/>
          </a:p>
        </p:txBody>
      </p:sp>
    </p:spTree>
    <p:extLst>
      <p:ext uri="{BB962C8B-B14F-4D97-AF65-F5344CB8AC3E}">
        <p14:creationId xmlns:p14="http://schemas.microsoft.com/office/powerpoint/2010/main" val="4269495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dirty="0"/>
              <a:t>The Psychology of Working</a:t>
            </a:r>
            <a:endParaRPr dirty="0"/>
          </a:p>
        </p:txBody>
      </p:sp>
      <p:sp>
        <p:nvSpPr>
          <p:cNvPr id="184" name="Google Shape;184;p12"/>
          <p:cNvSpPr txBox="1">
            <a:spLocks noGrp="1"/>
          </p:cNvSpPr>
          <p:nvPr>
            <p:ph type="body" idx="1"/>
          </p:nvPr>
        </p:nvSpPr>
        <p:spPr>
          <a:xfrm>
            <a:off x="1261872" y="1828800"/>
            <a:ext cx="8595360" cy="4813300"/>
          </a:xfrm>
          <a:prstGeom prst="rect">
            <a:avLst/>
          </a:prstGeom>
          <a:noFill/>
          <a:ln>
            <a:noFill/>
          </a:ln>
        </p:spPr>
        <p:txBody>
          <a:bodyPr spcFirstLastPara="1" wrap="square" lIns="91425" tIns="45700" rIns="91425" bIns="45700" anchor="t" anchorCtr="0">
            <a:normAutofit/>
          </a:bodyPr>
          <a:lstStyle/>
          <a:p>
            <a:pPr marL="182880" lvl="0" indent="-182880" algn="l" rtl="0">
              <a:lnSpc>
                <a:spcPct val="95000"/>
              </a:lnSpc>
              <a:spcBef>
                <a:spcPts val="0"/>
              </a:spcBef>
              <a:spcAft>
                <a:spcPts val="0"/>
              </a:spcAft>
              <a:buSzPts val="1440"/>
              <a:buChar char="•"/>
            </a:pPr>
            <a:r>
              <a:rPr lang="en-US" sz="2000" dirty="0"/>
              <a:t>Working is a central aspect of life, providing a source of </a:t>
            </a:r>
            <a:r>
              <a:rPr lang="en-US" sz="2000" b="1" dirty="0"/>
              <a:t>structure</a:t>
            </a:r>
            <a:r>
              <a:rPr lang="en-US" sz="2000" dirty="0"/>
              <a:t>, a </a:t>
            </a:r>
            <a:r>
              <a:rPr lang="en-US" sz="2000" b="1" dirty="0"/>
              <a:t>means of survival</a:t>
            </a:r>
            <a:r>
              <a:rPr lang="en-US" sz="2000" dirty="0"/>
              <a:t>, </a:t>
            </a:r>
            <a:r>
              <a:rPr lang="en-US" sz="2000" b="1" dirty="0"/>
              <a:t>connection to others</a:t>
            </a:r>
            <a:r>
              <a:rPr lang="en-US" sz="2000" dirty="0"/>
              <a:t>, and optimally a </a:t>
            </a:r>
            <a:r>
              <a:rPr lang="en-US" sz="2000" b="1" dirty="0"/>
              <a:t>means of self-determination</a:t>
            </a:r>
            <a:r>
              <a:rPr lang="en-US" sz="2000" dirty="0"/>
              <a:t> (</a:t>
            </a:r>
            <a:r>
              <a:rPr lang="en-US" sz="2000" u="sng" dirty="0">
                <a:solidFill>
                  <a:schemeClr val="hlink"/>
                </a:solidFill>
                <a:hlinkClick r:id="rId3"/>
              </a:rPr>
              <a:t>Blustein, 2006</a:t>
            </a:r>
            <a:r>
              <a:rPr lang="en-US" sz="2000" dirty="0"/>
              <a:t>, </a:t>
            </a:r>
            <a:r>
              <a:rPr lang="en-US" sz="2000" u="sng" dirty="0">
                <a:solidFill>
                  <a:schemeClr val="hlink"/>
                </a:solidFill>
                <a:hlinkClick r:id="rId4"/>
              </a:rPr>
              <a:t>2008</a:t>
            </a:r>
            <a:r>
              <a:rPr lang="en-US" sz="2000" dirty="0"/>
              <a:t>; </a:t>
            </a:r>
            <a:r>
              <a:rPr lang="en-US" sz="2000" u="sng" dirty="0">
                <a:solidFill>
                  <a:schemeClr val="hlink"/>
                </a:solidFill>
                <a:hlinkClick r:id="rId5"/>
              </a:rPr>
              <a:t>Budd, 2011</a:t>
            </a:r>
            <a:r>
              <a:rPr lang="en-US" sz="2000" dirty="0"/>
              <a:t>; </a:t>
            </a:r>
            <a:r>
              <a:rPr lang="en-US" sz="2000" u="sng" dirty="0">
                <a:solidFill>
                  <a:schemeClr val="hlink"/>
                </a:solidFill>
                <a:hlinkClick r:id="rId6"/>
              </a:rPr>
              <a:t>Juntunen, 2006</a:t>
            </a:r>
            <a:r>
              <a:rPr lang="en-US" sz="2000" dirty="0"/>
              <a:t>; </a:t>
            </a:r>
            <a:r>
              <a:rPr lang="en-US" sz="2000" u="sng" dirty="0">
                <a:solidFill>
                  <a:schemeClr val="hlink"/>
                </a:solidFill>
                <a:hlinkClick r:id="rId7"/>
              </a:rPr>
              <a:t>Richardson, 1993</a:t>
            </a:r>
            <a:r>
              <a:rPr lang="en-US" sz="2000" dirty="0"/>
              <a:t>, </a:t>
            </a:r>
            <a:r>
              <a:rPr lang="en-US" sz="2000" u="sng" dirty="0">
                <a:solidFill>
                  <a:schemeClr val="hlink"/>
                </a:solidFill>
                <a:hlinkClick r:id="rId8"/>
              </a:rPr>
              <a:t>2012</a:t>
            </a:r>
            <a:r>
              <a:rPr lang="en-US" sz="2000" dirty="0"/>
              <a:t>).</a:t>
            </a:r>
            <a:endParaRPr sz="2000" dirty="0"/>
          </a:p>
          <a:p>
            <a:pPr marL="182880" lvl="0" indent="-182880" algn="l" rtl="0">
              <a:lnSpc>
                <a:spcPct val="95000"/>
              </a:lnSpc>
              <a:spcBef>
                <a:spcPts val="1600"/>
              </a:spcBef>
              <a:spcAft>
                <a:spcPts val="0"/>
              </a:spcAft>
              <a:buSzPts val="1440"/>
              <a:buChar char="•"/>
            </a:pPr>
            <a:r>
              <a:rPr lang="en-US" sz="2000" dirty="0"/>
              <a:t>Working functions to provide people with a way to establish an identity and a sense of coherence in their social interactions. </a:t>
            </a:r>
          </a:p>
          <a:p>
            <a:pPr marL="640080" lvl="1" indent="-182880">
              <a:lnSpc>
                <a:spcPct val="95000"/>
              </a:lnSpc>
              <a:spcBef>
                <a:spcPts val="1600"/>
              </a:spcBef>
              <a:buSzPts val="1440"/>
              <a:buChar char="•"/>
            </a:pPr>
            <a:r>
              <a:rPr lang="en-US" sz="1800" dirty="0"/>
              <a:t>Work furnishes part of our external identity in the world.</a:t>
            </a:r>
            <a:endParaRPr sz="1800" dirty="0"/>
          </a:p>
          <a:p>
            <a:pPr marL="182880" lvl="0" indent="-182880" algn="l" rtl="0">
              <a:lnSpc>
                <a:spcPct val="95000"/>
              </a:lnSpc>
              <a:spcBef>
                <a:spcPts val="1600"/>
              </a:spcBef>
              <a:spcAft>
                <a:spcPts val="0"/>
              </a:spcAft>
              <a:buSzPts val="1440"/>
              <a:buChar char="•"/>
            </a:pPr>
            <a:r>
              <a:rPr lang="en-US" sz="2000" dirty="0"/>
              <a:t>Working also has unique meaning that is derived from and embedded within specific cultural contexts, which shape and are shaped by individual experiences of working.</a:t>
            </a:r>
          </a:p>
          <a:p>
            <a:pPr marL="182880" lvl="0" indent="-182880" algn="l" rtl="0">
              <a:lnSpc>
                <a:spcPct val="95000"/>
              </a:lnSpc>
              <a:spcBef>
                <a:spcPts val="1600"/>
              </a:spcBef>
              <a:spcAft>
                <a:spcPts val="0"/>
              </a:spcAft>
              <a:buSzPts val="1440"/>
              <a:buChar char="•"/>
            </a:pPr>
            <a:r>
              <a:rPr lang="en-US" sz="2000" dirty="0"/>
              <a:t>Exemplified by asking: </a:t>
            </a:r>
            <a:r>
              <a:rPr lang="en-US" sz="2000" i="1" dirty="0"/>
              <a:t>What do you do? </a:t>
            </a:r>
            <a:r>
              <a:rPr lang="en-US" sz="2000" dirty="0"/>
              <a:t>when you meet someone for the first time.</a:t>
            </a:r>
            <a:endParaRP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a:t>The Psychology of Working</a:t>
            </a:r>
            <a:endParaRPr/>
          </a:p>
        </p:txBody>
      </p:sp>
      <p:sp>
        <p:nvSpPr>
          <p:cNvPr id="191" name="Google Shape;191;p13"/>
          <p:cNvSpPr txBox="1">
            <a:spLocks noGrp="1"/>
          </p:cNvSpPr>
          <p:nvPr>
            <p:ph type="body" idx="1"/>
          </p:nvPr>
        </p:nvSpPr>
        <p:spPr>
          <a:xfrm>
            <a:off x="1261872" y="2273300"/>
            <a:ext cx="8595360" cy="3906837"/>
          </a:xfrm>
          <a:prstGeom prst="rect">
            <a:avLst/>
          </a:prstGeom>
          <a:noFill/>
          <a:ln>
            <a:noFill/>
          </a:ln>
        </p:spPr>
        <p:txBody>
          <a:bodyPr spcFirstLastPara="1" wrap="square" lIns="91425" tIns="45700" rIns="91425" bIns="45700" anchor="t" anchorCtr="0">
            <a:normAutofit lnSpcReduction="10000"/>
          </a:bodyPr>
          <a:lstStyle/>
          <a:p>
            <a:pPr marL="182880" lvl="0" indent="-182880" algn="l" rtl="0">
              <a:lnSpc>
                <a:spcPct val="95000"/>
              </a:lnSpc>
              <a:spcBef>
                <a:spcPts val="0"/>
              </a:spcBef>
              <a:spcAft>
                <a:spcPts val="0"/>
              </a:spcAft>
              <a:buSzPts val="1920"/>
              <a:buChar char="•"/>
            </a:pPr>
            <a:r>
              <a:rPr lang="en-US" sz="2800" dirty="0"/>
              <a:t>Working involves </a:t>
            </a:r>
            <a:r>
              <a:rPr lang="en-US" sz="2800" b="1" dirty="0"/>
              <a:t>effort, activity, and human energy </a:t>
            </a:r>
            <a:r>
              <a:rPr lang="en-US" sz="2800" dirty="0"/>
              <a:t>in given tasks that contribute to the overall social and economic welfare of a give culture. </a:t>
            </a:r>
          </a:p>
          <a:p>
            <a:pPr marL="640080" lvl="1" indent="-182880">
              <a:lnSpc>
                <a:spcPct val="95000"/>
              </a:lnSpc>
              <a:spcBef>
                <a:spcPts val="0"/>
              </a:spcBef>
              <a:buSzPts val="1920"/>
              <a:buChar char="•"/>
            </a:pPr>
            <a:r>
              <a:rPr lang="en-US" sz="2400" dirty="0"/>
              <a:t>Including paid employment as well as work that one does in caring for others within one’s family and community.</a:t>
            </a:r>
            <a:endParaRPr sz="1800" dirty="0"/>
          </a:p>
          <a:p>
            <a:pPr marL="182880" lvl="0" indent="-182880" algn="l" rtl="0">
              <a:lnSpc>
                <a:spcPct val="95000"/>
              </a:lnSpc>
              <a:spcBef>
                <a:spcPts val="1600"/>
              </a:spcBef>
              <a:spcAft>
                <a:spcPts val="0"/>
              </a:spcAft>
              <a:buSzPts val="1920"/>
              <a:buChar char="•"/>
            </a:pPr>
            <a:r>
              <a:rPr lang="en-US" sz="2800" dirty="0"/>
              <a:t>Working has been one of the constants in our lives; the experience of working unifies human beings across time frames and cultures. </a:t>
            </a:r>
            <a:endParaRP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8543-0A75-07FB-A513-A75435DC7644}"/>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69601B44-4835-024F-639D-754114F95EAA}"/>
              </a:ext>
            </a:extLst>
          </p:cNvPr>
          <p:cNvSpPr>
            <a:spLocks noGrp="1"/>
          </p:cNvSpPr>
          <p:nvPr>
            <p:ph type="body" idx="1"/>
          </p:nvPr>
        </p:nvSpPr>
        <p:spPr/>
        <p:txBody>
          <a:bodyPr>
            <a:normAutofit/>
          </a:bodyPr>
          <a:lstStyle/>
          <a:p>
            <a:r>
              <a:rPr lang="en-US" sz="2800" dirty="0"/>
              <a:t>Acknowledgement</a:t>
            </a:r>
          </a:p>
          <a:p>
            <a:r>
              <a:rPr lang="en-US" sz="2800" dirty="0"/>
              <a:t>Discussion on employment and ID</a:t>
            </a:r>
          </a:p>
          <a:p>
            <a:r>
              <a:rPr lang="en-US" sz="2800" dirty="0"/>
              <a:t>What is self-determination?</a:t>
            </a:r>
          </a:p>
          <a:p>
            <a:r>
              <a:rPr lang="en-US" sz="2800" dirty="0"/>
              <a:t>What is the Psychology of Working Theory?</a:t>
            </a:r>
          </a:p>
          <a:p>
            <a:r>
              <a:rPr lang="en-US" sz="2800" dirty="0"/>
              <a:t>Findings from our project</a:t>
            </a:r>
          </a:p>
        </p:txBody>
      </p:sp>
    </p:spTree>
    <p:extLst>
      <p:ext uri="{BB962C8B-B14F-4D97-AF65-F5344CB8AC3E}">
        <p14:creationId xmlns:p14="http://schemas.microsoft.com/office/powerpoint/2010/main" val="1861948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4"/>
          <p:cNvSpPr txBox="1">
            <a:spLocks noGrp="1"/>
          </p:cNvSpPr>
          <p:nvPr>
            <p:ph type="title"/>
          </p:nvPr>
        </p:nvSpPr>
        <p:spPr>
          <a:xfrm>
            <a:off x="723900" y="365760"/>
            <a:ext cx="10230612" cy="9296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dirty="0"/>
              <a:t>An Integrative Taxonomy of Working</a:t>
            </a:r>
            <a:endParaRPr dirty="0"/>
          </a:p>
        </p:txBody>
      </p:sp>
      <p:sp>
        <p:nvSpPr>
          <p:cNvPr id="198" name="Google Shape;198;p14"/>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rmAutofit/>
          </a:bodyPr>
          <a:lstStyle/>
          <a:p>
            <a:pPr marL="0" lvl="0" indent="0" algn="l" rtl="0">
              <a:lnSpc>
                <a:spcPct val="95000"/>
              </a:lnSpc>
              <a:spcBef>
                <a:spcPts val="0"/>
              </a:spcBef>
              <a:spcAft>
                <a:spcPts val="0"/>
              </a:spcAft>
              <a:buSzPts val="2880"/>
              <a:buNone/>
            </a:pPr>
            <a:r>
              <a:rPr lang="en-US" sz="3600" dirty="0"/>
              <a:t>Working as a means of: </a:t>
            </a:r>
          </a:p>
          <a:p>
            <a:pPr marL="0" lvl="0" indent="0" algn="l" rtl="0">
              <a:lnSpc>
                <a:spcPct val="95000"/>
              </a:lnSpc>
              <a:spcBef>
                <a:spcPts val="0"/>
              </a:spcBef>
              <a:spcAft>
                <a:spcPts val="0"/>
              </a:spcAft>
              <a:buSzPts val="2880"/>
              <a:buNone/>
            </a:pPr>
            <a:endParaRPr lang="en-US" sz="3600" dirty="0"/>
          </a:p>
          <a:p>
            <a:pPr marL="514350" lvl="0" indent="-514350" algn="l" rtl="0">
              <a:lnSpc>
                <a:spcPct val="95000"/>
              </a:lnSpc>
              <a:spcBef>
                <a:spcPts val="0"/>
              </a:spcBef>
              <a:spcAft>
                <a:spcPts val="0"/>
              </a:spcAft>
              <a:buSzPts val="2880"/>
              <a:buFont typeface="Century Schoolbook"/>
              <a:buAutoNum type="arabicPeriod"/>
            </a:pPr>
            <a:r>
              <a:rPr lang="en-US" sz="3600" dirty="0"/>
              <a:t>survival and power</a:t>
            </a:r>
            <a:endParaRPr dirty="0"/>
          </a:p>
          <a:p>
            <a:pPr marL="514350" lvl="0" indent="-514350" algn="l" rtl="0">
              <a:lnSpc>
                <a:spcPct val="95000"/>
              </a:lnSpc>
              <a:spcBef>
                <a:spcPts val="1600"/>
              </a:spcBef>
              <a:spcAft>
                <a:spcPts val="0"/>
              </a:spcAft>
              <a:buSzPts val="2880"/>
              <a:buFont typeface="Century Schoolbook"/>
              <a:buAutoNum type="arabicPeriod"/>
            </a:pPr>
            <a:r>
              <a:rPr lang="en-US" sz="3600" dirty="0"/>
              <a:t>social connection</a:t>
            </a:r>
            <a:endParaRPr dirty="0"/>
          </a:p>
          <a:p>
            <a:pPr marL="514350" lvl="0" indent="-514350" algn="l" rtl="0">
              <a:lnSpc>
                <a:spcPct val="95000"/>
              </a:lnSpc>
              <a:spcBef>
                <a:spcPts val="1600"/>
              </a:spcBef>
              <a:spcAft>
                <a:spcPts val="0"/>
              </a:spcAft>
              <a:buSzPts val="2880"/>
              <a:buFont typeface="Century Schoolbook"/>
              <a:buAutoNum type="arabicPeriod"/>
            </a:pPr>
            <a:r>
              <a:rPr lang="en-US" sz="3600" dirty="0"/>
              <a:t>self-determination</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5"/>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a:t>Survival and Power</a:t>
            </a:r>
            <a:endParaRPr/>
          </a:p>
        </p:txBody>
      </p:sp>
      <p:sp>
        <p:nvSpPr>
          <p:cNvPr id="205" name="Google Shape;205;p15"/>
          <p:cNvSpPr txBox="1">
            <a:spLocks noGrp="1"/>
          </p:cNvSpPr>
          <p:nvPr>
            <p:ph type="body" idx="1"/>
          </p:nvPr>
        </p:nvSpPr>
        <p:spPr>
          <a:xfrm>
            <a:off x="1261872" y="2133600"/>
            <a:ext cx="8595360" cy="4046537"/>
          </a:xfrm>
          <a:prstGeom prst="rect">
            <a:avLst/>
          </a:prstGeom>
          <a:noFill/>
          <a:ln>
            <a:noFill/>
          </a:ln>
        </p:spPr>
        <p:txBody>
          <a:bodyPr spcFirstLastPara="1" wrap="square" lIns="91425" tIns="45700" rIns="91425" bIns="45700" anchor="t" anchorCtr="0">
            <a:normAutofit lnSpcReduction="10000"/>
          </a:bodyPr>
          <a:lstStyle/>
          <a:p>
            <a:pPr marL="182880" lvl="0" indent="-182880" algn="l" rtl="0">
              <a:lnSpc>
                <a:spcPct val="95000"/>
              </a:lnSpc>
              <a:spcBef>
                <a:spcPts val="0"/>
              </a:spcBef>
              <a:spcAft>
                <a:spcPts val="0"/>
              </a:spcAft>
              <a:buSzPts val="1920"/>
              <a:buChar char="•"/>
            </a:pPr>
            <a:r>
              <a:rPr lang="en-US" sz="2400" dirty="0"/>
              <a:t>Work provides a means for people to survive:</a:t>
            </a:r>
            <a:endParaRPr sz="2400" dirty="0"/>
          </a:p>
          <a:p>
            <a:pPr marL="182880" lvl="0" indent="-182880" algn="l" rtl="0">
              <a:lnSpc>
                <a:spcPct val="95000"/>
              </a:lnSpc>
              <a:spcBef>
                <a:spcPts val="1600"/>
              </a:spcBef>
              <a:spcAft>
                <a:spcPts val="0"/>
              </a:spcAft>
              <a:buSzPts val="1920"/>
              <a:buChar char="•"/>
            </a:pPr>
            <a:endParaRPr lang="en-US" sz="2400" dirty="0"/>
          </a:p>
          <a:p>
            <a:pPr marL="182880" lvl="0" indent="-182880" algn="l" rtl="0">
              <a:lnSpc>
                <a:spcPct val="95000"/>
              </a:lnSpc>
              <a:spcBef>
                <a:spcPts val="1600"/>
              </a:spcBef>
              <a:spcAft>
                <a:spcPts val="0"/>
              </a:spcAft>
              <a:buSzPts val="1920"/>
              <a:buChar char="•"/>
            </a:pPr>
            <a:r>
              <a:rPr lang="en-US" sz="2400" dirty="0"/>
              <a:t>Power refers to the actual exchange of work for money </a:t>
            </a:r>
          </a:p>
          <a:p>
            <a:pPr marL="640080" lvl="1" indent="-182880">
              <a:lnSpc>
                <a:spcPct val="95000"/>
              </a:lnSpc>
              <a:spcBef>
                <a:spcPts val="1600"/>
              </a:spcBef>
              <a:buSzPts val="1920"/>
              <a:buChar char="•"/>
            </a:pPr>
            <a:r>
              <a:rPr lang="en-US" sz="2200" dirty="0"/>
              <a:t>this allows for a person to sustain his or her life.</a:t>
            </a:r>
            <a:endParaRPr dirty="0"/>
          </a:p>
          <a:p>
            <a:pPr marL="182880" lvl="0" indent="-60959" algn="l" rtl="0">
              <a:lnSpc>
                <a:spcPct val="95000"/>
              </a:lnSpc>
              <a:spcBef>
                <a:spcPts val="1600"/>
              </a:spcBef>
              <a:spcAft>
                <a:spcPts val="0"/>
              </a:spcAft>
              <a:buSzPts val="1920"/>
              <a:buNone/>
            </a:pPr>
            <a:endParaRPr sz="2400" dirty="0"/>
          </a:p>
          <a:p>
            <a:pPr marL="182880" lvl="0" indent="-182880" algn="l" rtl="0">
              <a:lnSpc>
                <a:spcPct val="95000"/>
              </a:lnSpc>
              <a:spcBef>
                <a:spcPts val="1600"/>
              </a:spcBef>
              <a:spcAft>
                <a:spcPts val="0"/>
              </a:spcAft>
              <a:buSzPts val="1920"/>
              <a:buChar char="•"/>
            </a:pPr>
            <a:r>
              <a:rPr lang="en-US" sz="2400" dirty="0"/>
              <a:t>Work can be connected to social status</a:t>
            </a:r>
          </a:p>
          <a:p>
            <a:pPr marL="640080" lvl="1" indent="-182880">
              <a:lnSpc>
                <a:spcPct val="95000"/>
              </a:lnSpc>
              <a:spcBef>
                <a:spcPts val="1600"/>
              </a:spcBef>
              <a:buSzPts val="1920"/>
              <a:buChar char="•"/>
            </a:pPr>
            <a:r>
              <a:rPr lang="en-US" sz="2200" dirty="0"/>
              <a:t>leading to enhanced prestige </a:t>
            </a:r>
          </a:p>
          <a:p>
            <a:pPr marL="640080" lvl="1" indent="-182880">
              <a:lnSpc>
                <a:spcPct val="95000"/>
              </a:lnSpc>
              <a:spcBef>
                <a:spcPts val="1600"/>
              </a:spcBef>
              <a:buSzPts val="1920"/>
              <a:buChar char="•"/>
            </a:pPr>
            <a:r>
              <a:rPr lang="en-US" sz="2200" dirty="0"/>
              <a:t>more power</a:t>
            </a:r>
            <a:endParaRPr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6"/>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a:t>Social Connection</a:t>
            </a:r>
            <a:endParaRPr/>
          </a:p>
        </p:txBody>
      </p:sp>
      <p:sp>
        <p:nvSpPr>
          <p:cNvPr id="212" name="Google Shape;212;p16"/>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Autofit/>
          </a:bodyPr>
          <a:lstStyle/>
          <a:p>
            <a:pPr marL="182880" lvl="0" indent="-182880" algn="l" rtl="0">
              <a:lnSpc>
                <a:spcPct val="95000"/>
              </a:lnSpc>
              <a:spcBef>
                <a:spcPts val="0"/>
              </a:spcBef>
              <a:spcAft>
                <a:spcPts val="0"/>
              </a:spcAft>
              <a:buSzPts val="2240"/>
              <a:buChar char="•"/>
            </a:pPr>
            <a:r>
              <a:rPr lang="en-US" sz="2800" dirty="0"/>
              <a:t>Work allows us to form important social relationships and bonds</a:t>
            </a:r>
            <a:endParaRPr dirty="0"/>
          </a:p>
          <a:p>
            <a:pPr marL="457200" lvl="1" indent="-182880" algn="l" rtl="0">
              <a:lnSpc>
                <a:spcPct val="90000"/>
              </a:lnSpc>
              <a:spcBef>
                <a:spcPts val="500"/>
              </a:spcBef>
              <a:spcAft>
                <a:spcPts val="0"/>
              </a:spcAft>
              <a:buSzPts val="2400"/>
              <a:buChar char="●"/>
            </a:pPr>
            <a:r>
              <a:rPr lang="en-US" sz="2400" dirty="0"/>
              <a:t>For many people work is the primary setting in which strong interpersonal connections are made</a:t>
            </a:r>
            <a:endParaRPr dirty="0"/>
          </a:p>
          <a:p>
            <a:pPr marL="457200" lvl="1" indent="-30480" algn="l" rtl="0">
              <a:lnSpc>
                <a:spcPct val="90000"/>
              </a:lnSpc>
              <a:spcBef>
                <a:spcPts val="600"/>
              </a:spcBef>
              <a:spcAft>
                <a:spcPts val="0"/>
              </a:spcAft>
              <a:buSzPts val="2400"/>
              <a:buNone/>
            </a:pPr>
            <a:endParaRPr sz="2400" dirty="0"/>
          </a:p>
          <a:p>
            <a:pPr marL="182880" lvl="0" indent="-182880" algn="l" rtl="0">
              <a:lnSpc>
                <a:spcPct val="95000"/>
              </a:lnSpc>
              <a:spcBef>
                <a:spcPts val="1700"/>
              </a:spcBef>
              <a:spcAft>
                <a:spcPts val="0"/>
              </a:spcAft>
              <a:buSzPts val="2240"/>
              <a:buChar char="•"/>
            </a:pPr>
            <a:r>
              <a:rPr lang="en-US" sz="2800" dirty="0"/>
              <a:t>Working links people with a broader social network</a:t>
            </a:r>
            <a:endParaRPr dirty="0"/>
          </a:p>
          <a:p>
            <a:pPr marL="457200" lvl="1" indent="-182880" algn="l" rtl="0">
              <a:lnSpc>
                <a:spcPct val="90000"/>
              </a:lnSpc>
              <a:spcBef>
                <a:spcPts val="500"/>
              </a:spcBef>
              <a:spcAft>
                <a:spcPts val="0"/>
              </a:spcAft>
              <a:buSzPts val="2400"/>
              <a:buChar char="●"/>
            </a:pPr>
            <a:r>
              <a:rPr lang="en-US" sz="2400" dirty="0"/>
              <a:t>Provides structure in which individuals may interact with others whether in their immediate circle or beyond</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7"/>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a:t>Self-determination</a:t>
            </a:r>
            <a:endParaRPr/>
          </a:p>
        </p:txBody>
      </p:sp>
      <p:sp>
        <p:nvSpPr>
          <p:cNvPr id="219" name="Google Shape;219;p17"/>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rmAutofit/>
          </a:bodyPr>
          <a:lstStyle/>
          <a:p>
            <a:pPr marL="182880" lvl="0" indent="-182880" algn="l" rtl="0">
              <a:lnSpc>
                <a:spcPct val="95000"/>
              </a:lnSpc>
              <a:spcBef>
                <a:spcPts val="0"/>
              </a:spcBef>
              <a:spcAft>
                <a:spcPts val="0"/>
              </a:spcAft>
              <a:buSzPts val="2560"/>
              <a:buChar char="•"/>
            </a:pPr>
            <a:r>
              <a:rPr lang="en-US" sz="3200" dirty="0"/>
              <a:t>Work supports an individual’s sense of self-determination.</a:t>
            </a:r>
          </a:p>
          <a:p>
            <a:pPr marL="182880" lvl="0" indent="-182880" algn="l" rtl="0">
              <a:lnSpc>
                <a:spcPct val="95000"/>
              </a:lnSpc>
              <a:spcBef>
                <a:spcPts val="0"/>
              </a:spcBef>
              <a:spcAft>
                <a:spcPts val="0"/>
              </a:spcAft>
              <a:buSzPts val="2560"/>
              <a:buChar char="•"/>
            </a:pPr>
            <a:endParaRPr lang="en-US" sz="3200" dirty="0"/>
          </a:p>
          <a:p>
            <a:pPr marL="182880" lvl="0" indent="-182880" algn="l" rtl="0">
              <a:lnSpc>
                <a:spcPct val="95000"/>
              </a:lnSpc>
              <a:spcBef>
                <a:spcPts val="0"/>
              </a:spcBef>
              <a:spcAft>
                <a:spcPts val="0"/>
              </a:spcAft>
              <a:buSzPts val="2560"/>
              <a:buChar char="•"/>
            </a:pPr>
            <a:r>
              <a:rPr lang="en-US" sz="3200" dirty="0"/>
              <a:t>People experience self-determination through:</a:t>
            </a:r>
            <a:endParaRPr dirty="0"/>
          </a:p>
          <a:p>
            <a:pPr marL="457200" lvl="1" indent="-182880" algn="l" rtl="0">
              <a:lnSpc>
                <a:spcPct val="90000"/>
              </a:lnSpc>
              <a:spcBef>
                <a:spcPts val="500"/>
              </a:spcBef>
              <a:spcAft>
                <a:spcPts val="0"/>
              </a:spcAft>
              <a:buSzPts val="2800"/>
              <a:buChar char="●"/>
            </a:pPr>
            <a:r>
              <a:rPr lang="en-US" sz="2800" dirty="0"/>
              <a:t> Having autonomy, Experiencing competence, and Being relational</a:t>
            </a:r>
          </a:p>
          <a:p>
            <a:pPr marL="457200" lvl="1" indent="-182880" algn="l" rtl="0">
              <a:lnSpc>
                <a:spcPct val="90000"/>
              </a:lnSpc>
              <a:spcBef>
                <a:spcPts val="500"/>
              </a:spcBef>
              <a:spcAft>
                <a:spcPts val="0"/>
              </a:spcAft>
              <a:buSzPts val="2800"/>
              <a:buChar char="●"/>
            </a:pPr>
            <a:r>
              <a:rPr lang="en-US" sz="2800" dirty="0"/>
              <a:t> By following their own intrinsic motivation</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4BF7-7D1D-91B7-ABE0-E319885DF744}"/>
              </a:ext>
            </a:extLst>
          </p:cNvPr>
          <p:cNvSpPr>
            <a:spLocks noGrp="1"/>
          </p:cNvSpPr>
          <p:nvPr>
            <p:ph type="title"/>
          </p:nvPr>
        </p:nvSpPr>
        <p:spPr/>
        <p:txBody>
          <a:bodyPr/>
          <a:lstStyle/>
          <a:p>
            <a:r>
              <a:rPr lang="en-US" dirty="0"/>
              <a:t>Table Chats:</a:t>
            </a:r>
            <a:br>
              <a:rPr lang="en-US" dirty="0"/>
            </a:br>
            <a:r>
              <a:rPr lang="en-US" dirty="0"/>
              <a:t>From your own experience…</a:t>
            </a:r>
          </a:p>
        </p:txBody>
      </p:sp>
      <p:sp>
        <p:nvSpPr>
          <p:cNvPr id="3" name="Text Placeholder 2">
            <a:extLst>
              <a:ext uri="{FF2B5EF4-FFF2-40B4-BE49-F238E27FC236}">
                <a16:creationId xmlns:a16="http://schemas.microsoft.com/office/drawing/2014/main" id="{DE82881D-41FD-CD9B-AB8B-5BDE67BB210A}"/>
              </a:ext>
            </a:extLst>
          </p:cNvPr>
          <p:cNvSpPr>
            <a:spLocks noGrp="1"/>
          </p:cNvSpPr>
          <p:nvPr>
            <p:ph type="body" idx="1"/>
          </p:nvPr>
        </p:nvSpPr>
        <p:spPr>
          <a:xfrm>
            <a:off x="1261872" y="2197100"/>
            <a:ext cx="8595360" cy="3983037"/>
          </a:xfrm>
        </p:spPr>
        <p:txBody>
          <a:bodyPr>
            <a:normAutofit lnSpcReduction="10000"/>
          </a:bodyPr>
          <a:lstStyle/>
          <a:p>
            <a:r>
              <a:rPr lang="en-US" sz="2800" dirty="0"/>
              <a:t>What aspect of the Psychology of Working theory resonates most to you when reflecting on your own working life?</a:t>
            </a:r>
          </a:p>
          <a:p>
            <a:r>
              <a:rPr lang="en-US" sz="2800" dirty="0"/>
              <a:t>Why, or how is this different for individuals with ID?</a:t>
            </a:r>
          </a:p>
          <a:p>
            <a:r>
              <a:rPr lang="en-US" sz="2800" dirty="0"/>
              <a:t>How would you apply this lens to your work with individuals with ID that you work with?</a:t>
            </a:r>
          </a:p>
          <a:p>
            <a:r>
              <a:rPr lang="en-US" sz="2800" dirty="0"/>
              <a:t>Share out</a:t>
            </a:r>
          </a:p>
        </p:txBody>
      </p:sp>
    </p:spTree>
    <p:extLst>
      <p:ext uri="{BB962C8B-B14F-4D97-AF65-F5344CB8AC3E}">
        <p14:creationId xmlns:p14="http://schemas.microsoft.com/office/powerpoint/2010/main" val="3835768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1"/>
          <p:cNvSpPr txBox="1">
            <a:spLocks noGrp="1"/>
          </p:cNvSpPr>
          <p:nvPr>
            <p:ph type="title"/>
          </p:nvPr>
        </p:nvSpPr>
        <p:spPr>
          <a:xfrm>
            <a:off x="1261872" y="758952"/>
            <a:ext cx="9418320" cy="404164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7200"/>
              <a:buFont typeface="Century Schoolbook"/>
              <a:buNone/>
            </a:pPr>
            <a:r>
              <a:rPr lang="en-US" dirty="0"/>
              <a:t>Our Study</a:t>
            </a:r>
            <a:endParaRPr dirty="0"/>
          </a:p>
        </p:txBody>
      </p:sp>
      <p:sp>
        <p:nvSpPr>
          <p:cNvPr id="253" name="Google Shape;253;p21"/>
          <p:cNvSpPr txBox="1">
            <a:spLocks noGrp="1"/>
          </p:cNvSpPr>
          <p:nvPr>
            <p:ph type="body" idx="1"/>
          </p:nvPr>
        </p:nvSpPr>
        <p:spPr>
          <a:xfrm>
            <a:off x="1261872" y="4800600"/>
            <a:ext cx="9418320" cy="1691640"/>
          </a:xfrm>
          <a:prstGeom prst="rect">
            <a:avLst/>
          </a:prstGeom>
          <a:noFill/>
          <a:ln>
            <a:noFill/>
          </a:ln>
        </p:spPr>
        <p:txBody>
          <a:bodyPr spcFirstLastPara="1" wrap="square" lIns="91425" tIns="45700" rIns="91425" bIns="45700" anchor="t" anchorCtr="0">
            <a:normAutofit/>
          </a:bodyPr>
          <a:lstStyle/>
          <a:p>
            <a:pPr marL="0" lvl="0" indent="0" algn="l" rtl="0">
              <a:lnSpc>
                <a:spcPct val="95000"/>
              </a:lnSpc>
              <a:spcBef>
                <a:spcPts val="0"/>
              </a:spcBef>
              <a:spcAft>
                <a:spcPts val="0"/>
              </a:spcAft>
              <a:buSzPts val="176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2"/>
          <p:cNvSpPr txBox="1">
            <a:spLocks noGrp="1"/>
          </p:cNvSpPr>
          <p:nvPr>
            <p:ph type="title"/>
          </p:nvPr>
        </p:nvSpPr>
        <p:spPr>
          <a:xfrm>
            <a:off x="1261872" y="365760"/>
            <a:ext cx="9692640" cy="8586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dirty="0"/>
              <a:t>Purpose of our research</a:t>
            </a:r>
            <a:endParaRPr dirty="0"/>
          </a:p>
        </p:txBody>
      </p:sp>
      <p:sp>
        <p:nvSpPr>
          <p:cNvPr id="260" name="Google Shape;260;p22"/>
          <p:cNvSpPr txBox="1">
            <a:spLocks noGrp="1"/>
          </p:cNvSpPr>
          <p:nvPr>
            <p:ph type="body" idx="1"/>
          </p:nvPr>
        </p:nvSpPr>
        <p:spPr>
          <a:xfrm>
            <a:off x="1261872" y="1828800"/>
            <a:ext cx="9692640" cy="4783015"/>
          </a:xfrm>
          <a:prstGeom prst="rect">
            <a:avLst/>
          </a:prstGeom>
          <a:noFill/>
          <a:ln>
            <a:noFill/>
          </a:ln>
        </p:spPr>
        <p:txBody>
          <a:bodyPr spcFirstLastPara="1" wrap="square" lIns="91425" tIns="45700" rIns="91425" bIns="45700" anchor="t" anchorCtr="0">
            <a:noAutofit/>
          </a:bodyPr>
          <a:lstStyle/>
          <a:p>
            <a:pPr marL="182880" lvl="0" indent="-182880" algn="l" rtl="0">
              <a:lnSpc>
                <a:spcPct val="95000"/>
              </a:lnSpc>
              <a:spcBef>
                <a:spcPts val="0"/>
              </a:spcBef>
              <a:spcAft>
                <a:spcPts val="0"/>
              </a:spcAft>
              <a:buSzPts val="1760"/>
              <a:buChar char="•"/>
            </a:pPr>
            <a:r>
              <a:rPr lang="en-US" sz="2200" dirty="0"/>
              <a:t>To understand the complexity of what work means for individuals with intellectual and developmental disabilities. </a:t>
            </a:r>
          </a:p>
          <a:p>
            <a:pPr marL="182880" lvl="0" indent="-182880" algn="l" rtl="0">
              <a:lnSpc>
                <a:spcPct val="95000"/>
              </a:lnSpc>
              <a:spcBef>
                <a:spcPts val="0"/>
              </a:spcBef>
              <a:spcAft>
                <a:spcPts val="0"/>
              </a:spcAft>
              <a:buSzPts val="1760"/>
              <a:buChar char="•"/>
            </a:pPr>
            <a:endParaRPr dirty="0"/>
          </a:p>
          <a:p>
            <a:pPr marL="182880" lvl="0" indent="-182880" algn="l" rtl="0">
              <a:lnSpc>
                <a:spcPct val="95000"/>
              </a:lnSpc>
              <a:spcBef>
                <a:spcPts val="1600"/>
              </a:spcBef>
              <a:spcAft>
                <a:spcPts val="0"/>
              </a:spcAft>
              <a:buSzPts val="1760"/>
              <a:buChar char="•"/>
            </a:pPr>
            <a:r>
              <a:rPr lang="en-US" sz="2200" dirty="0"/>
              <a:t>To apply the </a:t>
            </a:r>
            <a:r>
              <a:rPr lang="en-US" sz="2200" b="1" dirty="0"/>
              <a:t>taxonomy of the psychology of working </a:t>
            </a:r>
            <a:r>
              <a:rPr lang="en-US" sz="2200" dirty="0"/>
              <a:t>specifically to </a:t>
            </a:r>
            <a:r>
              <a:rPr lang="en-US" sz="2200" b="1" dirty="0"/>
              <a:t>adults with intellectual and developmental disabilities (IDD)</a:t>
            </a:r>
          </a:p>
          <a:p>
            <a:pPr marL="182880" lvl="0" indent="-182880" algn="l" rtl="0">
              <a:lnSpc>
                <a:spcPct val="95000"/>
              </a:lnSpc>
              <a:spcBef>
                <a:spcPts val="1600"/>
              </a:spcBef>
              <a:spcAft>
                <a:spcPts val="0"/>
              </a:spcAft>
              <a:buSzPts val="1760"/>
              <a:buChar char="•"/>
            </a:pPr>
            <a:endParaRPr dirty="0"/>
          </a:p>
          <a:p>
            <a:pPr marL="182880" lvl="0" indent="-182880" algn="l" rtl="0">
              <a:lnSpc>
                <a:spcPct val="95000"/>
              </a:lnSpc>
              <a:spcBef>
                <a:spcPts val="1600"/>
              </a:spcBef>
              <a:spcAft>
                <a:spcPts val="0"/>
              </a:spcAft>
              <a:buSzPts val="1760"/>
              <a:buChar char="•"/>
            </a:pPr>
            <a:r>
              <a:rPr lang="en-US" sz="2200" b="1" dirty="0"/>
              <a:t>Move beyond the scope of work that is, competitive employment for employment sake</a:t>
            </a:r>
            <a:r>
              <a:rPr lang="en-US" sz="2200" dirty="0"/>
              <a:t> (as a means to an end), but rather to help understand what meaning individuals get from work. </a:t>
            </a:r>
          </a:p>
          <a:p>
            <a:pPr marL="182880" lvl="0" indent="-182880" algn="l" rtl="0">
              <a:lnSpc>
                <a:spcPct val="95000"/>
              </a:lnSpc>
              <a:spcBef>
                <a:spcPts val="1600"/>
              </a:spcBef>
              <a:spcAft>
                <a:spcPts val="0"/>
              </a:spcAft>
              <a:buSzPts val="1760"/>
              <a:buChar char="•"/>
            </a:pPr>
            <a:endParaRPr lang="en-US" sz="2200" dirty="0"/>
          </a:p>
          <a:p>
            <a:pPr marL="182880" lvl="0" indent="-182880" algn="l" rtl="0">
              <a:lnSpc>
                <a:spcPct val="95000"/>
              </a:lnSpc>
              <a:spcBef>
                <a:spcPts val="1600"/>
              </a:spcBef>
              <a:spcAft>
                <a:spcPts val="0"/>
              </a:spcAft>
              <a:buSzPts val="1760"/>
              <a:buChar char="•"/>
            </a:pPr>
            <a:r>
              <a:rPr lang="en-US" sz="2200" dirty="0"/>
              <a:t>Our goal is to improve career assessments, job experiences, as well as connect individuals to jobs that have meaning.</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3"/>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a:t>Research Questions</a:t>
            </a:r>
            <a:endParaRPr/>
          </a:p>
        </p:txBody>
      </p:sp>
      <p:sp>
        <p:nvSpPr>
          <p:cNvPr id="267" name="Google Shape;267;p23"/>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rmAutofit/>
          </a:bodyPr>
          <a:lstStyle/>
          <a:p>
            <a:r>
              <a:rPr lang="en-US" sz="2800" dirty="0">
                <a:effectLst/>
                <a:latin typeface="Century Schoolbook" panose="02040604050505020304" pitchFamily="18" charset="0"/>
              </a:rPr>
              <a:t>Research Question 1: </a:t>
            </a:r>
          </a:p>
          <a:p>
            <a:pPr lvl="1"/>
            <a:r>
              <a:rPr lang="en-US" sz="2600" dirty="0">
                <a:effectLst/>
                <a:latin typeface="Century Schoolbook" panose="02040604050505020304" pitchFamily="18" charset="0"/>
              </a:rPr>
              <a:t>How are self-determination behaviors described by adults with IDD when discussing their work experiences?</a:t>
            </a:r>
          </a:p>
          <a:p>
            <a:r>
              <a:rPr lang="en-US" sz="2800" dirty="0">
                <a:effectLst/>
                <a:latin typeface="Century Schoolbook" panose="02040604050505020304" pitchFamily="18" charset="0"/>
              </a:rPr>
              <a:t>Research Question 2: </a:t>
            </a:r>
          </a:p>
          <a:p>
            <a:pPr lvl="1"/>
            <a:r>
              <a:rPr lang="en-US" sz="2600" dirty="0">
                <a:effectLst/>
                <a:latin typeface="Century Schoolbook" panose="02040604050505020304" pitchFamily="18" charset="0"/>
              </a:rPr>
              <a:t>What advice do adults with IDD have for others to obtain employment?</a:t>
            </a:r>
          </a:p>
          <a:p>
            <a:endParaRPr lang="en-US" sz="2800" dirty="0">
              <a:effectLst/>
              <a:latin typeface="Century Schoolbook" panose="020406040505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DD9C-6362-00F2-5368-F559C9057CDF}"/>
              </a:ext>
            </a:extLst>
          </p:cNvPr>
          <p:cNvSpPr>
            <a:spLocks noGrp="1"/>
          </p:cNvSpPr>
          <p:nvPr>
            <p:ph type="title"/>
          </p:nvPr>
        </p:nvSpPr>
        <p:spPr>
          <a:xfrm>
            <a:off x="296672" y="238760"/>
            <a:ext cx="9692640" cy="739140"/>
          </a:xfrm>
        </p:spPr>
        <p:txBody>
          <a:bodyPr/>
          <a:lstStyle/>
          <a:p>
            <a:r>
              <a:rPr lang="en-US" dirty="0"/>
              <a:t>Participants</a:t>
            </a:r>
          </a:p>
        </p:txBody>
      </p:sp>
      <p:pic>
        <p:nvPicPr>
          <p:cNvPr id="7" name="Picture 6" descr="A large table that describes demographic aspects of each participant the researchers interviewed as part of the study. The table include pseudonyms, region where they are from, age, gender, race/ethnicity, disability, work industry, and hours of work per week.">
            <a:extLst>
              <a:ext uri="{FF2B5EF4-FFF2-40B4-BE49-F238E27FC236}">
                <a16:creationId xmlns:a16="http://schemas.microsoft.com/office/drawing/2014/main" id="{19FD0D5E-D392-27D7-C1E0-F8862FE3EED4}"/>
              </a:ext>
            </a:extLst>
          </p:cNvPr>
          <p:cNvPicPr>
            <a:picLocks noChangeAspect="1"/>
          </p:cNvPicPr>
          <p:nvPr/>
        </p:nvPicPr>
        <p:blipFill>
          <a:blip r:embed="rId2"/>
          <a:stretch>
            <a:fillRect/>
          </a:stretch>
        </p:blipFill>
        <p:spPr>
          <a:xfrm>
            <a:off x="296672" y="1169332"/>
            <a:ext cx="10777642" cy="5104468"/>
          </a:xfrm>
          <a:prstGeom prst="rect">
            <a:avLst/>
          </a:prstGeom>
        </p:spPr>
      </p:pic>
    </p:spTree>
    <p:extLst>
      <p:ext uri="{BB962C8B-B14F-4D97-AF65-F5344CB8AC3E}">
        <p14:creationId xmlns:p14="http://schemas.microsoft.com/office/powerpoint/2010/main" val="2155686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1"/>
          <p:cNvSpPr txBox="1">
            <a:spLocks noGrp="1"/>
          </p:cNvSpPr>
          <p:nvPr>
            <p:ph type="title"/>
          </p:nvPr>
        </p:nvSpPr>
        <p:spPr>
          <a:xfrm>
            <a:off x="1261872" y="758952"/>
            <a:ext cx="9418320" cy="404164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7200"/>
              <a:buFont typeface="Century Schoolbook"/>
              <a:buNone/>
            </a:pPr>
            <a:r>
              <a:rPr lang="en-US" i="1" dirty="0"/>
              <a:t>What did we find?</a:t>
            </a:r>
            <a:endParaRPr i="1" dirty="0"/>
          </a:p>
        </p:txBody>
      </p:sp>
      <p:sp>
        <p:nvSpPr>
          <p:cNvPr id="253" name="Google Shape;253;p21"/>
          <p:cNvSpPr txBox="1">
            <a:spLocks noGrp="1"/>
          </p:cNvSpPr>
          <p:nvPr>
            <p:ph type="body" idx="1"/>
          </p:nvPr>
        </p:nvSpPr>
        <p:spPr>
          <a:xfrm>
            <a:off x="1261872" y="4800600"/>
            <a:ext cx="9418320" cy="1691640"/>
          </a:xfrm>
          <a:prstGeom prst="rect">
            <a:avLst/>
          </a:prstGeom>
          <a:noFill/>
          <a:ln>
            <a:noFill/>
          </a:ln>
        </p:spPr>
        <p:txBody>
          <a:bodyPr spcFirstLastPara="1" wrap="square" lIns="91425" tIns="45700" rIns="91425" bIns="45700" anchor="t" anchorCtr="0">
            <a:normAutofit/>
          </a:bodyPr>
          <a:lstStyle/>
          <a:p>
            <a:pPr marL="0" lvl="0" indent="0" algn="l" rtl="0">
              <a:lnSpc>
                <a:spcPct val="95000"/>
              </a:lnSpc>
              <a:spcBef>
                <a:spcPts val="0"/>
              </a:spcBef>
              <a:spcAft>
                <a:spcPts val="0"/>
              </a:spcAft>
              <a:buSzPts val="1760"/>
              <a:buNone/>
            </a:pPr>
            <a:endParaRPr/>
          </a:p>
        </p:txBody>
      </p:sp>
    </p:spTree>
    <p:extLst>
      <p:ext uri="{BB962C8B-B14F-4D97-AF65-F5344CB8AC3E}">
        <p14:creationId xmlns:p14="http://schemas.microsoft.com/office/powerpoint/2010/main" val="72638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5B1E8-440F-6EDD-5F42-1C7ACA6C1F97}"/>
              </a:ext>
            </a:extLst>
          </p:cNvPr>
          <p:cNvSpPr>
            <a:spLocks noGrp="1"/>
          </p:cNvSpPr>
          <p:nvPr>
            <p:ph type="title"/>
          </p:nvPr>
        </p:nvSpPr>
        <p:spPr/>
        <p:txBody>
          <a:bodyPr/>
          <a:lstStyle/>
          <a:p>
            <a:r>
              <a:rPr lang="en-US" dirty="0"/>
              <a:t>Acknowledgement</a:t>
            </a:r>
          </a:p>
        </p:txBody>
      </p:sp>
      <p:sp>
        <p:nvSpPr>
          <p:cNvPr id="3" name="Text Placeholder 2">
            <a:extLst>
              <a:ext uri="{FF2B5EF4-FFF2-40B4-BE49-F238E27FC236}">
                <a16:creationId xmlns:a16="http://schemas.microsoft.com/office/drawing/2014/main" id="{73CAE739-F510-51AB-D06E-88D612D40008}"/>
              </a:ext>
            </a:extLst>
          </p:cNvPr>
          <p:cNvSpPr>
            <a:spLocks noGrp="1"/>
          </p:cNvSpPr>
          <p:nvPr>
            <p:ph type="body" idx="1"/>
          </p:nvPr>
        </p:nvSpPr>
        <p:spPr/>
        <p:txBody>
          <a:bodyPr/>
          <a:lstStyle/>
          <a:p>
            <a:r>
              <a:rPr lang="en-US" dirty="0"/>
              <a:t>Dr. Carly Gilson</a:t>
            </a:r>
          </a:p>
          <a:p>
            <a:r>
              <a:rPr lang="en-US" dirty="0"/>
              <a:t>Associate Professor at The Ohio State University</a:t>
            </a:r>
          </a:p>
        </p:txBody>
      </p:sp>
      <p:pic>
        <p:nvPicPr>
          <p:cNvPr id="5" name="Picture 4" descr="Profile image of Dr. Carly Gilson. She has brown hair, medium in length, where a blue blouse and white sweater over itt. ">
            <a:extLst>
              <a:ext uri="{FF2B5EF4-FFF2-40B4-BE49-F238E27FC236}">
                <a16:creationId xmlns:a16="http://schemas.microsoft.com/office/drawing/2014/main" id="{92176F2A-F0F3-1F35-B66B-73D2A2C7DCD1}"/>
              </a:ext>
            </a:extLst>
          </p:cNvPr>
          <p:cNvPicPr>
            <a:picLocks noChangeAspect="1"/>
          </p:cNvPicPr>
          <p:nvPr/>
        </p:nvPicPr>
        <p:blipFill>
          <a:blip r:embed="rId2"/>
          <a:stretch>
            <a:fillRect/>
          </a:stretch>
        </p:blipFill>
        <p:spPr>
          <a:xfrm>
            <a:off x="7486649" y="1691322"/>
            <a:ext cx="2602073" cy="3566478"/>
          </a:xfrm>
          <a:prstGeom prst="rect">
            <a:avLst/>
          </a:prstGeom>
        </p:spPr>
      </p:pic>
    </p:spTree>
    <p:extLst>
      <p:ext uri="{BB962C8B-B14F-4D97-AF65-F5344CB8AC3E}">
        <p14:creationId xmlns:p14="http://schemas.microsoft.com/office/powerpoint/2010/main" val="1694289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7"/>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dirty="0"/>
              <a:t>THIS IS REVOLUTIONARY!</a:t>
            </a:r>
            <a:br>
              <a:rPr lang="en-US" dirty="0"/>
            </a:br>
            <a:r>
              <a:rPr lang="en-US" sz="2000" dirty="0"/>
              <a:t>(just a little bit of sarcasm)</a:t>
            </a:r>
            <a:endParaRPr dirty="0"/>
          </a:p>
        </p:txBody>
      </p:sp>
      <p:sp>
        <p:nvSpPr>
          <p:cNvPr id="295" name="Google Shape;295;p27"/>
          <p:cNvSpPr txBox="1">
            <a:spLocks noGrp="1"/>
          </p:cNvSpPr>
          <p:nvPr>
            <p:ph type="body" idx="1"/>
          </p:nvPr>
        </p:nvSpPr>
        <p:spPr>
          <a:xfrm>
            <a:off x="1261872" y="2309247"/>
            <a:ext cx="9214982" cy="3870890"/>
          </a:xfrm>
          <a:prstGeom prst="rect">
            <a:avLst/>
          </a:prstGeom>
          <a:noFill/>
          <a:ln>
            <a:noFill/>
          </a:ln>
        </p:spPr>
        <p:txBody>
          <a:bodyPr spcFirstLastPara="1" wrap="square" lIns="91425" tIns="45700" rIns="91425" bIns="45700" anchor="t" anchorCtr="0">
            <a:normAutofit/>
          </a:bodyPr>
          <a:lstStyle/>
          <a:p>
            <a:pPr marL="285750" indent="-285750">
              <a:spcBef>
                <a:spcPts val="0"/>
              </a:spcBef>
            </a:pPr>
            <a:r>
              <a:rPr lang="en-US" sz="3600" dirty="0"/>
              <a:t>Young adults with ID:</a:t>
            </a:r>
          </a:p>
          <a:p>
            <a:pPr marL="742950" lvl="1" indent="-285750">
              <a:spcBef>
                <a:spcPts val="0"/>
              </a:spcBef>
            </a:pPr>
            <a:r>
              <a:rPr lang="en-US" sz="3200" dirty="0"/>
              <a:t>Utilize self-determination skills </a:t>
            </a:r>
          </a:p>
          <a:p>
            <a:pPr marL="742950" lvl="1" indent="-285750">
              <a:spcBef>
                <a:spcPts val="0"/>
              </a:spcBef>
            </a:pPr>
            <a:r>
              <a:rPr lang="en-US" sz="3200" dirty="0"/>
              <a:t>Confirm the Psychology of Working Theory</a:t>
            </a:r>
          </a:p>
          <a:p>
            <a:pPr marL="1200150" lvl="2" indent="-285750">
              <a:spcBef>
                <a:spcPts val="0"/>
              </a:spcBef>
            </a:pPr>
            <a:r>
              <a:rPr lang="en-US" sz="2800" dirty="0"/>
              <a:t>Are motivated to work</a:t>
            </a:r>
          </a:p>
          <a:p>
            <a:pPr marL="1200150" lvl="2" indent="-285750">
              <a:spcBef>
                <a:spcPts val="0"/>
              </a:spcBef>
            </a:pPr>
            <a:r>
              <a:rPr lang="en-US" sz="2800" dirty="0"/>
              <a:t>Find social meaning and connections at work</a:t>
            </a:r>
          </a:p>
          <a:p>
            <a:pPr marL="1200150" lvl="2" indent="-285750">
              <a:spcBef>
                <a:spcPts val="0"/>
              </a:spcBef>
            </a:pPr>
            <a:r>
              <a:rPr lang="en-US" sz="2800" dirty="0"/>
              <a:t>Survive and gain power through work</a:t>
            </a:r>
          </a:p>
          <a:p>
            <a:pPr marL="742950" lvl="1" indent="-285750">
              <a:spcBef>
                <a:spcPts val="0"/>
              </a:spcBef>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DF5BE-0857-B392-033B-BAA66D0766B3}"/>
              </a:ext>
            </a:extLst>
          </p:cNvPr>
          <p:cNvSpPr>
            <a:spLocks noGrp="1"/>
          </p:cNvSpPr>
          <p:nvPr>
            <p:ph type="title"/>
          </p:nvPr>
        </p:nvSpPr>
        <p:spPr/>
        <p:txBody>
          <a:bodyPr/>
          <a:lstStyle/>
          <a:p>
            <a:r>
              <a:rPr lang="en-US" dirty="0"/>
              <a:t>Decision Making</a:t>
            </a:r>
          </a:p>
        </p:txBody>
      </p:sp>
      <p:sp>
        <p:nvSpPr>
          <p:cNvPr id="3" name="Text Placeholder 2">
            <a:extLst>
              <a:ext uri="{FF2B5EF4-FFF2-40B4-BE49-F238E27FC236}">
                <a16:creationId xmlns:a16="http://schemas.microsoft.com/office/drawing/2014/main" id="{CCEF83C0-D60B-A93F-4787-613BC948A102}"/>
              </a:ext>
            </a:extLst>
          </p:cNvPr>
          <p:cNvSpPr>
            <a:spLocks noGrp="1"/>
          </p:cNvSpPr>
          <p:nvPr>
            <p:ph type="body" idx="1"/>
          </p:nvPr>
        </p:nvSpPr>
        <p:spPr>
          <a:xfrm>
            <a:off x="1261872" y="1828800"/>
            <a:ext cx="8595360" cy="4663440"/>
          </a:xfrm>
        </p:spPr>
        <p:txBody>
          <a:bodyPr>
            <a:normAutofit/>
          </a:bodyPr>
          <a:lstStyle/>
          <a:p>
            <a:r>
              <a:rPr lang="en-US" sz="2800" dirty="0">
                <a:latin typeface="Century Schoolbook" panose="02040604050505020304" pitchFamily="18" charset="0"/>
              </a:rPr>
              <a:t>Usage of money for:</a:t>
            </a:r>
          </a:p>
          <a:p>
            <a:pPr lvl="1"/>
            <a:r>
              <a:rPr lang="en-US" sz="2400" dirty="0">
                <a:latin typeface="Century Schoolbook" panose="02040604050505020304" pitchFamily="18" charset="0"/>
              </a:rPr>
              <a:t>Savings</a:t>
            </a:r>
          </a:p>
          <a:p>
            <a:pPr lvl="1"/>
            <a:r>
              <a:rPr lang="en-US" sz="2400" dirty="0">
                <a:latin typeface="Century Schoolbook" panose="02040604050505020304" pitchFamily="18" charset="0"/>
              </a:rPr>
              <a:t>Gifts</a:t>
            </a:r>
          </a:p>
          <a:p>
            <a:pPr lvl="1"/>
            <a:r>
              <a:rPr lang="en-US" sz="2400" dirty="0">
                <a:latin typeface="Century Schoolbook" panose="02040604050505020304" pitchFamily="18" charset="0"/>
              </a:rPr>
              <a:t>Donations</a:t>
            </a:r>
          </a:p>
        </p:txBody>
      </p:sp>
    </p:spTree>
    <p:extLst>
      <p:ext uri="{BB962C8B-B14F-4D97-AF65-F5344CB8AC3E}">
        <p14:creationId xmlns:p14="http://schemas.microsoft.com/office/powerpoint/2010/main" val="2471725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DF5BE-0857-B392-033B-BAA66D0766B3}"/>
              </a:ext>
            </a:extLst>
          </p:cNvPr>
          <p:cNvSpPr>
            <a:spLocks noGrp="1"/>
          </p:cNvSpPr>
          <p:nvPr>
            <p:ph type="title"/>
          </p:nvPr>
        </p:nvSpPr>
        <p:spPr/>
        <p:txBody>
          <a:bodyPr/>
          <a:lstStyle/>
          <a:p>
            <a:r>
              <a:rPr lang="en-US" dirty="0"/>
              <a:t>Decision Making</a:t>
            </a:r>
          </a:p>
        </p:txBody>
      </p:sp>
      <p:sp>
        <p:nvSpPr>
          <p:cNvPr id="3" name="Text Placeholder 2">
            <a:extLst>
              <a:ext uri="{FF2B5EF4-FFF2-40B4-BE49-F238E27FC236}">
                <a16:creationId xmlns:a16="http://schemas.microsoft.com/office/drawing/2014/main" id="{CCEF83C0-D60B-A93F-4787-613BC948A102}"/>
              </a:ext>
            </a:extLst>
          </p:cNvPr>
          <p:cNvSpPr>
            <a:spLocks noGrp="1"/>
          </p:cNvSpPr>
          <p:nvPr>
            <p:ph type="body" idx="1"/>
          </p:nvPr>
        </p:nvSpPr>
        <p:spPr>
          <a:xfrm>
            <a:off x="1261872" y="1828800"/>
            <a:ext cx="8595360" cy="4663440"/>
          </a:xfrm>
        </p:spPr>
        <p:txBody>
          <a:bodyPr>
            <a:normAutofit/>
          </a:bodyPr>
          <a:lstStyle/>
          <a:p>
            <a:pPr marL="571500" lvl="1" indent="0">
              <a:buNone/>
            </a:pPr>
            <a:endParaRPr lang="en-US" sz="2400" dirty="0">
              <a:latin typeface="Century Schoolbook" panose="02040604050505020304" pitchFamily="18" charset="0"/>
            </a:endParaRPr>
          </a:p>
          <a:p>
            <a:r>
              <a:rPr lang="en-US" sz="2800" dirty="0">
                <a:latin typeface="Century Schoolbook" panose="02040604050505020304" pitchFamily="18" charset="0"/>
              </a:rPr>
              <a:t>Making life decisions:</a:t>
            </a:r>
          </a:p>
          <a:p>
            <a:pPr lvl="1"/>
            <a:r>
              <a:rPr lang="en-US" sz="2400" dirty="0">
                <a:effectLst/>
                <a:latin typeface="Century Schoolbook" panose="02040604050505020304" pitchFamily="18" charset="0"/>
              </a:rPr>
              <a:t>And it was really hard for me to get a job, but it took process for me to realize what I want to do in my life is to be lazy, or be a working person. And I was like, “I’m going to be a working person,” so I went through high school with two jobs, and then went to [city] and had two jobs, and since I’ve been working my whole life. – Erika, Janitorial</a:t>
            </a:r>
          </a:p>
          <a:p>
            <a:pPr lvl="1"/>
            <a:endParaRPr lang="en-US" sz="2400" dirty="0">
              <a:latin typeface="Century Schoolbook" panose="02040604050505020304" pitchFamily="18" charset="0"/>
            </a:endParaRPr>
          </a:p>
          <a:p>
            <a:pPr lvl="1"/>
            <a:r>
              <a:rPr lang="en-US" sz="2400" dirty="0">
                <a:effectLst/>
                <a:latin typeface="Century Schoolbook" panose="02040604050505020304" pitchFamily="18" charset="0"/>
              </a:rPr>
              <a:t>“I quit period, because they seemed like they [weren’t] trying to move me up.” – Teresa, Clerical </a:t>
            </a:r>
          </a:p>
        </p:txBody>
      </p:sp>
    </p:spTree>
    <p:extLst>
      <p:ext uri="{BB962C8B-B14F-4D97-AF65-F5344CB8AC3E}">
        <p14:creationId xmlns:p14="http://schemas.microsoft.com/office/powerpoint/2010/main" val="1102699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C8F11-E94B-D0DA-C3BD-9402A2AF6642}"/>
              </a:ext>
            </a:extLst>
          </p:cNvPr>
          <p:cNvSpPr>
            <a:spLocks noGrp="1"/>
          </p:cNvSpPr>
          <p:nvPr>
            <p:ph type="title"/>
          </p:nvPr>
        </p:nvSpPr>
        <p:spPr/>
        <p:txBody>
          <a:bodyPr/>
          <a:lstStyle/>
          <a:p>
            <a:r>
              <a:rPr lang="en-US" dirty="0"/>
              <a:t>Goal Setting</a:t>
            </a:r>
          </a:p>
        </p:txBody>
      </p:sp>
      <p:sp>
        <p:nvSpPr>
          <p:cNvPr id="3" name="Text Placeholder 2">
            <a:extLst>
              <a:ext uri="{FF2B5EF4-FFF2-40B4-BE49-F238E27FC236}">
                <a16:creationId xmlns:a16="http://schemas.microsoft.com/office/drawing/2014/main" id="{D1E4DB97-7CC4-D74A-FBFE-440724359CBC}"/>
              </a:ext>
            </a:extLst>
          </p:cNvPr>
          <p:cNvSpPr>
            <a:spLocks noGrp="1"/>
          </p:cNvSpPr>
          <p:nvPr>
            <p:ph type="body" idx="1"/>
          </p:nvPr>
        </p:nvSpPr>
        <p:spPr/>
        <p:txBody>
          <a:bodyPr>
            <a:normAutofit/>
          </a:bodyPr>
          <a:lstStyle/>
          <a:p>
            <a:pPr marL="137160" indent="0">
              <a:buNone/>
            </a:pPr>
            <a:r>
              <a:rPr lang="en-US" sz="2800" dirty="0"/>
              <a:t>Two main categories:</a:t>
            </a:r>
          </a:p>
          <a:p>
            <a:r>
              <a:rPr lang="en-US" sz="2800" dirty="0"/>
              <a:t>Sustaining current employment</a:t>
            </a:r>
          </a:p>
          <a:p>
            <a:r>
              <a:rPr lang="en-US" sz="2800" dirty="0"/>
              <a:t>Setting goals for future employment</a:t>
            </a:r>
          </a:p>
          <a:p>
            <a:pPr lvl="1"/>
            <a:r>
              <a:rPr lang="en-US" sz="2400" dirty="0"/>
              <a:t>Wanting to have a food truck</a:t>
            </a:r>
          </a:p>
          <a:p>
            <a:pPr lvl="1"/>
            <a:r>
              <a:rPr lang="en-US" sz="2400" dirty="0"/>
              <a:t>Be a sword maker</a:t>
            </a:r>
          </a:p>
          <a:p>
            <a:pPr lvl="1"/>
            <a:r>
              <a:rPr lang="en-US" sz="2400" dirty="0"/>
              <a:t>Work with children</a:t>
            </a:r>
          </a:p>
        </p:txBody>
      </p:sp>
    </p:spTree>
    <p:extLst>
      <p:ext uri="{BB962C8B-B14F-4D97-AF65-F5344CB8AC3E}">
        <p14:creationId xmlns:p14="http://schemas.microsoft.com/office/powerpoint/2010/main" val="4001449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7EB9-CC90-FCF6-2A23-B5AA65BA9D2C}"/>
              </a:ext>
            </a:extLst>
          </p:cNvPr>
          <p:cNvSpPr>
            <a:spLocks noGrp="1"/>
          </p:cNvSpPr>
          <p:nvPr>
            <p:ph type="title"/>
          </p:nvPr>
        </p:nvSpPr>
        <p:spPr/>
        <p:txBody>
          <a:bodyPr/>
          <a:lstStyle/>
          <a:p>
            <a:r>
              <a:rPr lang="en-US" dirty="0"/>
              <a:t>Problem Solving</a:t>
            </a:r>
          </a:p>
        </p:txBody>
      </p:sp>
      <p:sp>
        <p:nvSpPr>
          <p:cNvPr id="3" name="Text Placeholder 2">
            <a:extLst>
              <a:ext uri="{FF2B5EF4-FFF2-40B4-BE49-F238E27FC236}">
                <a16:creationId xmlns:a16="http://schemas.microsoft.com/office/drawing/2014/main" id="{0A82F928-1280-E5E3-60F1-D39914C7422C}"/>
              </a:ext>
            </a:extLst>
          </p:cNvPr>
          <p:cNvSpPr>
            <a:spLocks noGrp="1"/>
          </p:cNvSpPr>
          <p:nvPr>
            <p:ph type="body" idx="1"/>
          </p:nvPr>
        </p:nvSpPr>
        <p:spPr/>
        <p:txBody>
          <a:bodyPr>
            <a:normAutofit fontScale="85000" lnSpcReduction="10000"/>
          </a:bodyPr>
          <a:lstStyle/>
          <a:p>
            <a:r>
              <a:rPr lang="en-US" sz="3000" dirty="0">
                <a:latin typeface="Century Schoolbook" panose="02040604050505020304" pitchFamily="18" charset="0"/>
              </a:rPr>
              <a:t>Like most people when they encounter a problem participants identified working through a problem with a co-worker or boss.</a:t>
            </a:r>
          </a:p>
          <a:p>
            <a:r>
              <a:rPr lang="en-US" sz="3000" dirty="0">
                <a:effectLst/>
                <a:latin typeface="Century Schoolbook" panose="02040604050505020304" pitchFamily="18" charset="0"/>
              </a:rPr>
              <a:t>“To be focused, . . . Follow directions, ask your boss if you have any questions.” – Sasha (animal service)</a:t>
            </a:r>
          </a:p>
          <a:p>
            <a:r>
              <a:rPr lang="en-US" sz="3000" dirty="0">
                <a:effectLst/>
                <a:latin typeface="Century Schoolbook" panose="02040604050505020304" pitchFamily="18" charset="0"/>
              </a:rPr>
              <a:t>John (public service) spoke about the importance of teamwork to solve problems at work, such as learning new things from his coworker:</a:t>
            </a:r>
          </a:p>
          <a:p>
            <a:pPr lvl="1"/>
            <a:r>
              <a:rPr lang="en-US" sz="2600" dirty="0">
                <a:effectLst/>
                <a:latin typeface="Century Schoolbook" panose="02040604050505020304" pitchFamily="18" charset="0"/>
              </a:rPr>
              <a:t>“He was training me on how to use the floor scrubber. I’d say it was kind of a tricky thing, but then I figured out how to use it the best way.”</a:t>
            </a:r>
          </a:p>
          <a:p>
            <a:endParaRPr lang="en-US" dirty="0"/>
          </a:p>
        </p:txBody>
      </p:sp>
    </p:spTree>
    <p:extLst>
      <p:ext uri="{BB962C8B-B14F-4D97-AF65-F5344CB8AC3E}">
        <p14:creationId xmlns:p14="http://schemas.microsoft.com/office/powerpoint/2010/main" val="1410987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611B-FE3C-24F5-928E-3D59915CD42B}"/>
              </a:ext>
            </a:extLst>
          </p:cNvPr>
          <p:cNvSpPr>
            <a:spLocks noGrp="1"/>
          </p:cNvSpPr>
          <p:nvPr>
            <p:ph type="title"/>
          </p:nvPr>
        </p:nvSpPr>
        <p:spPr>
          <a:xfrm>
            <a:off x="1261872" y="365760"/>
            <a:ext cx="9692640" cy="827609"/>
          </a:xfrm>
        </p:spPr>
        <p:txBody>
          <a:bodyPr/>
          <a:lstStyle/>
          <a:p>
            <a:r>
              <a:rPr lang="en-US" dirty="0"/>
              <a:t>Self-advocacy</a:t>
            </a:r>
          </a:p>
        </p:txBody>
      </p:sp>
      <p:sp>
        <p:nvSpPr>
          <p:cNvPr id="3" name="Text Placeholder 2">
            <a:extLst>
              <a:ext uri="{FF2B5EF4-FFF2-40B4-BE49-F238E27FC236}">
                <a16:creationId xmlns:a16="http://schemas.microsoft.com/office/drawing/2014/main" id="{CD1BDDAD-ECEF-F405-94F3-08F70C3AF6AA}"/>
              </a:ext>
            </a:extLst>
          </p:cNvPr>
          <p:cNvSpPr>
            <a:spLocks noGrp="1"/>
          </p:cNvSpPr>
          <p:nvPr>
            <p:ph type="body" idx="1"/>
          </p:nvPr>
        </p:nvSpPr>
        <p:spPr>
          <a:xfrm>
            <a:off x="1261872" y="1301858"/>
            <a:ext cx="8595360" cy="5362413"/>
          </a:xfrm>
        </p:spPr>
        <p:txBody>
          <a:bodyPr>
            <a:normAutofit/>
          </a:bodyPr>
          <a:lstStyle/>
          <a:p>
            <a:r>
              <a:rPr lang="en-US" sz="2400" dirty="0">
                <a:effectLst/>
                <a:latin typeface="Century Schoolbook" panose="02040604050505020304" pitchFamily="18" charset="0"/>
              </a:rPr>
              <a:t>Gary (maintenance) expressed, “I think you can’t be stopped because you are your own person. I don’t think your disability should define you, that is what I tell myself. Go push past your limits.”</a:t>
            </a:r>
          </a:p>
          <a:p>
            <a:r>
              <a:rPr lang="en-US" sz="2400" dirty="0">
                <a:effectLst/>
                <a:latin typeface="Century Schoolbook" panose="02040604050505020304" pitchFamily="18" charset="0"/>
              </a:rPr>
              <a:t>Jason (office) voiced the strong desire to be included in the decision-making processes, “one thing that has been like such an amazingly coined phrase, is … ‘Nothing about me, without me.’” </a:t>
            </a:r>
          </a:p>
          <a:p>
            <a:pPr lvl="1"/>
            <a:r>
              <a:rPr lang="en-US" sz="2000" dirty="0">
                <a:effectLst/>
                <a:latin typeface="Century Schoolbook" panose="02040604050505020304" pitchFamily="18" charset="0"/>
              </a:rPr>
              <a:t>He stated the need to have employment related benefits explained, “I want to be there to hear that information. What coverages am I getting? What benefits are being provided? And how do I use those assets if I’m not being told about these things?” and was determined to have his voice heard, “I want to be as much of an advocate as I can. I want to be able to be as independent as possible.”</a:t>
            </a:r>
          </a:p>
          <a:p>
            <a:endParaRPr lang="en-US" dirty="0">
              <a:latin typeface="Century Schoolbook" panose="02040604050505020304" pitchFamily="18" charset="0"/>
            </a:endParaRPr>
          </a:p>
        </p:txBody>
      </p:sp>
    </p:spTree>
    <p:extLst>
      <p:ext uri="{BB962C8B-B14F-4D97-AF65-F5344CB8AC3E}">
        <p14:creationId xmlns:p14="http://schemas.microsoft.com/office/powerpoint/2010/main" val="3741270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34AC-0DFF-1025-E699-080E6B0903DA}"/>
              </a:ext>
            </a:extLst>
          </p:cNvPr>
          <p:cNvSpPr>
            <a:spLocks noGrp="1"/>
          </p:cNvSpPr>
          <p:nvPr>
            <p:ph type="title"/>
          </p:nvPr>
        </p:nvSpPr>
        <p:spPr/>
        <p:txBody>
          <a:bodyPr/>
          <a:lstStyle/>
          <a:p>
            <a:r>
              <a:rPr lang="en-US" dirty="0"/>
              <a:t>Advocacy for others</a:t>
            </a:r>
          </a:p>
        </p:txBody>
      </p:sp>
      <p:sp>
        <p:nvSpPr>
          <p:cNvPr id="3" name="Text Placeholder 2">
            <a:extLst>
              <a:ext uri="{FF2B5EF4-FFF2-40B4-BE49-F238E27FC236}">
                <a16:creationId xmlns:a16="http://schemas.microsoft.com/office/drawing/2014/main" id="{23544E91-473C-8F81-3675-A58C024D1A17}"/>
              </a:ext>
            </a:extLst>
          </p:cNvPr>
          <p:cNvSpPr>
            <a:spLocks noGrp="1"/>
          </p:cNvSpPr>
          <p:nvPr>
            <p:ph type="body" idx="1"/>
          </p:nvPr>
        </p:nvSpPr>
        <p:spPr/>
        <p:txBody>
          <a:bodyPr/>
          <a:lstStyle/>
          <a:p>
            <a:r>
              <a:rPr lang="en-US" sz="2800" dirty="0">
                <a:effectLst/>
                <a:latin typeface="Century Schoolbook" panose="02040604050505020304" pitchFamily="18" charset="0"/>
              </a:rPr>
              <a:t>Jason (office) mentioned a strong desire and pride in his mission to support others with disabilities, “I am proud to be an advocate for those with disabilities. I’m proud to be an advocate for anyone that wants to get up and do more than just sit and wander and be idle.” </a:t>
            </a:r>
          </a:p>
          <a:p>
            <a:r>
              <a:rPr lang="en-US" sz="2800" dirty="0">
                <a:effectLst/>
                <a:latin typeface="Century Schoolbook" panose="02040604050505020304" pitchFamily="18" charset="0"/>
              </a:rPr>
              <a:t>Beth (food service) indicated a strong personal connection to be a voice for others, “I just want to stand up for others in my own way.”</a:t>
            </a:r>
          </a:p>
          <a:p>
            <a:endParaRPr lang="en-US" dirty="0"/>
          </a:p>
        </p:txBody>
      </p:sp>
    </p:spTree>
    <p:extLst>
      <p:ext uri="{BB962C8B-B14F-4D97-AF65-F5344CB8AC3E}">
        <p14:creationId xmlns:p14="http://schemas.microsoft.com/office/powerpoint/2010/main" val="2323065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DBC1-E437-6CB6-940B-1348A7F7221A}"/>
              </a:ext>
            </a:extLst>
          </p:cNvPr>
          <p:cNvSpPr>
            <a:spLocks noGrp="1"/>
          </p:cNvSpPr>
          <p:nvPr>
            <p:ph type="title"/>
          </p:nvPr>
        </p:nvSpPr>
        <p:spPr/>
        <p:txBody>
          <a:bodyPr/>
          <a:lstStyle/>
          <a:p>
            <a:r>
              <a:rPr lang="en-US" i="1" dirty="0"/>
              <a:t>What advice do those working give to others who want a job?</a:t>
            </a:r>
          </a:p>
        </p:txBody>
      </p:sp>
      <p:sp>
        <p:nvSpPr>
          <p:cNvPr id="3" name="Text Placeholder 2">
            <a:extLst>
              <a:ext uri="{FF2B5EF4-FFF2-40B4-BE49-F238E27FC236}">
                <a16:creationId xmlns:a16="http://schemas.microsoft.com/office/drawing/2014/main" id="{EF4C783D-BEEF-75AC-C6DA-161A05D5F65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2219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6691D-1EB3-7965-F84D-B7600E59E9D9}"/>
              </a:ext>
            </a:extLst>
          </p:cNvPr>
          <p:cNvSpPr>
            <a:spLocks noGrp="1"/>
          </p:cNvSpPr>
          <p:nvPr>
            <p:ph type="title"/>
          </p:nvPr>
        </p:nvSpPr>
        <p:spPr>
          <a:xfrm>
            <a:off x="1261872" y="365760"/>
            <a:ext cx="9692640" cy="905101"/>
          </a:xfrm>
        </p:spPr>
        <p:txBody>
          <a:bodyPr/>
          <a:lstStyle/>
          <a:p>
            <a:r>
              <a:rPr lang="en-US" dirty="0"/>
              <a:t>Stay Persistent</a:t>
            </a:r>
          </a:p>
        </p:txBody>
      </p:sp>
      <p:sp>
        <p:nvSpPr>
          <p:cNvPr id="3" name="Text Placeholder 2">
            <a:extLst>
              <a:ext uri="{FF2B5EF4-FFF2-40B4-BE49-F238E27FC236}">
                <a16:creationId xmlns:a16="http://schemas.microsoft.com/office/drawing/2014/main" id="{A2C2BD78-46BE-2163-1DFA-335919987231}"/>
              </a:ext>
            </a:extLst>
          </p:cNvPr>
          <p:cNvSpPr>
            <a:spLocks noGrp="1"/>
          </p:cNvSpPr>
          <p:nvPr>
            <p:ph type="body" idx="1"/>
          </p:nvPr>
        </p:nvSpPr>
        <p:spPr>
          <a:xfrm>
            <a:off x="1261872" y="1720312"/>
            <a:ext cx="8595360" cy="4663440"/>
          </a:xfrm>
        </p:spPr>
        <p:txBody>
          <a:bodyPr>
            <a:normAutofit lnSpcReduction="10000"/>
          </a:bodyPr>
          <a:lstStyle/>
          <a:p>
            <a:r>
              <a:rPr lang="en-US" sz="2000" dirty="0">
                <a:effectLst/>
                <a:latin typeface="Century Schoolbook" panose="02040604050505020304" pitchFamily="18" charset="0"/>
              </a:rPr>
              <a:t>Teresa stated, </a:t>
            </a:r>
            <a:r>
              <a:rPr lang="en-US" sz="2000" i="1" dirty="0">
                <a:effectLst/>
                <a:latin typeface="Century Schoolbook" panose="02040604050505020304" pitchFamily="18" charset="0"/>
              </a:rPr>
              <a:t>“</a:t>
            </a:r>
            <a:r>
              <a:rPr lang="en-US" sz="2000" dirty="0">
                <a:effectLst/>
                <a:latin typeface="Century Schoolbook" panose="02040604050505020304" pitchFamily="18" charset="0"/>
              </a:rPr>
              <a:t>oh, my advice I will say be persistent,  show that you can do it like everybody else can, and just keep doing it till you get it right.” </a:t>
            </a:r>
          </a:p>
          <a:p>
            <a:r>
              <a:rPr lang="en-US" sz="2000" dirty="0">
                <a:effectLst/>
                <a:latin typeface="Century Schoolbook" panose="02040604050505020304" pitchFamily="18" charset="0"/>
              </a:rPr>
              <a:t>Troy advised, “Don’t stop and don’t quit. When you stop and let something pass you by, it won’t come back and if you quit it might be the last you ever get of something.” </a:t>
            </a:r>
          </a:p>
          <a:p>
            <a:r>
              <a:rPr lang="en-US" sz="2000" dirty="0">
                <a:effectLst/>
                <a:latin typeface="Century Schoolbook" panose="02040604050505020304" pitchFamily="18" charset="0"/>
              </a:rPr>
              <a:t>Erika responded, “Just keep on going, keep working on it. It will take a process, but just keep positive, and they will know how to get a job.” </a:t>
            </a:r>
          </a:p>
          <a:p>
            <a:r>
              <a:rPr lang="en-US" sz="2000" dirty="0">
                <a:effectLst/>
                <a:latin typeface="Century Schoolbook" panose="02040604050505020304" pitchFamily="18" charset="0"/>
              </a:rPr>
              <a:t>Jeff (</a:t>
            </a:r>
            <a:r>
              <a:rPr lang="en-US" sz="2000" dirty="0">
                <a:latin typeface="Century Schoolbook" panose="02040604050505020304" pitchFamily="18" charset="0"/>
              </a:rPr>
              <a:t>distribution/warehouse) </a:t>
            </a:r>
            <a:r>
              <a:rPr lang="en-US" sz="2000" dirty="0">
                <a:effectLst/>
                <a:latin typeface="Century Schoolbook" panose="02040604050505020304" pitchFamily="18" charset="0"/>
              </a:rPr>
              <a:t>stated, “Don’t stop trying ‘till you succeed.” </a:t>
            </a:r>
          </a:p>
          <a:p>
            <a:r>
              <a:rPr lang="en-US" sz="2000" dirty="0">
                <a:effectLst/>
                <a:latin typeface="Century Schoolbook" panose="02040604050505020304" pitchFamily="18" charset="0"/>
              </a:rPr>
              <a:t>Michael (substitute), “Just keep fighting, don’t let the boss say ‘no, you can’t do it.’ Just tell them you can and let them give you a chance to show them that you can.” </a:t>
            </a:r>
          </a:p>
        </p:txBody>
      </p:sp>
    </p:spTree>
    <p:extLst>
      <p:ext uri="{BB962C8B-B14F-4D97-AF65-F5344CB8AC3E}">
        <p14:creationId xmlns:p14="http://schemas.microsoft.com/office/powerpoint/2010/main" val="2434608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C4177-977E-FE7B-8000-3B58FA9F872E}"/>
              </a:ext>
            </a:extLst>
          </p:cNvPr>
          <p:cNvSpPr>
            <a:spLocks noGrp="1"/>
          </p:cNvSpPr>
          <p:nvPr>
            <p:ph type="title"/>
          </p:nvPr>
        </p:nvSpPr>
        <p:spPr>
          <a:xfrm>
            <a:off x="1261872" y="365760"/>
            <a:ext cx="9692640" cy="812111"/>
          </a:xfrm>
        </p:spPr>
        <p:txBody>
          <a:bodyPr/>
          <a:lstStyle/>
          <a:p>
            <a:r>
              <a:rPr lang="en-US" dirty="0"/>
              <a:t>Be Proactive and Take Initiative</a:t>
            </a:r>
          </a:p>
        </p:txBody>
      </p:sp>
      <p:sp>
        <p:nvSpPr>
          <p:cNvPr id="3" name="Text Placeholder 2">
            <a:extLst>
              <a:ext uri="{FF2B5EF4-FFF2-40B4-BE49-F238E27FC236}">
                <a16:creationId xmlns:a16="http://schemas.microsoft.com/office/drawing/2014/main" id="{0E6FB054-D2A3-38BD-847B-8EF63FFDE552}"/>
              </a:ext>
            </a:extLst>
          </p:cNvPr>
          <p:cNvSpPr>
            <a:spLocks noGrp="1"/>
          </p:cNvSpPr>
          <p:nvPr>
            <p:ph type="body" idx="1"/>
          </p:nvPr>
        </p:nvSpPr>
        <p:spPr>
          <a:xfrm>
            <a:off x="1261872" y="1463040"/>
            <a:ext cx="8595360" cy="5029200"/>
          </a:xfrm>
        </p:spPr>
        <p:txBody>
          <a:bodyPr>
            <a:normAutofit lnSpcReduction="10000"/>
          </a:bodyPr>
          <a:lstStyle/>
          <a:p>
            <a:r>
              <a:rPr lang="en-US" sz="2000" dirty="0">
                <a:effectLst/>
                <a:latin typeface="Century Schoolbook" panose="02040604050505020304" pitchFamily="18" charset="0"/>
              </a:rPr>
              <a:t>Shelley (Grocery) explained, “Get a job. Don’t wait until the last minute to do it. I mean they may not take you right away but it never hurts to do it.” </a:t>
            </a:r>
          </a:p>
          <a:p>
            <a:r>
              <a:rPr lang="en-US" sz="2000" dirty="0">
                <a:effectLst/>
                <a:latin typeface="Century Schoolbook" panose="02040604050505020304" pitchFamily="18" charset="0"/>
              </a:rPr>
              <a:t>Jason echoed  “I’d say go out there, be the individual that you want to be, and guide yourself to the goal you want.” </a:t>
            </a:r>
          </a:p>
          <a:p>
            <a:r>
              <a:rPr lang="en-US" sz="2000" dirty="0">
                <a:effectLst/>
                <a:latin typeface="Century Schoolbook" panose="02040604050505020304" pitchFamily="18" charset="0"/>
              </a:rPr>
              <a:t>Beth emphasized a broader obligation to show society that people with disabilities can work, “Get off the couch and get jobs, because jobs are very important to people with disabilities. Not everyone knows about disabilities, so we need to get out there and show them that we can do stuff.” </a:t>
            </a:r>
          </a:p>
          <a:p>
            <a:r>
              <a:rPr lang="en-US" sz="2000" dirty="0">
                <a:effectLst/>
                <a:latin typeface="Century Schoolbook" panose="02040604050505020304" pitchFamily="18" charset="0"/>
              </a:rPr>
              <a:t>Noah (community advocate) wanted people to choose their own path, “Don’t let others’ misfortunes, maybe you have friends with disabilities that are like they tried working and it didn’t work for [them], don’t let that make your decision, you have to try for yourself.”</a:t>
            </a:r>
          </a:p>
        </p:txBody>
      </p:sp>
    </p:spTree>
    <p:extLst>
      <p:ext uri="{BB962C8B-B14F-4D97-AF65-F5344CB8AC3E}">
        <p14:creationId xmlns:p14="http://schemas.microsoft.com/office/powerpoint/2010/main" val="2137845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755245" y="198549"/>
            <a:ext cx="9692640" cy="13255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dirty="0"/>
              <a:t>A national portrait of work	</a:t>
            </a:r>
            <a:endParaRPr dirty="0"/>
          </a:p>
        </p:txBody>
      </p:sp>
      <p:sp>
        <p:nvSpPr>
          <p:cNvPr id="115" name="Google Shape;115;p2"/>
          <p:cNvSpPr txBox="1">
            <a:spLocks noGrp="1"/>
          </p:cNvSpPr>
          <p:nvPr>
            <p:ph type="body" idx="1"/>
          </p:nvPr>
        </p:nvSpPr>
        <p:spPr>
          <a:xfrm>
            <a:off x="617838" y="1828800"/>
            <a:ext cx="10336674" cy="4351337"/>
          </a:xfrm>
          <a:prstGeom prst="rect">
            <a:avLst/>
          </a:prstGeom>
          <a:noFill/>
          <a:ln>
            <a:noFill/>
          </a:ln>
        </p:spPr>
        <p:txBody>
          <a:bodyPr spcFirstLastPara="1" wrap="square" lIns="91425" tIns="45700" rIns="91425" bIns="45700" anchor="t" anchorCtr="0">
            <a:normAutofit/>
          </a:bodyPr>
          <a:lstStyle/>
          <a:p>
            <a:pPr marL="182880" lvl="0" indent="-182880" algn="l" rtl="0">
              <a:lnSpc>
                <a:spcPct val="95000"/>
              </a:lnSpc>
              <a:spcBef>
                <a:spcPts val="0"/>
              </a:spcBef>
              <a:spcAft>
                <a:spcPts val="0"/>
              </a:spcAft>
              <a:buSzPts val="1920"/>
              <a:buChar char="•"/>
            </a:pPr>
            <a:r>
              <a:rPr lang="en-US" sz="2400" dirty="0"/>
              <a:t>Youth with intellectual disability and multiple disabilities are less likely than all youth with an IEP to have six of the seven key high school experiences or indicators linked to success after high school:</a:t>
            </a:r>
          </a:p>
          <a:p>
            <a:pPr marL="182880" lvl="0" indent="-182880" algn="l" rtl="0">
              <a:lnSpc>
                <a:spcPct val="95000"/>
              </a:lnSpc>
              <a:spcBef>
                <a:spcPts val="0"/>
              </a:spcBef>
              <a:spcAft>
                <a:spcPts val="0"/>
              </a:spcAft>
              <a:buSzPts val="1920"/>
              <a:buChar char="•"/>
            </a:pPr>
            <a:endParaRPr dirty="0"/>
          </a:p>
          <a:p>
            <a:pPr marL="457200" lvl="1" indent="-182880" algn="l" rtl="0">
              <a:lnSpc>
                <a:spcPct val="90000"/>
              </a:lnSpc>
              <a:spcBef>
                <a:spcPts val="500"/>
              </a:spcBef>
              <a:spcAft>
                <a:spcPts val="0"/>
              </a:spcAft>
              <a:buSzPts val="2000"/>
              <a:buChar char="●"/>
            </a:pPr>
            <a:r>
              <a:rPr lang="en-US" sz="2000" dirty="0"/>
              <a:t>(-) Performs activities of daily living well</a:t>
            </a:r>
            <a:endParaRPr dirty="0"/>
          </a:p>
          <a:p>
            <a:pPr marL="457200" lvl="1" indent="-182880" algn="l" rtl="0">
              <a:lnSpc>
                <a:spcPct val="90000"/>
              </a:lnSpc>
              <a:spcBef>
                <a:spcPts val="600"/>
              </a:spcBef>
              <a:spcAft>
                <a:spcPts val="0"/>
              </a:spcAft>
              <a:buSzPts val="2000"/>
              <a:buChar char="●"/>
            </a:pPr>
            <a:r>
              <a:rPr lang="en-US" sz="2000" dirty="0"/>
              <a:t>(-) Gets together with friends weekly</a:t>
            </a:r>
            <a:endParaRPr dirty="0"/>
          </a:p>
          <a:p>
            <a:pPr marL="457200" lvl="1" indent="-182880" algn="l" rtl="0">
              <a:lnSpc>
                <a:spcPct val="90000"/>
              </a:lnSpc>
              <a:spcBef>
                <a:spcPts val="600"/>
              </a:spcBef>
              <a:spcAft>
                <a:spcPts val="0"/>
              </a:spcAft>
              <a:buSzPts val="2000"/>
              <a:buChar char="●"/>
            </a:pPr>
            <a:r>
              <a:rPr lang="en-US" sz="2000" dirty="0"/>
              <a:t>(-) Participates in a school or club</a:t>
            </a:r>
            <a:endParaRPr dirty="0"/>
          </a:p>
          <a:p>
            <a:pPr marL="457200" lvl="1" indent="-182880" algn="l" rtl="0">
              <a:lnSpc>
                <a:spcPct val="90000"/>
              </a:lnSpc>
              <a:spcBef>
                <a:spcPts val="600"/>
              </a:spcBef>
              <a:spcAft>
                <a:spcPts val="0"/>
              </a:spcAft>
              <a:buSzPts val="2000"/>
              <a:buChar char="●"/>
            </a:pPr>
            <a:r>
              <a:rPr lang="en-US" sz="2000" dirty="0"/>
              <a:t>(-) Has taken college entrance or placement test</a:t>
            </a:r>
            <a:endParaRPr dirty="0"/>
          </a:p>
          <a:p>
            <a:pPr marL="457200" lvl="1" indent="-182880" algn="l" rtl="0">
              <a:lnSpc>
                <a:spcPct val="90000"/>
              </a:lnSpc>
              <a:spcBef>
                <a:spcPts val="600"/>
              </a:spcBef>
              <a:spcAft>
                <a:spcPts val="0"/>
              </a:spcAft>
              <a:buSzPts val="2000"/>
              <a:buChar char="●"/>
            </a:pPr>
            <a:r>
              <a:rPr lang="en-US" sz="2000" dirty="0"/>
              <a:t>(-) Has recent paid work experience</a:t>
            </a:r>
            <a:endParaRPr dirty="0"/>
          </a:p>
          <a:p>
            <a:pPr marL="457200" lvl="1" indent="-182880" algn="l" rtl="0">
              <a:lnSpc>
                <a:spcPct val="90000"/>
              </a:lnSpc>
              <a:spcBef>
                <a:spcPts val="600"/>
              </a:spcBef>
              <a:spcAft>
                <a:spcPts val="0"/>
              </a:spcAft>
              <a:buSzPts val="2000"/>
              <a:buChar char="●"/>
            </a:pPr>
            <a:r>
              <a:rPr lang="en-US" sz="2000" dirty="0"/>
              <a:t>(-) Parent expects youth to live independently</a:t>
            </a:r>
          </a:p>
          <a:p>
            <a:pPr marL="274320" lvl="1" indent="0" algn="l" rtl="0">
              <a:lnSpc>
                <a:spcPct val="90000"/>
              </a:lnSpc>
              <a:spcBef>
                <a:spcPts val="600"/>
              </a:spcBef>
              <a:spcAft>
                <a:spcPts val="0"/>
              </a:spcAft>
              <a:buSzPts val="2000"/>
              <a:buNone/>
            </a:pPr>
            <a:endParaRPr dirty="0"/>
          </a:p>
          <a:p>
            <a:pPr marL="457200" lvl="1" indent="-182880" algn="l" rtl="0">
              <a:lnSpc>
                <a:spcPct val="90000"/>
              </a:lnSpc>
              <a:spcBef>
                <a:spcPts val="600"/>
              </a:spcBef>
              <a:spcAft>
                <a:spcPts val="0"/>
              </a:spcAft>
              <a:buSzPts val="2000"/>
              <a:buChar char="●"/>
            </a:pPr>
            <a:r>
              <a:rPr lang="en-US" sz="2000" dirty="0"/>
              <a:t>(+) has never been suspended</a:t>
            </a:r>
            <a:endParaRPr dirty="0"/>
          </a:p>
        </p:txBody>
      </p:sp>
      <p:sp>
        <p:nvSpPr>
          <p:cNvPr id="2" name="TextBox 1">
            <a:extLst>
              <a:ext uri="{FF2B5EF4-FFF2-40B4-BE49-F238E27FC236}">
                <a16:creationId xmlns:a16="http://schemas.microsoft.com/office/drawing/2014/main" id="{E95C1703-9FF1-02CD-5079-13F74C1BF2E1}"/>
              </a:ext>
            </a:extLst>
          </p:cNvPr>
          <p:cNvSpPr txBox="1"/>
          <p:nvPr/>
        </p:nvSpPr>
        <p:spPr>
          <a:xfrm>
            <a:off x="10083114" y="6484826"/>
            <a:ext cx="1141659" cy="307777"/>
          </a:xfrm>
          <a:prstGeom prst="rect">
            <a:avLst/>
          </a:prstGeom>
          <a:noFill/>
        </p:spPr>
        <p:txBody>
          <a:bodyPr wrap="none" rtlCol="0">
            <a:spAutoFit/>
          </a:bodyPr>
          <a:lstStyle/>
          <a:p>
            <a:r>
              <a:rPr lang="en-US" sz="1400" dirty="0">
                <a:latin typeface="Century Schoolbook" panose="02040604050505020304" pitchFamily="18" charset="0"/>
              </a:rPr>
              <a:t>NLTS-2012</a:t>
            </a:r>
            <a:endParaRPr lang="en-US" dirty="0">
              <a:latin typeface="Century Schoolbook" panose="020406040505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2"/>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dirty="0"/>
              <a:t>Summarizing</a:t>
            </a:r>
            <a:endParaRPr dirty="0"/>
          </a:p>
        </p:txBody>
      </p:sp>
      <p:sp>
        <p:nvSpPr>
          <p:cNvPr id="330" name="Google Shape;330;p32"/>
          <p:cNvSpPr txBox="1">
            <a:spLocks noGrp="1"/>
          </p:cNvSpPr>
          <p:nvPr>
            <p:ph type="body" idx="1"/>
          </p:nvPr>
        </p:nvSpPr>
        <p:spPr>
          <a:xfrm>
            <a:off x="1261872" y="1842052"/>
            <a:ext cx="9692640" cy="4351337"/>
          </a:xfrm>
          <a:prstGeom prst="rect">
            <a:avLst/>
          </a:prstGeom>
          <a:noFill/>
          <a:ln>
            <a:noFill/>
          </a:ln>
        </p:spPr>
        <p:txBody>
          <a:bodyPr spcFirstLastPara="1" wrap="square" lIns="91425" tIns="45700" rIns="91425" bIns="45700" anchor="t" anchorCtr="0">
            <a:normAutofit/>
          </a:bodyPr>
          <a:lstStyle/>
          <a:p>
            <a:pPr marL="182880" lvl="0" indent="-182880" algn="l" rtl="0">
              <a:lnSpc>
                <a:spcPct val="95000"/>
              </a:lnSpc>
              <a:spcBef>
                <a:spcPts val="0"/>
              </a:spcBef>
              <a:spcAft>
                <a:spcPts val="0"/>
              </a:spcAft>
              <a:buSzPts val="2560"/>
              <a:buChar char="•"/>
            </a:pPr>
            <a:r>
              <a:rPr lang="en-US" sz="4400" dirty="0"/>
              <a:t>From our perspective:</a:t>
            </a:r>
          </a:p>
          <a:p>
            <a:pPr marL="640080" lvl="1" indent="-182880">
              <a:lnSpc>
                <a:spcPct val="95000"/>
              </a:lnSpc>
              <a:spcBef>
                <a:spcPts val="0"/>
              </a:spcBef>
              <a:buSzPts val="2560"/>
              <a:buChar char="•"/>
            </a:pPr>
            <a:r>
              <a:rPr lang="en-US" sz="2400" dirty="0"/>
              <a:t>Participants were driven to work</a:t>
            </a:r>
          </a:p>
          <a:p>
            <a:pPr marL="640080" lvl="1" indent="-182880">
              <a:lnSpc>
                <a:spcPct val="95000"/>
              </a:lnSpc>
              <a:spcBef>
                <a:spcPts val="0"/>
              </a:spcBef>
              <a:buSzPts val="2560"/>
              <a:buChar char="•"/>
            </a:pPr>
            <a:r>
              <a:rPr lang="en-US" sz="2400" dirty="0"/>
              <a:t>Participants had a great awareness of themselves in connection to their employment</a:t>
            </a:r>
          </a:p>
          <a:p>
            <a:pPr marL="640080" lvl="1" indent="-182880">
              <a:lnSpc>
                <a:spcPct val="95000"/>
              </a:lnSpc>
              <a:spcBef>
                <a:spcPts val="0"/>
              </a:spcBef>
              <a:buSzPts val="2560"/>
              <a:buChar char="•"/>
            </a:pPr>
            <a:endParaRPr lang="en-US" sz="2400" dirty="0"/>
          </a:p>
          <a:p>
            <a:pPr marL="640080" lvl="1" indent="-182880">
              <a:lnSpc>
                <a:spcPct val="95000"/>
              </a:lnSpc>
              <a:spcBef>
                <a:spcPts val="0"/>
              </a:spcBef>
              <a:buSzPts val="2560"/>
              <a:buChar char="•"/>
            </a:pPr>
            <a:r>
              <a:rPr lang="en-US" sz="2400" dirty="0"/>
              <a:t>Finding meaningful work meant being happy in their life</a:t>
            </a:r>
          </a:p>
          <a:p>
            <a:pPr marL="182880" lvl="0" indent="-20319" algn="l" rtl="0">
              <a:lnSpc>
                <a:spcPct val="95000"/>
              </a:lnSpc>
              <a:spcBef>
                <a:spcPts val="1600"/>
              </a:spcBef>
              <a:spcAft>
                <a:spcPts val="0"/>
              </a:spcAft>
              <a:buSzPts val="2560"/>
              <a:buNone/>
            </a:pPr>
            <a:endParaRPr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9AA9-5459-DB12-B9AF-CAB9D825397F}"/>
              </a:ext>
            </a:extLst>
          </p:cNvPr>
          <p:cNvSpPr>
            <a:spLocks noGrp="1"/>
          </p:cNvSpPr>
          <p:nvPr>
            <p:ph type="title"/>
          </p:nvPr>
        </p:nvSpPr>
        <p:spPr/>
        <p:txBody>
          <a:bodyPr/>
          <a:lstStyle/>
          <a:p>
            <a:r>
              <a:rPr lang="en-US" dirty="0"/>
              <a:t>Group Question</a:t>
            </a:r>
          </a:p>
        </p:txBody>
      </p:sp>
      <p:sp>
        <p:nvSpPr>
          <p:cNvPr id="3" name="Text Placeholder 2">
            <a:extLst>
              <a:ext uri="{FF2B5EF4-FFF2-40B4-BE49-F238E27FC236}">
                <a16:creationId xmlns:a16="http://schemas.microsoft.com/office/drawing/2014/main" id="{22C2994D-9CFA-42C8-5A7D-8329CF48960C}"/>
              </a:ext>
            </a:extLst>
          </p:cNvPr>
          <p:cNvSpPr>
            <a:spLocks noGrp="1"/>
          </p:cNvSpPr>
          <p:nvPr>
            <p:ph type="body" idx="1"/>
          </p:nvPr>
        </p:nvSpPr>
        <p:spPr/>
        <p:txBody>
          <a:bodyPr>
            <a:normAutofit/>
          </a:bodyPr>
          <a:lstStyle/>
          <a:p>
            <a:r>
              <a:rPr lang="en-US" sz="3600" dirty="0"/>
              <a:t>What in your practice allows you to connect with clients/students to go beyond just finding a job, but will help you plan for </a:t>
            </a:r>
            <a:r>
              <a:rPr lang="en-US" sz="3600" i="1" dirty="0"/>
              <a:t>meaningful work?</a:t>
            </a:r>
            <a:endParaRPr lang="en-US" sz="3600" dirty="0"/>
          </a:p>
        </p:txBody>
      </p:sp>
    </p:spTree>
    <p:extLst>
      <p:ext uri="{BB962C8B-B14F-4D97-AF65-F5344CB8AC3E}">
        <p14:creationId xmlns:p14="http://schemas.microsoft.com/office/powerpoint/2010/main" val="2565551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4"/>
          <p:cNvSpPr txBox="1">
            <a:spLocks noGrp="1"/>
          </p:cNvSpPr>
          <p:nvPr>
            <p:ph type="ctrTitle"/>
          </p:nvPr>
        </p:nvSpPr>
        <p:spPr>
          <a:xfrm>
            <a:off x="1261872" y="758952"/>
            <a:ext cx="9418320" cy="404164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lt1"/>
              </a:buClr>
              <a:buSzPts val="7200"/>
              <a:buFont typeface="Century Schoolbook"/>
              <a:buNone/>
            </a:pPr>
            <a:r>
              <a:rPr lang="en-US"/>
              <a:t>Any questions?</a:t>
            </a:r>
            <a:br>
              <a:rPr lang="en-US"/>
            </a:br>
            <a:r>
              <a:rPr lang="en-US"/>
              <a:t>Thank you!</a:t>
            </a:r>
            <a:endParaRPr/>
          </a:p>
        </p:txBody>
      </p:sp>
      <p:sp>
        <p:nvSpPr>
          <p:cNvPr id="343" name="Google Shape;343;p34"/>
          <p:cNvSpPr txBox="1">
            <a:spLocks noGrp="1"/>
          </p:cNvSpPr>
          <p:nvPr>
            <p:ph type="subTitle" idx="1"/>
          </p:nvPr>
        </p:nvSpPr>
        <p:spPr>
          <a:xfrm>
            <a:off x="1261872" y="4800600"/>
            <a:ext cx="9418320" cy="1691640"/>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1600"/>
              </a:spcBef>
              <a:spcAft>
                <a:spcPts val="0"/>
              </a:spcAft>
              <a:buSzPts val="1760"/>
              <a:buNone/>
            </a:pPr>
            <a:r>
              <a:rPr lang="en-US" u="sng" dirty="0">
                <a:solidFill>
                  <a:schemeClr val="hlink"/>
                </a:solidFill>
                <a:hlinkClick r:id="rId3"/>
              </a:rPr>
              <a:t>Jamesin@uoregon.edu</a:t>
            </a:r>
            <a:endParaRPr dirty="0"/>
          </a:p>
          <a:p>
            <a:pPr marL="0" lvl="0" indent="0" algn="l" rtl="0">
              <a:lnSpc>
                <a:spcPct val="85000"/>
              </a:lnSpc>
              <a:spcBef>
                <a:spcPts val="1600"/>
              </a:spcBef>
              <a:spcAft>
                <a:spcPts val="0"/>
              </a:spcAft>
              <a:buSzPts val="1760"/>
              <a:buNone/>
            </a:pPr>
            <a:endParaRPr dirty="0"/>
          </a:p>
          <a:p>
            <a:pPr marL="0" lvl="0" indent="0" algn="l" rtl="0">
              <a:lnSpc>
                <a:spcPct val="85000"/>
              </a:lnSpc>
              <a:spcBef>
                <a:spcPts val="1600"/>
              </a:spcBef>
              <a:spcAft>
                <a:spcPts val="0"/>
              </a:spcAft>
              <a:buSzPts val="176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dirty="0"/>
              <a:t>Socioeconomic Status</a:t>
            </a:r>
            <a:endParaRPr dirty="0"/>
          </a:p>
        </p:txBody>
      </p:sp>
      <p:sp>
        <p:nvSpPr>
          <p:cNvPr id="122" name="Google Shape;122;p3"/>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rmAutofit/>
          </a:bodyPr>
          <a:lstStyle/>
          <a:p>
            <a:pPr marL="182880" lvl="0" indent="-182880" algn="l" rtl="0">
              <a:lnSpc>
                <a:spcPct val="95000"/>
              </a:lnSpc>
              <a:spcBef>
                <a:spcPts val="0"/>
              </a:spcBef>
              <a:spcAft>
                <a:spcPts val="0"/>
              </a:spcAft>
              <a:buSzPts val="2240"/>
              <a:buChar char="•"/>
            </a:pPr>
            <a:r>
              <a:rPr lang="en-US" sz="2800" b="1" dirty="0"/>
              <a:t>Youth with ID and EBD are the most socioeconomically disadvantaged groups and the most likely to attend lower-performing schools. </a:t>
            </a:r>
            <a:endParaRPr dirty="0"/>
          </a:p>
          <a:p>
            <a:pPr marL="182880" lvl="0" indent="-182880" algn="l" rtl="0">
              <a:lnSpc>
                <a:spcPct val="95000"/>
              </a:lnSpc>
              <a:spcBef>
                <a:spcPts val="1600"/>
              </a:spcBef>
              <a:spcAft>
                <a:spcPts val="0"/>
              </a:spcAft>
              <a:buSzPts val="2240"/>
              <a:buChar char="•"/>
            </a:pPr>
            <a:r>
              <a:rPr lang="en-US" sz="2800" dirty="0"/>
              <a:t>According to parents, 72 percent of youth with ID live in low-income households, which is 14 percentage points higher than youth with other disabilities on average</a:t>
            </a:r>
            <a:endParaRPr dirty="0"/>
          </a:p>
        </p:txBody>
      </p:sp>
      <p:sp>
        <p:nvSpPr>
          <p:cNvPr id="2" name="TextBox 1">
            <a:extLst>
              <a:ext uri="{FF2B5EF4-FFF2-40B4-BE49-F238E27FC236}">
                <a16:creationId xmlns:a16="http://schemas.microsoft.com/office/drawing/2014/main" id="{F75223A1-C9A1-2820-0F40-D1A6D8B2D079}"/>
              </a:ext>
            </a:extLst>
          </p:cNvPr>
          <p:cNvSpPr txBox="1"/>
          <p:nvPr/>
        </p:nvSpPr>
        <p:spPr>
          <a:xfrm>
            <a:off x="9032789" y="6484826"/>
            <a:ext cx="2236573" cy="307777"/>
          </a:xfrm>
          <a:prstGeom prst="rect">
            <a:avLst/>
          </a:prstGeom>
          <a:noFill/>
        </p:spPr>
        <p:txBody>
          <a:bodyPr wrap="square" rtlCol="0">
            <a:spAutoFit/>
          </a:bodyPr>
          <a:lstStyle/>
          <a:p>
            <a:pPr algn="r"/>
            <a:r>
              <a:rPr lang="en-US" dirty="0">
                <a:latin typeface="Century Schoolbook" panose="02040604050505020304" pitchFamily="18" charset="0"/>
              </a:rPr>
              <a:t> NLTS-2012 Findings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dirty="0"/>
              <a:t>Transition Planning</a:t>
            </a:r>
            <a:endParaRPr dirty="0"/>
          </a:p>
        </p:txBody>
      </p:sp>
      <p:sp>
        <p:nvSpPr>
          <p:cNvPr id="129" name="Google Shape;129;p4"/>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rmAutofit/>
          </a:bodyPr>
          <a:lstStyle/>
          <a:p>
            <a:pPr marL="182880" lvl="0" indent="-182880" algn="l" rtl="0">
              <a:lnSpc>
                <a:spcPct val="85000"/>
              </a:lnSpc>
              <a:spcBef>
                <a:spcPts val="0"/>
              </a:spcBef>
              <a:spcAft>
                <a:spcPts val="0"/>
              </a:spcAft>
              <a:buSzPts val="2368"/>
              <a:buChar char="•"/>
            </a:pPr>
            <a:r>
              <a:rPr lang="en-US" sz="2960" dirty="0"/>
              <a:t>Youth with ID have met with school staff to develop a transition plan (67%) at similar rates as students with other disabilities (69%) </a:t>
            </a:r>
          </a:p>
          <a:p>
            <a:pPr marL="182880" lvl="0" indent="-182880" algn="l" rtl="0">
              <a:lnSpc>
                <a:spcPct val="85000"/>
              </a:lnSpc>
              <a:spcBef>
                <a:spcPts val="0"/>
              </a:spcBef>
              <a:spcAft>
                <a:spcPts val="0"/>
              </a:spcAft>
              <a:buSzPts val="2368"/>
              <a:buChar char="•"/>
            </a:pPr>
            <a:endParaRPr lang="en-US" sz="2960" dirty="0"/>
          </a:p>
          <a:p>
            <a:pPr marL="182880" lvl="0" indent="-182880" algn="l" rtl="0">
              <a:lnSpc>
                <a:spcPct val="85000"/>
              </a:lnSpc>
              <a:spcBef>
                <a:spcPts val="0"/>
              </a:spcBef>
              <a:spcAft>
                <a:spcPts val="0"/>
              </a:spcAft>
              <a:buSzPts val="2368"/>
              <a:buChar char="•"/>
            </a:pPr>
            <a:r>
              <a:rPr lang="en-US" sz="2960" dirty="0"/>
              <a:t>Youth with ID (42%) provided at least some input in IEP and transition planning at lower rates than their peers with other disabilities (59%)</a:t>
            </a:r>
            <a:endParaRPr dirty="0"/>
          </a:p>
          <a:p>
            <a:pPr marL="182880" lvl="0" indent="-32511" algn="l" rtl="0">
              <a:lnSpc>
                <a:spcPct val="85000"/>
              </a:lnSpc>
              <a:spcBef>
                <a:spcPts val="1600"/>
              </a:spcBef>
              <a:spcAft>
                <a:spcPts val="0"/>
              </a:spcAft>
              <a:buSzPts val="2368"/>
              <a:buNone/>
            </a:pPr>
            <a:endParaRPr sz="2960" dirty="0"/>
          </a:p>
        </p:txBody>
      </p:sp>
      <p:sp>
        <p:nvSpPr>
          <p:cNvPr id="2" name="TextBox 1">
            <a:extLst>
              <a:ext uri="{FF2B5EF4-FFF2-40B4-BE49-F238E27FC236}">
                <a16:creationId xmlns:a16="http://schemas.microsoft.com/office/drawing/2014/main" id="{44E21D86-63FC-6F59-D87A-7B5170951580}"/>
              </a:ext>
            </a:extLst>
          </p:cNvPr>
          <p:cNvSpPr txBox="1"/>
          <p:nvPr/>
        </p:nvSpPr>
        <p:spPr>
          <a:xfrm>
            <a:off x="9244191" y="6460112"/>
            <a:ext cx="1923925" cy="307777"/>
          </a:xfrm>
          <a:prstGeom prst="rect">
            <a:avLst/>
          </a:prstGeom>
          <a:noFill/>
        </p:spPr>
        <p:txBody>
          <a:bodyPr wrap="none" rtlCol="0">
            <a:spAutoFit/>
          </a:bodyPr>
          <a:lstStyle/>
          <a:p>
            <a:pPr algn="r"/>
            <a:r>
              <a:rPr lang="en-US" dirty="0">
                <a:latin typeface="Century Schoolbook" panose="02040604050505020304" pitchFamily="18" charset="0"/>
              </a:rPr>
              <a:t>NLTS-2012 Findings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dirty="0"/>
              <a:t>Employment</a:t>
            </a:r>
            <a:endParaRPr dirty="0"/>
          </a:p>
        </p:txBody>
      </p:sp>
      <p:sp>
        <p:nvSpPr>
          <p:cNvPr id="143" name="Google Shape;143;p6"/>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rmAutofit/>
          </a:bodyPr>
          <a:lstStyle/>
          <a:p>
            <a:pPr marL="182880" lvl="0" indent="-182880" algn="l" rtl="0">
              <a:lnSpc>
                <a:spcPct val="85000"/>
              </a:lnSpc>
              <a:spcBef>
                <a:spcPts val="0"/>
              </a:spcBef>
              <a:spcAft>
                <a:spcPts val="0"/>
              </a:spcAft>
              <a:buSzPts val="2072"/>
              <a:buChar char="•"/>
            </a:pPr>
            <a:r>
              <a:rPr lang="en-US" sz="2590" b="1" dirty="0"/>
              <a:t>Youth with autism, intellectual disability, and multiple disabilities — are least likely to take steps to prepare for employment</a:t>
            </a:r>
            <a:endParaRPr dirty="0"/>
          </a:p>
          <a:p>
            <a:pPr marL="182880" lvl="0" indent="-182880" algn="l" rtl="0">
              <a:lnSpc>
                <a:spcPct val="85000"/>
              </a:lnSpc>
              <a:spcBef>
                <a:spcPts val="1600"/>
              </a:spcBef>
              <a:spcAft>
                <a:spcPts val="0"/>
              </a:spcAft>
              <a:buSzPts val="2072"/>
              <a:buChar char="•"/>
            </a:pPr>
            <a:r>
              <a:rPr lang="en-US" sz="2590" dirty="0"/>
              <a:t>Compared to other youth with disabilities, those with ID, are half as likely to have paid jobs during high school (22 percent versus 40 percent). </a:t>
            </a:r>
          </a:p>
          <a:p>
            <a:pPr marL="182880" lvl="0" indent="-182880" algn="l" rtl="0">
              <a:lnSpc>
                <a:spcPct val="85000"/>
              </a:lnSpc>
              <a:spcBef>
                <a:spcPts val="1600"/>
              </a:spcBef>
              <a:spcAft>
                <a:spcPts val="0"/>
              </a:spcAft>
              <a:buSzPts val="2072"/>
              <a:buChar char="•"/>
            </a:pPr>
            <a:endParaRPr dirty="0"/>
          </a:p>
        </p:txBody>
      </p:sp>
      <p:sp>
        <p:nvSpPr>
          <p:cNvPr id="2" name="TextBox 1">
            <a:extLst>
              <a:ext uri="{FF2B5EF4-FFF2-40B4-BE49-F238E27FC236}">
                <a16:creationId xmlns:a16="http://schemas.microsoft.com/office/drawing/2014/main" id="{CF0FAC40-35DE-FC12-BCD9-A0664CABBE60}"/>
              </a:ext>
            </a:extLst>
          </p:cNvPr>
          <p:cNvSpPr txBox="1"/>
          <p:nvPr/>
        </p:nvSpPr>
        <p:spPr>
          <a:xfrm>
            <a:off x="9181070" y="6550223"/>
            <a:ext cx="2100649" cy="307777"/>
          </a:xfrm>
          <a:prstGeom prst="rect">
            <a:avLst/>
          </a:prstGeom>
          <a:noFill/>
        </p:spPr>
        <p:txBody>
          <a:bodyPr wrap="square" rtlCol="0">
            <a:spAutoFit/>
          </a:bodyPr>
          <a:lstStyle/>
          <a:p>
            <a:pPr algn="r"/>
            <a:r>
              <a:rPr lang="en-US" dirty="0">
                <a:latin typeface="Century Schoolbook" panose="02040604050505020304" pitchFamily="18" charset="0"/>
              </a:rPr>
              <a:t>NLTS-2012 Findings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1101235" y="2377687"/>
            <a:ext cx="9418320" cy="4041648"/>
          </a:xfrm>
          <a:prstGeom prst="rect">
            <a:avLst/>
          </a:prstGeom>
          <a:noFill/>
          <a:ln>
            <a:noFill/>
          </a:ln>
        </p:spPr>
        <p:txBody>
          <a:bodyPr spcFirstLastPara="1" wrap="square" lIns="91425" tIns="45700" rIns="91425" bIns="45700" anchor="b" anchorCtr="0">
            <a:noAutofit/>
          </a:bodyPr>
          <a:lstStyle/>
          <a:p>
            <a:pPr lvl="0" algn="l" rtl="0">
              <a:lnSpc>
                <a:spcPct val="85000"/>
              </a:lnSpc>
              <a:spcBef>
                <a:spcPts val="0"/>
              </a:spcBef>
              <a:spcAft>
                <a:spcPts val="0"/>
              </a:spcAft>
              <a:buClr>
                <a:schemeClr val="dk1"/>
              </a:buClr>
              <a:buSzPts val="7200"/>
            </a:pPr>
            <a:r>
              <a:rPr lang="en-US" sz="5400" b="1" dirty="0"/>
              <a:t>Table Question:</a:t>
            </a:r>
            <a:br>
              <a:rPr lang="en-US" sz="5400" b="1" i="1" dirty="0"/>
            </a:br>
            <a:br>
              <a:rPr lang="en-US" sz="5400" b="1" i="1" dirty="0"/>
            </a:br>
            <a:r>
              <a:rPr lang="en-US" sz="4800" b="1" i="1" dirty="0"/>
              <a:t>What is the Self-determination?</a:t>
            </a:r>
            <a:br>
              <a:rPr lang="en-US" sz="5400" b="1" i="1" dirty="0"/>
            </a:br>
            <a:br>
              <a:rPr lang="en-US" sz="5400" b="1" i="1" dirty="0"/>
            </a:br>
            <a:r>
              <a:rPr lang="en-US" sz="5400" b="1" dirty="0"/>
              <a:t>Answer for yourself:</a:t>
            </a:r>
            <a:br>
              <a:rPr lang="en-US" sz="5400" b="1" i="1" dirty="0"/>
            </a:br>
            <a:br>
              <a:rPr lang="en-US" sz="5400" b="1" i="1" dirty="0"/>
            </a:br>
            <a:r>
              <a:rPr lang="en-US" sz="4800" b="1" i="1" dirty="0"/>
              <a:t>Are you self-determined? </a:t>
            </a:r>
            <a:br>
              <a:rPr lang="en-US" sz="4800" b="1" i="1" dirty="0"/>
            </a:br>
            <a:r>
              <a:rPr lang="en-US" sz="4800" b="1" i="1" dirty="0"/>
              <a:t>Why or Why not? – SHARE!</a:t>
            </a:r>
            <a:endParaRPr sz="4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606964" y="291619"/>
            <a:ext cx="9692640" cy="86991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dirty="0"/>
              <a:t>Self-Determination</a:t>
            </a:r>
            <a:endParaRPr dirty="0"/>
          </a:p>
        </p:txBody>
      </p:sp>
      <p:sp>
        <p:nvSpPr>
          <p:cNvPr id="143" name="Google Shape;143;p6"/>
          <p:cNvSpPr txBox="1">
            <a:spLocks noGrp="1"/>
          </p:cNvSpPr>
          <p:nvPr>
            <p:ph type="body" idx="1"/>
          </p:nvPr>
        </p:nvSpPr>
        <p:spPr>
          <a:xfrm>
            <a:off x="495753" y="1297459"/>
            <a:ext cx="10007490" cy="5152768"/>
          </a:xfrm>
          <a:prstGeom prst="rect">
            <a:avLst/>
          </a:prstGeom>
          <a:noFill/>
          <a:ln>
            <a:noFill/>
          </a:ln>
        </p:spPr>
        <p:txBody>
          <a:bodyPr spcFirstLastPara="1" wrap="square" lIns="91425" tIns="45700" rIns="91425" bIns="45700" anchor="t" anchorCtr="0">
            <a:normAutofit fontScale="70000" lnSpcReduction="20000"/>
          </a:bodyPr>
          <a:lstStyle/>
          <a:p>
            <a:r>
              <a:rPr lang="en-US" sz="2800" dirty="0" err="1">
                <a:effectLst/>
                <a:latin typeface="Century Schoolbook" panose="02040604050505020304" pitchFamily="18" charset="0"/>
              </a:rPr>
              <a:t>Wehmeyer</a:t>
            </a:r>
            <a:r>
              <a:rPr lang="en-US" sz="2800" dirty="0">
                <a:effectLst/>
                <a:latin typeface="Century Schoolbook" panose="02040604050505020304" pitchFamily="18" charset="0"/>
              </a:rPr>
              <a:t> (1992) initially proposed self-determination as </a:t>
            </a:r>
          </a:p>
          <a:p>
            <a:pPr lvl="1"/>
            <a:r>
              <a:rPr lang="en-US" sz="2600" dirty="0">
                <a:effectLst/>
                <a:latin typeface="Century Schoolbook" panose="02040604050505020304" pitchFamily="18" charset="0"/>
              </a:rPr>
              <a:t>“the attitudes and abilities required to act as the primary causal agent in one’s life and to make choices regarding one’s actions free from undue external influence or interference” (p. 305). </a:t>
            </a:r>
          </a:p>
          <a:p>
            <a:r>
              <a:rPr lang="en-US" sz="2800" dirty="0">
                <a:effectLst/>
                <a:latin typeface="Century Schoolbook" panose="02040604050505020304" pitchFamily="18" charset="0"/>
              </a:rPr>
              <a:t>Early revisions of self-determination included additional behavioral focused language such as </a:t>
            </a:r>
          </a:p>
          <a:p>
            <a:pPr lvl="1"/>
            <a:r>
              <a:rPr lang="en-US" sz="2600" dirty="0">
                <a:effectLst/>
                <a:latin typeface="Century Schoolbook" panose="02040604050505020304" pitchFamily="18" charset="0"/>
              </a:rPr>
              <a:t>“a combination of skills, knowledge, and beliefs that enable a person to engage in goal directed, self-regulated, autonomous behavior” (Field et al., 1998, p. 2). </a:t>
            </a:r>
          </a:p>
          <a:p>
            <a:r>
              <a:rPr lang="en-US" sz="2800" dirty="0">
                <a:latin typeface="Century Schoolbook" panose="02040604050505020304" pitchFamily="18" charset="0"/>
              </a:rPr>
              <a:t>T</a:t>
            </a:r>
            <a:r>
              <a:rPr lang="en-US" sz="2800" dirty="0">
                <a:effectLst/>
                <a:latin typeface="Century Schoolbook" panose="02040604050505020304" pitchFamily="18" charset="0"/>
              </a:rPr>
              <a:t>he functional theory of self-determination depends on the functions of one’s actions or behaviors, rather than the skill itself (</a:t>
            </a:r>
            <a:r>
              <a:rPr lang="en-US" sz="2800" dirty="0" err="1">
                <a:effectLst/>
                <a:latin typeface="Century Schoolbook" panose="02040604050505020304" pitchFamily="18" charset="0"/>
              </a:rPr>
              <a:t>Wehmeyer</a:t>
            </a:r>
            <a:r>
              <a:rPr lang="en-US" sz="2800" dirty="0">
                <a:effectLst/>
                <a:latin typeface="Century Schoolbook" panose="02040604050505020304" pitchFamily="18" charset="0"/>
              </a:rPr>
              <a:t>, 2005). </a:t>
            </a:r>
          </a:p>
          <a:p>
            <a:pPr lvl="1"/>
            <a:r>
              <a:rPr lang="en-US" sz="2600" dirty="0">
                <a:effectLst/>
                <a:latin typeface="Century Schoolbook" panose="02040604050505020304" pitchFamily="18" charset="0"/>
              </a:rPr>
              <a:t>In other words, it is how and for what purpose self-determined skills are used to support an individual to become the primary causal agent over one’s life (</a:t>
            </a:r>
            <a:r>
              <a:rPr lang="en-US" sz="2600" dirty="0" err="1">
                <a:effectLst/>
                <a:latin typeface="Century Schoolbook" panose="02040604050505020304" pitchFamily="18" charset="0"/>
              </a:rPr>
              <a:t>Shogren</a:t>
            </a:r>
            <a:r>
              <a:rPr lang="en-US" sz="2600" dirty="0">
                <a:effectLst/>
                <a:latin typeface="Century Schoolbook" panose="02040604050505020304" pitchFamily="18" charset="0"/>
              </a:rPr>
              <a:t> et al., 2015). </a:t>
            </a:r>
          </a:p>
          <a:p>
            <a:r>
              <a:rPr lang="en-US" sz="2800" dirty="0">
                <a:effectLst/>
                <a:latin typeface="Century Schoolbook" panose="02040604050505020304" pitchFamily="18" charset="0"/>
              </a:rPr>
              <a:t>Viewing self-determination through a causal agency lens highlights the importance of teaching self-determination skills. </a:t>
            </a:r>
            <a:r>
              <a:rPr lang="en-US" sz="2800" b="1" dirty="0">
                <a:effectLst/>
                <a:latin typeface="Century Schoolbook" panose="02040604050505020304" pitchFamily="18" charset="0"/>
              </a:rPr>
              <a:t>Teaching self-determined skills allows for individuals to see themselves as change agents who control their own destiny </a:t>
            </a:r>
            <a:r>
              <a:rPr lang="en-US" sz="2800" dirty="0">
                <a:effectLst/>
                <a:latin typeface="Century Schoolbook" panose="02040604050505020304" pitchFamily="18" charset="0"/>
              </a:rPr>
              <a:t>(</a:t>
            </a:r>
            <a:r>
              <a:rPr lang="en-US" sz="2800" dirty="0" err="1">
                <a:effectLst/>
                <a:latin typeface="Century Schoolbook" panose="02040604050505020304" pitchFamily="18" charset="0"/>
              </a:rPr>
              <a:t>Shogren</a:t>
            </a:r>
            <a:r>
              <a:rPr lang="en-US" sz="2800" dirty="0">
                <a:effectLst/>
                <a:latin typeface="Century Schoolbook" panose="02040604050505020304" pitchFamily="18" charset="0"/>
              </a:rPr>
              <a:t> et al., 2017).</a:t>
            </a:r>
          </a:p>
        </p:txBody>
      </p:sp>
    </p:spTree>
    <p:extLst>
      <p:ext uri="{BB962C8B-B14F-4D97-AF65-F5344CB8AC3E}">
        <p14:creationId xmlns:p14="http://schemas.microsoft.com/office/powerpoint/2010/main" val="511323663"/>
      </p:ext>
    </p:extLst>
  </p:cSld>
  <p:clrMapOvr>
    <a:masterClrMapping/>
  </p:clrMapOvr>
</p:sld>
</file>

<file path=ppt/theme/theme1.xml><?xml version="1.0" encoding="utf-8"?>
<a:theme xmlns:a="http://schemas.openxmlformats.org/drawingml/2006/main" name="View">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ew">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119E051549804D8B823930D5BAFE7B" ma:contentTypeVersion="13" ma:contentTypeDescription="Create a new document." ma:contentTypeScope="" ma:versionID="3bd7e606863498640df394e789d83216">
  <xsd:schema xmlns:xsd="http://www.w3.org/2001/XMLSchema" xmlns:xs="http://www.w3.org/2001/XMLSchema" xmlns:p="http://schemas.microsoft.com/office/2006/metadata/properties" xmlns:ns2="d66e13b4-6ad2-466c-808d-496feaa814d6" xmlns:ns3="5ce4d75c-128b-4f7c-b050-0a3b2b373af0" targetNamespace="http://schemas.microsoft.com/office/2006/metadata/properties" ma:root="true" ma:fieldsID="acb591eb90deb53299b2fb602805da5e" ns2:_="" ns3:_="">
    <xsd:import namespace="d66e13b4-6ad2-466c-808d-496feaa814d6"/>
    <xsd:import namespace="5ce4d75c-128b-4f7c-b050-0a3b2b373af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6e13b4-6ad2-466c-808d-496feaa814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1da502c-7e40-4002-9fa7-8e5645d13f89" ma:termSetId="09814cd3-568e-fe90-9814-8d621ff8fb84" ma:anchorId="fba54fb3-c3e1-fe81-a776-ca4b69148c4d" ma:open="true" ma:isKeyword="false">
      <xsd:complexType>
        <xsd:sequence>
          <xsd:element ref="pc:Terms" minOccurs="0" maxOccurs="1"/>
        </xsd:sequence>
      </xsd:complex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e4d75c-128b-4f7c-b050-0a3b2b373af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604B84-4B00-40C3-9F4D-2D3929CE086C}"/>
</file>

<file path=customXml/itemProps2.xml><?xml version="1.0" encoding="utf-8"?>
<ds:datastoreItem xmlns:ds="http://schemas.openxmlformats.org/officeDocument/2006/customXml" ds:itemID="{9E91AFA6-6804-4646-9307-F42D9EDAD3D7}"/>
</file>

<file path=docProps/app.xml><?xml version="1.0" encoding="utf-8"?>
<Properties xmlns="http://schemas.openxmlformats.org/officeDocument/2006/extended-properties" xmlns:vt="http://schemas.openxmlformats.org/officeDocument/2006/docPropsVTypes">
  <TotalTime>1261</TotalTime>
  <Words>2577</Words>
  <Application>Microsoft Macintosh PowerPoint</Application>
  <PresentationFormat>Widescreen</PresentationFormat>
  <Paragraphs>260</Paragraphs>
  <Slides>42</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Noto Sans Symbols</vt:lpstr>
      <vt:lpstr>Century Schoolbook</vt:lpstr>
      <vt:lpstr>Calibri</vt:lpstr>
      <vt:lpstr>View</vt:lpstr>
      <vt:lpstr>View</vt:lpstr>
      <vt:lpstr>Supporting Meaningful Work and Self-Determination for Students with Intellectual and Developmental Disabilities</vt:lpstr>
      <vt:lpstr>Agenda</vt:lpstr>
      <vt:lpstr>Acknowledgement</vt:lpstr>
      <vt:lpstr>A national portrait of work </vt:lpstr>
      <vt:lpstr>Socioeconomic Status</vt:lpstr>
      <vt:lpstr>Transition Planning</vt:lpstr>
      <vt:lpstr>Employment</vt:lpstr>
      <vt:lpstr>Table Question:  What is the Self-determination?  Answer for yourself:  Are you self-determined?  Why or Why not? – SHARE!</vt:lpstr>
      <vt:lpstr>Self-Determination</vt:lpstr>
      <vt:lpstr>Now ask yourself:  Do I see myself as a change agent that controls my own destiny?   Why or why not?</vt:lpstr>
      <vt:lpstr>What makes you agentic?</vt:lpstr>
      <vt:lpstr>Group Table Question:</vt:lpstr>
      <vt:lpstr>Supporting self-determination skill development</vt:lpstr>
      <vt:lpstr>Why are we talking about self-determination and employment?</vt:lpstr>
      <vt:lpstr>What skills do you find yourself focusing in on and why?  What skills seem to be the most effective in supporting agency?</vt:lpstr>
      <vt:lpstr>How do we change our mindset in providing services?</vt:lpstr>
      <vt:lpstr>What is the meaning of work?</vt:lpstr>
      <vt:lpstr>The Psychology of Working</vt:lpstr>
      <vt:lpstr>The Psychology of Working</vt:lpstr>
      <vt:lpstr>An Integrative Taxonomy of Working</vt:lpstr>
      <vt:lpstr>Survival and Power</vt:lpstr>
      <vt:lpstr>Social Connection</vt:lpstr>
      <vt:lpstr>Self-determination</vt:lpstr>
      <vt:lpstr>Table Chats: From your own experience…</vt:lpstr>
      <vt:lpstr>Our Study</vt:lpstr>
      <vt:lpstr>Purpose of our research</vt:lpstr>
      <vt:lpstr>Research Questions</vt:lpstr>
      <vt:lpstr>Participants</vt:lpstr>
      <vt:lpstr>What did we find?</vt:lpstr>
      <vt:lpstr>THIS IS REVOLUTIONARY! (just a little bit of sarcasm)</vt:lpstr>
      <vt:lpstr>Decision Making</vt:lpstr>
      <vt:lpstr>Decision Making</vt:lpstr>
      <vt:lpstr>Goal Setting</vt:lpstr>
      <vt:lpstr>Problem Solving</vt:lpstr>
      <vt:lpstr>Self-advocacy</vt:lpstr>
      <vt:lpstr>Advocacy for others</vt:lpstr>
      <vt:lpstr>What advice do those working give to others who want a job?</vt:lpstr>
      <vt:lpstr>Stay Persistent</vt:lpstr>
      <vt:lpstr>Be Proactive and Take Initiative</vt:lpstr>
      <vt:lpstr>Summarizing</vt:lpstr>
      <vt:lpstr>Group Question</vt:lpstr>
      <vt:lpstr>Any 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meaning of work and supporting Self-Determination for Students with Intellectual and Developmental Disabilities </dc:title>
  <dc:creator>James Sinclair</dc:creator>
  <cp:lastModifiedBy>James Sinclair</cp:lastModifiedBy>
  <cp:revision>16</cp:revision>
  <dcterms:created xsi:type="dcterms:W3CDTF">2019-10-14T22:31:48Z</dcterms:created>
  <dcterms:modified xsi:type="dcterms:W3CDTF">2023-07-25T15:21:05Z</dcterms:modified>
</cp:coreProperties>
</file>